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5"/>
  </p:notesMasterIdLst>
  <p:sldIdLst>
    <p:sldId id="265" r:id="rId5"/>
    <p:sldId id="266" r:id="rId6"/>
    <p:sldId id="268" r:id="rId7"/>
    <p:sldId id="290" r:id="rId8"/>
    <p:sldId id="278" r:id="rId9"/>
    <p:sldId id="256" r:id="rId10"/>
    <p:sldId id="291" r:id="rId11"/>
    <p:sldId id="295" r:id="rId12"/>
    <p:sldId id="297" r:id="rId13"/>
    <p:sldId id="280" r:id="rId14"/>
    <p:sldId id="298" r:id="rId15"/>
    <p:sldId id="282" r:id="rId16"/>
    <p:sldId id="259" r:id="rId17"/>
    <p:sldId id="260" r:id="rId18"/>
    <p:sldId id="261" r:id="rId19"/>
    <p:sldId id="299" r:id="rId20"/>
    <p:sldId id="287" r:id="rId21"/>
    <p:sldId id="292" r:id="rId22"/>
    <p:sldId id="294" r:id="rId23"/>
    <p:sldId id="29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2021" autoAdjust="0"/>
  </p:normalViewPr>
  <p:slideViewPr>
    <p:cSldViewPr snapToGrid="0">
      <p:cViewPr varScale="1">
        <p:scale>
          <a:sx n="82" d="100"/>
          <a:sy n="82" d="100"/>
        </p:scale>
        <p:origin x="2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9"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0"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How</a:t>
            </a:r>
            <a:r>
              <a:rPr lang="en-US" baseline="0"/>
              <a:t> Find Survey?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5F-7048-B6A8-603A54685A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5F-7048-B6A8-603A54685A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5F-7048-B6A8-603A54685A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5F-7048-B6A8-603A54685A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A5F-7048-B6A8-603A54685AF0}"/>
              </c:ext>
            </c:extLst>
          </c:dPt>
          <c:dLbls>
            <c:dLbl>
              <c:idx val="0"/>
              <c:layout>
                <c:manualLayout>
                  <c:x val="6.944444444444435E-2"/>
                  <c:y val="0"/>
                </c:manualLayout>
              </c:layout>
              <c:tx>
                <c:rich>
                  <a:bodyPr/>
                  <a:lstStyle/>
                  <a:p>
                    <a:fld id="{7B2541C1-75BD-7345-AA08-6684FAF47CA1}" type="VALUE">
                      <a:rPr lang="en-US"/>
                      <a:pPr/>
                      <a:t>[VALUE]</a:t>
                    </a:fld>
                    <a:r>
                      <a:rPr lang="en-US"/>
                      <a:t> </a:t>
                    </a:r>
                  </a:p>
                </c:rich>
              </c:tx>
              <c:showLegendKey val="0"/>
              <c:showVal val="1"/>
              <c:showCatName val="0"/>
              <c:showSerName val="0"/>
              <c:showPercent val="0"/>
              <c:showBubbleSize val="0"/>
              <c:extLst>
                <c:ext xmlns:c15="http://schemas.microsoft.com/office/drawing/2012/chart" uri="{CE6537A1-D6FC-4f65-9D91-7224C49458BB}">
                  <c15:layout>
                    <c:manualLayout>
                      <c:w val="9.9694444444444447E-2"/>
                      <c:h val="0.17208333333333334"/>
                    </c:manualLayout>
                  </c15:layout>
                  <c15:dlblFieldTable/>
                  <c15:showDataLabelsRange val="0"/>
                </c:ext>
                <c:ext xmlns:c16="http://schemas.microsoft.com/office/drawing/2014/chart" uri="{C3380CC4-5D6E-409C-BE32-E72D297353CC}">
                  <c16:uniqueId val="{00000001-4A5F-7048-B6A8-603A54685AF0}"/>
                </c:ext>
              </c:extLst>
            </c:dLbl>
            <c:dLbl>
              <c:idx val="1"/>
              <c:layout>
                <c:manualLayout>
                  <c:x val="-2.7777777777777779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5F-7048-B6A8-603A54685AF0}"/>
                </c:ext>
              </c:extLst>
            </c:dLbl>
            <c:dLbl>
              <c:idx val="2"/>
              <c:layout>
                <c:manualLayout>
                  <c:x val="-6.66666666666666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5F-7048-B6A8-603A54685AF0}"/>
                </c:ext>
              </c:extLst>
            </c:dLbl>
            <c:dLbl>
              <c:idx val="3"/>
              <c:layout>
                <c:manualLayout>
                  <c:x val="-5.2777777777777826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5F-7048-B6A8-603A54685AF0}"/>
                </c:ext>
              </c:extLst>
            </c:dLbl>
            <c:dLbl>
              <c:idx val="4"/>
              <c:layout>
                <c:manualLayout>
                  <c:x val="-2.7777777777777779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5F-7048-B6A8-603A54685A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Sheet1!$A$10:$A$14</c:f>
              <c:strCache>
                <c:ptCount val="5"/>
                <c:pt idx="0">
                  <c:v>City of Salem</c:v>
                </c:pt>
                <c:pt idx="1">
                  <c:v>Organization</c:v>
                </c:pt>
                <c:pt idx="2">
                  <c:v>Paper Survey</c:v>
                </c:pt>
                <c:pt idx="3">
                  <c:v>Friend of Family</c:v>
                </c:pt>
                <c:pt idx="4">
                  <c:v>Other</c:v>
                </c:pt>
              </c:strCache>
            </c:strRef>
          </c:cat>
          <c:val>
            <c:numRef>
              <c:f>Sheet1!$B$10:$B$14</c:f>
              <c:numCache>
                <c:formatCode>0%</c:formatCode>
                <c:ptCount val="5"/>
                <c:pt idx="0">
                  <c:v>0.39522998296422485</c:v>
                </c:pt>
                <c:pt idx="1">
                  <c:v>0.25553662691652468</c:v>
                </c:pt>
                <c:pt idx="2">
                  <c:v>0.17887563884156729</c:v>
                </c:pt>
                <c:pt idx="3">
                  <c:v>0.11073253833049404</c:v>
                </c:pt>
                <c:pt idx="4">
                  <c:v>5.9625212947189095E-2</c:v>
                </c:pt>
              </c:numCache>
            </c:numRef>
          </c:val>
          <c:extLst>
            <c:ext xmlns:c16="http://schemas.microsoft.com/office/drawing/2014/chart" uri="{C3380CC4-5D6E-409C-BE32-E72D297353CC}">
              <c16:uniqueId val="{0000000A-4A5F-7048-B6A8-603A54685AF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Rating:</a:t>
            </a:r>
            <a:r>
              <a:rPr lang="en-US" baseline="0"/>
              <a:t> Level of Discrimination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Sheet1!$G$10</c:f>
              <c:strCache>
                <c:ptCount val="1"/>
                <c:pt idx="0">
                  <c:v>PEH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Sheet1!$F$11:$F$15</c:f>
              <c:strCache>
                <c:ptCount val="5"/>
                <c:pt idx="0">
                  <c:v>Failing: a lot of discrimination</c:v>
                </c:pt>
                <c:pt idx="1">
                  <c:v>Poor: quite a bit of discrimination</c:v>
                </c:pt>
                <c:pt idx="2">
                  <c:v>Average: medium amount of discrimination</c:v>
                </c:pt>
                <c:pt idx="3">
                  <c:v>Good: small amount of discrimination</c:v>
                </c:pt>
                <c:pt idx="4">
                  <c:v>Excellent: almost no discrimination</c:v>
                </c:pt>
              </c:strCache>
            </c:strRef>
          </c:cat>
          <c:val>
            <c:numRef>
              <c:f>Sheet1!$G$11:$G$15</c:f>
              <c:numCache>
                <c:formatCode>0%</c:formatCode>
                <c:ptCount val="5"/>
                <c:pt idx="0">
                  <c:v>0.27083333333333331</c:v>
                </c:pt>
                <c:pt idx="1">
                  <c:v>0.32291666666666669</c:v>
                </c:pt>
                <c:pt idx="2">
                  <c:v>0.3125</c:v>
                </c:pt>
                <c:pt idx="3">
                  <c:v>4.1666666666666664E-2</c:v>
                </c:pt>
                <c:pt idx="4">
                  <c:v>3.125E-2</c:v>
                </c:pt>
              </c:numCache>
            </c:numRef>
          </c:val>
          <c:extLst>
            <c:ext xmlns:c16="http://schemas.microsoft.com/office/drawing/2014/chart" uri="{C3380CC4-5D6E-409C-BE32-E72D297353CC}">
              <c16:uniqueId val="{00000000-FD0E-D541-8F5B-DEBE361613CB}"/>
            </c:ext>
          </c:extLst>
        </c:ser>
        <c:ser>
          <c:idx val="1"/>
          <c:order val="1"/>
          <c:tx>
            <c:strRef>
              <c:f>Sheet1!$H$10</c:f>
              <c:strCache>
                <c:ptCount val="1"/>
                <c:pt idx="0">
                  <c:v>Housed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Sheet1!$F$11:$F$15</c:f>
              <c:strCache>
                <c:ptCount val="5"/>
                <c:pt idx="0">
                  <c:v>Failing: a lot of discrimination</c:v>
                </c:pt>
                <c:pt idx="1">
                  <c:v>Poor: quite a bit of discrimination</c:v>
                </c:pt>
                <c:pt idx="2">
                  <c:v>Average: medium amount of discrimination</c:v>
                </c:pt>
                <c:pt idx="3">
                  <c:v>Good: small amount of discrimination</c:v>
                </c:pt>
                <c:pt idx="4">
                  <c:v>Excellent: almost no discrimination</c:v>
                </c:pt>
              </c:strCache>
            </c:strRef>
          </c:cat>
          <c:val>
            <c:numRef>
              <c:f>Sheet1!$H$11:$H$15</c:f>
              <c:numCache>
                <c:formatCode>0%</c:formatCode>
                <c:ptCount val="5"/>
                <c:pt idx="0">
                  <c:v>6.903765690376569E-2</c:v>
                </c:pt>
                <c:pt idx="1">
                  <c:v>0.18828451882845187</c:v>
                </c:pt>
                <c:pt idx="2">
                  <c:v>0.3723849372384937</c:v>
                </c:pt>
                <c:pt idx="3">
                  <c:v>0.24267782426778242</c:v>
                </c:pt>
                <c:pt idx="4">
                  <c:v>9.832635983263599E-2</c:v>
                </c:pt>
              </c:numCache>
            </c:numRef>
          </c:val>
          <c:extLst>
            <c:ext xmlns:c16="http://schemas.microsoft.com/office/drawing/2014/chart" uri="{C3380CC4-5D6E-409C-BE32-E72D297353CC}">
              <c16:uniqueId val="{00000001-FD0E-D541-8F5B-DEBE361613CB}"/>
            </c:ext>
          </c:extLst>
        </c:ser>
        <c:dLbls>
          <c:showLegendKey val="0"/>
          <c:showVal val="0"/>
          <c:showCatName val="0"/>
          <c:showSerName val="0"/>
          <c:showPercent val="0"/>
          <c:showBubbleSize val="0"/>
        </c:dLbls>
        <c:gapWidth val="182"/>
        <c:axId val="177003135"/>
        <c:axId val="176907855"/>
      </c:barChart>
      <c:catAx>
        <c:axId val="177003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6907855"/>
        <c:crosses val="autoZero"/>
        <c:auto val="1"/>
        <c:lblAlgn val="ctr"/>
        <c:lblOffset val="100"/>
        <c:noMultiLvlLbl val="0"/>
      </c:catAx>
      <c:valAx>
        <c:axId val="1769078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003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00302-6DF9-4C4B-A086-F6018604636A}"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4C230-4908-4481-A022-4C6D90EB6F52}" type="slidenum">
              <a:rPr lang="en-US" smtClean="0"/>
              <a:t>‹#›</a:t>
            </a:fld>
            <a:endParaRPr lang="en-US"/>
          </a:p>
        </p:txBody>
      </p:sp>
    </p:spTree>
    <p:extLst>
      <p:ext uri="{BB962C8B-B14F-4D97-AF65-F5344CB8AC3E}">
        <p14:creationId xmlns:p14="http://schemas.microsoft.com/office/powerpoint/2010/main" val="111579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17bf36468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2517bf36468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17bf36468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2517bf36468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521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More than half of respondents have heard about or witnessed discrimination in Salem in the past 12 months. Those who said “yes” were asked how frequently and what types of discrimination they heard about or witnessed.</a:t>
            </a:r>
          </a:p>
          <a:p>
            <a:endParaRPr lang="en-US" dirty="0"/>
          </a:p>
        </p:txBody>
      </p:sp>
      <p:sp>
        <p:nvSpPr>
          <p:cNvPr id="4" name="Slide Number Placeholder 3"/>
          <p:cNvSpPr>
            <a:spLocks noGrp="1"/>
          </p:cNvSpPr>
          <p:nvPr>
            <p:ph type="sldNum" sz="quarter" idx="5"/>
          </p:nvPr>
        </p:nvSpPr>
        <p:spPr/>
        <p:txBody>
          <a:bodyPr/>
          <a:lstStyle/>
          <a:p>
            <a:fld id="{FC74C230-4908-4481-A022-4C6D90EB6F52}" type="slidenum">
              <a:rPr lang="en-US" smtClean="0"/>
              <a:t>10</a:t>
            </a:fld>
            <a:endParaRPr lang="en-US"/>
          </a:p>
        </p:txBody>
      </p:sp>
    </p:spTree>
    <p:extLst>
      <p:ext uri="{BB962C8B-B14F-4D97-AF65-F5344CB8AC3E}">
        <p14:creationId xmlns:p14="http://schemas.microsoft.com/office/powerpoint/2010/main" val="89583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About 1 in 3 of housed respondents have personally experienced discrimination in Salem in the past 12 months. But among PEH, almost all respondents have personally experienced discrimination here. Again, those who indicated “yes” were asked how frequently and what types of discrimination they have experienced.</a:t>
            </a:r>
          </a:p>
          <a:p>
            <a:endParaRPr lang="en-US" dirty="0"/>
          </a:p>
        </p:txBody>
      </p:sp>
      <p:sp>
        <p:nvSpPr>
          <p:cNvPr id="4" name="Slide Number Placeholder 3"/>
          <p:cNvSpPr>
            <a:spLocks noGrp="1"/>
          </p:cNvSpPr>
          <p:nvPr>
            <p:ph type="sldNum" sz="quarter" idx="5"/>
          </p:nvPr>
        </p:nvSpPr>
        <p:spPr/>
        <p:txBody>
          <a:bodyPr/>
          <a:lstStyle/>
          <a:p>
            <a:fld id="{FC74C230-4908-4481-A022-4C6D90EB6F52}" type="slidenum">
              <a:rPr lang="en-US" smtClean="0"/>
              <a:t>11</a:t>
            </a:fld>
            <a:endParaRPr lang="en-US"/>
          </a:p>
        </p:txBody>
      </p:sp>
    </p:spTree>
    <p:extLst>
      <p:ext uri="{BB962C8B-B14F-4D97-AF65-F5344CB8AC3E}">
        <p14:creationId xmlns:p14="http://schemas.microsoft.com/office/powerpoint/2010/main" val="304703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1baf4ba1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51baf4ba1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lt1"/>
                </a:solidFill>
              </a:rPr>
              <a:t>The majority of housed respondents indicated they would be comfortable reporting a biased crime to the Salem Police Department, while the majority of people experiencing homelessness (PEH), indicated they would be uncomfortable doing so.</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51baf4ba1d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dirty="0">
                <a:solidFill>
                  <a:schemeClr val="lt1"/>
                </a:solidFill>
              </a:rPr>
              <a:t>T</a:t>
            </a:r>
            <a:r>
              <a:rPr lang="en" sz="1200" dirty="0"/>
              <a:t>his rainbow table compares the comfort level of reporting a bias crime among sub-groups. Across all sub-groups, those with the lowest score for comfort are gender identities: Intersex, trans man, gender queer/non-binary, trans woman, and questioning LGBTQIA+. </a:t>
            </a:r>
          </a:p>
        </p:txBody>
      </p:sp>
      <p:sp>
        <p:nvSpPr>
          <p:cNvPr id="221" name="Google Shape;221;g251baf4ba1d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51baf4ba1d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51baf4ba1d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51baf4ba1d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51baf4ba1d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45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4E52BE-2272-4DA9-A831-3467471B06DB}"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321085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4E52BE-2272-4DA9-A831-3467471B06DB}"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107323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4E52BE-2272-4DA9-A831-3467471B06DB}"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33024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4E52BE-2272-4DA9-A831-3467471B06DB}"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CA98-1A7A-457A-A092-B663FE749EB9}"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3745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4E52BE-2272-4DA9-A831-3467471B06DB}"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106740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4E52BE-2272-4DA9-A831-3467471B06DB}"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398938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4E52BE-2272-4DA9-A831-3467471B06DB}"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3985969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E52BE-2272-4DA9-A831-3467471B06DB}"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3533513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E52BE-2272-4DA9-A831-3467471B06DB}"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85458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E52BE-2272-4DA9-A831-3467471B06DB}"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388348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E52BE-2272-4DA9-A831-3467471B06DB}"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271271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E52BE-2272-4DA9-A831-3467471B06DB}"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176554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E52BE-2272-4DA9-A831-3467471B06DB}"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164240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4E52BE-2272-4DA9-A831-3467471B06DB}"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359396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E52BE-2272-4DA9-A831-3467471B06DB}"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198764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E52BE-2272-4DA9-A831-3467471B06DB}"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140788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E52BE-2272-4DA9-A831-3467471B06DB}"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CA98-1A7A-457A-A092-B663FE749EB9}" type="slidenum">
              <a:rPr lang="en-US" smtClean="0"/>
              <a:t>‹#›</a:t>
            </a:fld>
            <a:endParaRPr lang="en-US"/>
          </a:p>
        </p:txBody>
      </p:sp>
    </p:spTree>
    <p:extLst>
      <p:ext uri="{BB962C8B-B14F-4D97-AF65-F5344CB8AC3E}">
        <p14:creationId xmlns:p14="http://schemas.microsoft.com/office/powerpoint/2010/main" val="389124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84E52BE-2272-4DA9-A831-3467471B06DB}" type="datetimeFigureOut">
              <a:rPr lang="en-US" smtClean="0"/>
              <a:t>6/30/2023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54CA98-1A7A-457A-A092-B663FE749EB9}" type="slidenum">
              <a:rPr lang="en-US" smtClean="0"/>
              <a:t>‹#›</a:t>
            </a:fld>
            <a:endParaRPr lang="en-US"/>
          </a:p>
        </p:txBody>
      </p:sp>
    </p:spTree>
    <p:extLst>
      <p:ext uri="{BB962C8B-B14F-4D97-AF65-F5344CB8AC3E}">
        <p14:creationId xmlns:p14="http://schemas.microsoft.com/office/powerpoint/2010/main" val="247481311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C2514C-09FB-EC22-75B6-6F8BC9F5329E}"/>
              </a:ext>
            </a:extLst>
          </p:cNvPr>
          <p:cNvSpPr txBox="1"/>
          <p:nvPr/>
        </p:nvSpPr>
        <p:spPr>
          <a:xfrm>
            <a:off x="0" y="0"/>
            <a:ext cx="12192000" cy="1184286"/>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Community Belonging Survey</a:t>
            </a:r>
          </a:p>
        </p:txBody>
      </p:sp>
      <p:sp>
        <p:nvSpPr>
          <p:cNvPr id="3" name="TextBox 2">
            <a:extLst>
              <a:ext uri="{FF2B5EF4-FFF2-40B4-BE49-F238E27FC236}">
                <a16:creationId xmlns:a16="http://schemas.microsoft.com/office/drawing/2014/main" id="{205210AA-6BC2-8264-DB27-30A7A1747789}"/>
              </a:ext>
            </a:extLst>
          </p:cNvPr>
          <p:cNvSpPr txBox="1"/>
          <p:nvPr/>
        </p:nvSpPr>
        <p:spPr>
          <a:xfrm>
            <a:off x="2973324" y="1115568"/>
            <a:ext cx="6245352" cy="4626864"/>
          </a:xfrm>
          <a:prstGeom prst="rect">
            <a:avLst/>
          </a:prstGeom>
        </p:spPr>
        <p:txBody>
          <a:bodyPr vert="horz" lIns="91440" tIns="45720" rIns="91440" bIns="45720" rtlCol="0" anchor="ctr">
            <a:normAutofit/>
          </a:bodyPr>
          <a:lstStyle/>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By:</a:t>
            </a:r>
          </a:p>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WOU OL 636 – Data-Driven Decision Making</a:t>
            </a:r>
          </a:p>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Alejandra Sanchez-</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Urquiza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Alexis Williams-Kackle, Casey Stephens,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Kamahoi</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Sanchez, and Timothy Machado </a:t>
            </a:r>
          </a:p>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With Instructor Marianne Bradshaw </a:t>
            </a:r>
          </a:p>
          <a:p>
            <a:pPr>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In Partnership with:</a:t>
            </a:r>
          </a:p>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City of Salem Human Rights Commission (HRC)</a:t>
            </a:r>
          </a:p>
          <a:p>
            <a:pPr>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June 2023</a:t>
            </a:r>
          </a:p>
        </p:txBody>
      </p:sp>
    </p:spTree>
    <p:extLst>
      <p:ext uri="{BB962C8B-B14F-4D97-AF65-F5344CB8AC3E}">
        <p14:creationId xmlns:p14="http://schemas.microsoft.com/office/powerpoint/2010/main" val="291446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96B472-387E-B063-1DBC-FF6A1DA2B964}"/>
              </a:ext>
            </a:extLst>
          </p:cNvPr>
          <p:cNvSpPr txBox="1"/>
          <p:nvPr/>
        </p:nvSpPr>
        <p:spPr>
          <a:xfrm>
            <a:off x="6348569" y="19648"/>
            <a:ext cx="5674092" cy="1906765"/>
          </a:xfrm>
          <a:prstGeom prst="rect">
            <a:avLst/>
          </a:prstGeom>
        </p:spPr>
        <p:txBody>
          <a:bodyPr vert="horz" lIns="91440" tIns="45720" rIns="91440" bIns="45720" rtlCol="0" anchor="ctr">
            <a:normAutofit/>
          </a:bodyPr>
          <a:lstStyle/>
          <a:p>
            <a:pPr>
              <a:spcBef>
                <a:spcPct val="20000"/>
              </a:spcBef>
              <a:spcAft>
                <a:spcPts val="600"/>
              </a:spcAft>
              <a:buClr>
                <a:schemeClr val="tx2"/>
              </a:buClr>
              <a:buSzPct val="70000"/>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graphicFrame>
        <p:nvGraphicFramePr>
          <p:cNvPr id="2" name="Table 1">
            <a:extLst>
              <a:ext uri="{FF2B5EF4-FFF2-40B4-BE49-F238E27FC236}">
                <a16:creationId xmlns:a16="http://schemas.microsoft.com/office/drawing/2014/main" id="{DF9363C6-D171-7FF6-B4A6-3AA5B2D37A31}"/>
              </a:ext>
            </a:extLst>
          </p:cNvPr>
          <p:cNvGraphicFramePr>
            <a:graphicFrameLocks noGrp="1"/>
          </p:cNvGraphicFramePr>
          <p:nvPr>
            <p:extLst>
              <p:ext uri="{D42A27DB-BD31-4B8C-83A1-F6EECF244321}">
                <p14:modId xmlns:p14="http://schemas.microsoft.com/office/powerpoint/2010/main" val="2312137732"/>
              </p:ext>
            </p:extLst>
          </p:nvPr>
        </p:nvGraphicFramePr>
        <p:xfrm>
          <a:off x="975360" y="2036063"/>
          <a:ext cx="10631424" cy="4090617"/>
        </p:xfrm>
        <a:graphic>
          <a:graphicData uri="http://schemas.openxmlformats.org/drawingml/2006/table">
            <a:tbl>
              <a:tblPr firstRow="1" firstCol="1" bandRow="1">
                <a:tableStyleId>{5C22544A-7EE6-4342-B048-85BDC9FD1C3A}</a:tableStyleId>
              </a:tblPr>
              <a:tblGrid>
                <a:gridCol w="1084961">
                  <a:extLst>
                    <a:ext uri="{9D8B030D-6E8A-4147-A177-3AD203B41FA5}">
                      <a16:colId xmlns:a16="http://schemas.microsoft.com/office/drawing/2014/main" val="2521053256"/>
                    </a:ext>
                  </a:extLst>
                </a:gridCol>
                <a:gridCol w="2705196">
                  <a:extLst>
                    <a:ext uri="{9D8B030D-6E8A-4147-A177-3AD203B41FA5}">
                      <a16:colId xmlns:a16="http://schemas.microsoft.com/office/drawing/2014/main" val="2579465415"/>
                    </a:ext>
                  </a:extLst>
                </a:gridCol>
                <a:gridCol w="2290401">
                  <a:extLst>
                    <a:ext uri="{9D8B030D-6E8A-4147-A177-3AD203B41FA5}">
                      <a16:colId xmlns:a16="http://schemas.microsoft.com/office/drawing/2014/main" val="2916563162"/>
                    </a:ext>
                  </a:extLst>
                </a:gridCol>
                <a:gridCol w="4550866">
                  <a:extLst>
                    <a:ext uri="{9D8B030D-6E8A-4147-A177-3AD203B41FA5}">
                      <a16:colId xmlns:a16="http://schemas.microsoft.com/office/drawing/2014/main" val="4142359200"/>
                    </a:ext>
                  </a:extLst>
                </a:gridCol>
              </a:tblGrid>
              <a:tr h="1164537">
                <a:tc>
                  <a:txBody>
                    <a:bodyPr/>
                    <a:lstStyle/>
                    <a:p>
                      <a:pPr marL="0" marR="0">
                        <a:spcBef>
                          <a:spcPts val="0"/>
                        </a:spcBef>
                        <a:spcAft>
                          <a:spcPts val="0"/>
                        </a:spcAft>
                      </a:pPr>
                      <a:r>
                        <a:rPr lang="en-US" sz="1400" kern="100">
                          <a:effectLst/>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kern="100" dirty="0">
                          <a:effectLst/>
                        </a:rPr>
                        <a:t>Heard About / Observed Discrimination: % Yes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kern="100">
                          <a:effectLst/>
                        </a:rPr>
                        <a:t>Frequency: </a:t>
                      </a:r>
                    </a:p>
                    <a:p>
                      <a:pPr marL="0" marR="0">
                        <a:spcBef>
                          <a:spcPts val="0"/>
                        </a:spcBef>
                        <a:spcAft>
                          <a:spcPts val="0"/>
                        </a:spcAft>
                      </a:pPr>
                      <a:r>
                        <a:rPr lang="en-US" sz="1400" kern="100">
                          <a:effectLst/>
                        </a:rPr>
                        <a:t>% Daily + % Weekly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kern="100" dirty="0">
                          <a:effectLst/>
                        </a:rPr>
                        <a:t>Top 3 Types of Discrimination Observed / Heard About (Mark all)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2872137"/>
                  </a:ext>
                </a:extLst>
              </a:tr>
              <a:tr h="1780157">
                <a:tc>
                  <a:txBody>
                    <a:bodyPr/>
                    <a:lstStyle/>
                    <a:p>
                      <a:pPr marL="0" marR="0">
                        <a:spcBef>
                          <a:spcPts val="0"/>
                        </a:spcBef>
                        <a:spcAft>
                          <a:spcPts val="0"/>
                        </a:spcAft>
                      </a:pPr>
                      <a:r>
                        <a:rPr lang="en-US" sz="1400" kern="100" dirty="0">
                          <a:effectLst/>
                        </a:rPr>
                        <a:t>Housed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kern="100" dirty="0">
                          <a:effectLst/>
                        </a:rPr>
                        <a:t>65%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kern="100" dirty="0">
                          <a:effectLst/>
                        </a:rPr>
                        <a:t>20%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dirty="0">
                          <a:effectLst/>
                        </a:rPr>
                        <a:t>68% Race/Color/National Origin</a:t>
                      </a:r>
                    </a:p>
                    <a:p>
                      <a:pPr marL="0" marR="0">
                        <a:spcBef>
                          <a:spcPts val="0"/>
                        </a:spcBef>
                        <a:spcAft>
                          <a:spcPts val="0"/>
                        </a:spcAft>
                      </a:pPr>
                      <a:r>
                        <a:rPr lang="en-US" sz="2400" kern="100" dirty="0">
                          <a:effectLst/>
                        </a:rPr>
                        <a:t>53% Housing Status</a:t>
                      </a:r>
                    </a:p>
                    <a:p>
                      <a:pPr marL="0" marR="0">
                        <a:spcBef>
                          <a:spcPts val="0"/>
                        </a:spcBef>
                        <a:spcAft>
                          <a:spcPts val="0"/>
                        </a:spcAft>
                      </a:pPr>
                      <a:r>
                        <a:rPr lang="en-US" sz="2400" kern="100" dirty="0">
                          <a:effectLst/>
                        </a:rPr>
                        <a:t>40% Language Spoken</a:t>
                      </a:r>
                    </a:p>
                    <a:p>
                      <a:pPr marL="0" marR="0">
                        <a:spcBef>
                          <a:spcPts val="0"/>
                        </a:spcBef>
                        <a:spcAft>
                          <a:spcPts val="0"/>
                        </a:spcAft>
                      </a:pPr>
                      <a:r>
                        <a:rPr lang="en-US" sz="2400" kern="100" dirty="0">
                          <a:effectLst/>
                        </a:rPr>
                        <a:t>40% Gender Identity</a:t>
                      </a:r>
                    </a:p>
                    <a:p>
                      <a:pPr marL="0" marR="0">
                        <a:spcBef>
                          <a:spcPts val="0"/>
                        </a:spcBef>
                        <a:spcAft>
                          <a:spcPts val="0"/>
                        </a:spcAft>
                      </a:pPr>
                      <a:r>
                        <a:rPr lang="en-US" sz="2400" kern="100" dirty="0">
                          <a:effectLst/>
                        </a:rPr>
                        <a:t>40% Sexual Orientation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9485651"/>
                  </a:ext>
                </a:extLst>
              </a:tr>
              <a:tr h="1068094">
                <a:tc>
                  <a:txBody>
                    <a:bodyPr/>
                    <a:lstStyle/>
                    <a:p>
                      <a:pPr marL="0" marR="0">
                        <a:spcBef>
                          <a:spcPts val="0"/>
                        </a:spcBef>
                        <a:spcAft>
                          <a:spcPts val="0"/>
                        </a:spcAft>
                      </a:pPr>
                      <a:r>
                        <a:rPr lang="en-US" sz="1400" kern="100" dirty="0">
                          <a:effectLst/>
                        </a:rPr>
                        <a:t>PEH</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kern="100" dirty="0">
                          <a:effectLst/>
                        </a:rPr>
                        <a:t>90%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kern="100">
                          <a:effectLst/>
                        </a:rPr>
                        <a:t>57%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dirty="0">
                          <a:effectLst/>
                        </a:rPr>
                        <a:t>87% Housing Status</a:t>
                      </a:r>
                    </a:p>
                    <a:p>
                      <a:pPr marL="0" marR="0">
                        <a:spcBef>
                          <a:spcPts val="0"/>
                        </a:spcBef>
                        <a:spcAft>
                          <a:spcPts val="0"/>
                        </a:spcAft>
                      </a:pPr>
                      <a:r>
                        <a:rPr lang="en-US" sz="2400" kern="100" dirty="0">
                          <a:effectLst/>
                        </a:rPr>
                        <a:t>47% Race/Color/National Origin</a:t>
                      </a:r>
                    </a:p>
                    <a:p>
                      <a:pPr marL="0" marR="0">
                        <a:spcBef>
                          <a:spcPts val="0"/>
                        </a:spcBef>
                        <a:spcAft>
                          <a:spcPts val="0"/>
                        </a:spcAft>
                      </a:pPr>
                      <a:r>
                        <a:rPr lang="en-US" sz="2400" kern="100" dirty="0">
                          <a:effectLst/>
                        </a:rPr>
                        <a:t>41% Mental Disability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216397"/>
                  </a:ext>
                </a:extLst>
              </a:tr>
            </a:tbl>
          </a:graphicData>
        </a:graphic>
      </p:graphicFrame>
      <p:sp>
        <p:nvSpPr>
          <p:cNvPr id="3" name="TextBox 2">
            <a:extLst>
              <a:ext uri="{FF2B5EF4-FFF2-40B4-BE49-F238E27FC236}">
                <a16:creationId xmlns:a16="http://schemas.microsoft.com/office/drawing/2014/main" id="{E5990DDB-99C2-1766-8EDA-6B4CF5D5FC2C}"/>
              </a:ext>
            </a:extLst>
          </p:cNvPr>
          <p:cNvSpPr txBox="1"/>
          <p:nvPr/>
        </p:nvSpPr>
        <p:spPr>
          <a:xfrm>
            <a:off x="0" y="0"/>
            <a:ext cx="5937250" cy="973031"/>
          </a:xfrm>
          <a:prstGeom prst="rect">
            <a:avLst/>
          </a:prstGeom>
        </p:spPr>
        <p:txBody>
          <a:bodyPr vert="horz" lIns="91440" tIns="45720" rIns="91440" bIns="45720" rtlCol="0" anchor="ctr">
            <a:normAutofit fontScale="92500" lnSpcReduction="20000"/>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Discrimination: Heard About/ Witnessed</a:t>
            </a:r>
          </a:p>
        </p:txBody>
      </p:sp>
    </p:spTree>
    <p:extLst>
      <p:ext uri="{BB962C8B-B14F-4D97-AF65-F5344CB8AC3E}">
        <p14:creationId xmlns:p14="http://schemas.microsoft.com/office/powerpoint/2010/main" val="355644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990DDB-99C2-1766-8EDA-6B4CF5D5FC2C}"/>
              </a:ext>
            </a:extLst>
          </p:cNvPr>
          <p:cNvSpPr txBox="1"/>
          <p:nvPr/>
        </p:nvSpPr>
        <p:spPr>
          <a:xfrm>
            <a:off x="0" y="0"/>
            <a:ext cx="5937250" cy="973031"/>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Discrimination: Experienced</a:t>
            </a:r>
          </a:p>
        </p:txBody>
      </p:sp>
      <p:sp>
        <p:nvSpPr>
          <p:cNvPr id="6" name="TextBox 5">
            <a:extLst>
              <a:ext uri="{FF2B5EF4-FFF2-40B4-BE49-F238E27FC236}">
                <a16:creationId xmlns:a16="http://schemas.microsoft.com/office/drawing/2014/main" id="{AD6D8D3C-0654-1AFE-601B-3D559B94193E}"/>
              </a:ext>
            </a:extLst>
          </p:cNvPr>
          <p:cNvSpPr txBox="1"/>
          <p:nvPr/>
        </p:nvSpPr>
        <p:spPr>
          <a:xfrm>
            <a:off x="76869" y="1740879"/>
            <a:ext cx="5717539" cy="2099601"/>
          </a:xfrm>
          <a:prstGeom prst="rect">
            <a:avLst/>
          </a:prstGeom>
        </p:spPr>
        <p:txBody>
          <a:bodyPr vert="horz" lIns="91440" tIns="45720" rIns="91440" bIns="45720" rtlCol="0" anchor="ctr">
            <a:normAutofit/>
          </a:bodyPr>
          <a:lstStyle/>
          <a:p>
            <a:pPr>
              <a:spcBef>
                <a:spcPct val="20000"/>
              </a:spcBef>
              <a:spcAft>
                <a:spcPts val="600"/>
              </a:spcAft>
              <a:buClr>
                <a:schemeClr val="tx2"/>
              </a:buClr>
              <a:buSzPct val="70000"/>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graphicFrame>
        <p:nvGraphicFramePr>
          <p:cNvPr id="7" name="Table 6">
            <a:extLst>
              <a:ext uri="{FF2B5EF4-FFF2-40B4-BE49-F238E27FC236}">
                <a16:creationId xmlns:a16="http://schemas.microsoft.com/office/drawing/2014/main" id="{6BC0A796-2414-FE5E-6B68-198A821422D5}"/>
              </a:ext>
            </a:extLst>
          </p:cNvPr>
          <p:cNvGraphicFramePr>
            <a:graphicFrameLocks noGrp="1"/>
          </p:cNvGraphicFramePr>
          <p:nvPr>
            <p:extLst>
              <p:ext uri="{D42A27DB-BD31-4B8C-83A1-F6EECF244321}">
                <p14:modId xmlns:p14="http://schemas.microsoft.com/office/powerpoint/2010/main" val="443923992"/>
              </p:ext>
            </p:extLst>
          </p:nvPr>
        </p:nvGraphicFramePr>
        <p:xfrm>
          <a:off x="639278" y="1609344"/>
          <a:ext cx="10913444" cy="4272498"/>
        </p:xfrm>
        <a:graphic>
          <a:graphicData uri="http://schemas.openxmlformats.org/drawingml/2006/table">
            <a:tbl>
              <a:tblPr firstRow="1" firstCol="1" bandRow="1">
                <a:tableStyleId>{5C22544A-7EE6-4342-B048-85BDC9FD1C3A}</a:tableStyleId>
              </a:tblPr>
              <a:tblGrid>
                <a:gridCol w="1072125">
                  <a:extLst>
                    <a:ext uri="{9D8B030D-6E8A-4147-A177-3AD203B41FA5}">
                      <a16:colId xmlns:a16="http://schemas.microsoft.com/office/drawing/2014/main" val="2864801322"/>
                    </a:ext>
                  </a:extLst>
                </a:gridCol>
                <a:gridCol w="2767363">
                  <a:extLst>
                    <a:ext uri="{9D8B030D-6E8A-4147-A177-3AD203B41FA5}">
                      <a16:colId xmlns:a16="http://schemas.microsoft.com/office/drawing/2014/main" val="3561476020"/>
                    </a:ext>
                  </a:extLst>
                </a:gridCol>
                <a:gridCol w="2217557">
                  <a:extLst>
                    <a:ext uri="{9D8B030D-6E8A-4147-A177-3AD203B41FA5}">
                      <a16:colId xmlns:a16="http://schemas.microsoft.com/office/drawing/2014/main" val="872558405"/>
                    </a:ext>
                  </a:extLst>
                </a:gridCol>
                <a:gridCol w="4856399">
                  <a:extLst>
                    <a:ext uri="{9D8B030D-6E8A-4147-A177-3AD203B41FA5}">
                      <a16:colId xmlns:a16="http://schemas.microsoft.com/office/drawing/2014/main" val="3267669069"/>
                    </a:ext>
                  </a:extLst>
                </a:gridCol>
              </a:tblGrid>
              <a:tr h="1359130">
                <a:tc>
                  <a:txBody>
                    <a:bodyPr/>
                    <a:lstStyle/>
                    <a:p>
                      <a:pPr marL="0" marR="0">
                        <a:spcBef>
                          <a:spcPts val="0"/>
                        </a:spcBef>
                        <a:spcAft>
                          <a:spcPts val="0"/>
                        </a:spcAft>
                      </a:pPr>
                      <a:r>
                        <a:rPr lang="en-US" sz="1000" kern="100">
                          <a:effectLst/>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kern="100" dirty="0">
                          <a:effectLst/>
                        </a:rPr>
                        <a:t>Personally Experienced Discrimination: % Yes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kern="100" dirty="0">
                          <a:effectLst/>
                        </a:rPr>
                        <a:t>Frequency: </a:t>
                      </a:r>
                    </a:p>
                    <a:p>
                      <a:pPr marL="0" marR="0">
                        <a:spcBef>
                          <a:spcPts val="0"/>
                        </a:spcBef>
                        <a:spcAft>
                          <a:spcPts val="0"/>
                        </a:spcAft>
                      </a:pPr>
                      <a:r>
                        <a:rPr lang="en-US" sz="1400" kern="100" dirty="0">
                          <a:effectLst/>
                        </a:rPr>
                        <a:t>% Daily + % Weekly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kern="100" dirty="0">
                          <a:effectLst/>
                        </a:rPr>
                        <a:t>Top 3 Types of Discrimination Personally Experienced (Mark all)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660716"/>
                  </a:ext>
                </a:extLst>
              </a:tr>
              <a:tr h="1456684">
                <a:tc>
                  <a:txBody>
                    <a:bodyPr/>
                    <a:lstStyle/>
                    <a:p>
                      <a:pPr marL="0" marR="0">
                        <a:spcBef>
                          <a:spcPts val="0"/>
                        </a:spcBef>
                        <a:spcAft>
                          <a:spcPts val="0"/>
                        </a:spcAft>
                      </a:pPr>
                      <a:r>
                        <a:rPr lang="en-US" sz="1400" kern="100">
                          <a:effectLst/>
                        </a:rPr>
                        <a:t>Housed</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kern="100">
                          <a:effectLst/>
                        </a:rPr>
                        <a:t>33%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kern="100">
                          <a:effectLst/>
                        </a:rPr>
                        <a:t>23%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a:effectLst/>
                        </a:rPr>
                        <a:t>41% Race/Color/National Origin</a:t>
                      </a:r>
                    </a:p>
                    <a:p>
                      <a:pPr marL="0" marR="0">
                        <a:spcBef>
                          <a:spcPts val="0"/>
                        </a:spcBef>
                        <a:spcAft>
                          <a:spcPts val="0"/>
                        </a:spcAft>
                      </a:pPr>
                      <a:r>
                        <a:rPr lang="en-US" sz="2400" kern="100">
                          <a:effectLst/>
                        </a:rPr>
                        <a:t>29% Weight or Body Type</a:t>
                      </a:r>
                    </a:p>
                    <a:p>
                      <a:pPr marL="0" marR="0">
                        <a:spcBef>
                          <a:spcPts val="0"/>
                        </a:spcBef>
                        <a:spcAft>
                          <a:spcPts val="0"/>
                        </a:spcAft>
                      </a:pPr>
                      <a:r>
                        <a:rPr lang="en-US" sz="2400" kern="100">
                          <a:effectLst/>
                        </a:rPr>
                        <a:t>25% Gender</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1134943"/>
                  </a:ext>
                </a:extLst>
              </a:tr>
              <a:tr h="1456684">
                <a:tc>
                  <a:txBody>
                    <a:bodyPr/>
                    <a:lstStyle/>
                    <a:p>
                      <a:pPr marL="0" marR="0">
                        <a:spcBef>
                          <a:spcPts val="0"/>
                        </a:spcBef>
                        <a:spcAft>
                          <a:spcPts val="0"/>
                        </a:spcAft>
                      </a:pPr>
                      <a:r>
                        <a:rPr lang="en-US" sz="1400" kern="100" dirty="0">
                          <a:effectLst/>
                        </a:rPr>
                        <a:t>PEH</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kern="100">
                          <a:effectLst/>
                        </a:rPr>
                        <a:t>89%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kern="100">
                          <a:effectLst/>
                        </a:rPr>
                        <a:t>76%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dirty="0">
                          <a:effectLst/>
                        </a:rPr>
                        <a:t>86% Housing Status</a:t>
                      </a:r>
                    </a:p>
                    <a:p>
                      <a:pPr marL="0" marR="0">
                        <a:spcBef>
                          <a:spcPts val="0"/>
                        </a:spcBef>
                        <a:spcAft>
                          <a:spcPts val="0"/>
                        </a:spcAft>
                      </a:pPr>
                      <a:r>
                        <a:rPr lang="en-US" sz="2400" kern="100" dirty="0">
                          <a:effectLst/>
                        </a:rPr>
                        <a:t>27% Race/Color/National Origin</a:t>
                      </a:r>
                    </a:p>
                    <a:p>
                      <a:pPr marL="0" marR="0">
                        <a:spcBef>
                          <a:spcPts val="0"/>
                        </a:spcBef>
                        <a:spcAft>
                          <a:spcPts val="0"/>
                        </a:spcAft>
                      </a:pPr>
                      <a:r>
                        <a:rPr lang="en-US" sz="2400" kern="100" dirty="0">
                          <a:effectLst/>
                        </a:rPr>
                        <a:t>15% Mental Disability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236692"/>
                  </a:ext>
                </a:extLst>
              </a:tr>
            </a:tbl>
          </a:graphicData>
        </a:graphic>
      </p:graphicFrame>
    </p:spTree>
    <p:extLst>
      <p:ext uri="{BB962C8B-B14F-4D97-AF65-F5344CB8AC3E}">
        <p14:creationId xmlns:p14="http://schemas.microsoft.com/office/powerpoint/2010/main" val="67946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653398-F31F-C513-F412-90FDFEED35A0}"/>
              </a:ext>
            </a:extLst>
          </p:cNvPr>
          <p:cNvSpPr txBox="1"/>
          <p:nvPr/>
        </p:nvSpPr>
        <p:spPr>
          <a:xfrm>
            <a:off x="-1" y="0"/>
            <a:ext cx="5937249" cy="1016000"/>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Places/Situations </a:t>
            </a:r>
          </a:p>
        </p:txBody>
      </p:sp>
      <p:pic>
        <p:nvPicPr>
          <p:cNvPr id="6" name="Picture 5">
            <a:extLst>
              <a:ext uri="{FF2B5EF4-FFF2-40B4-BE49-F238E27FC236}">
                <a16:creationId xmlns:a16="http://schemas.microsoft.com/office/drawing/2014/main" id="{DD145EFE-32E5-A395-4893-D47C1973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02" y="1168165"/>
            <a:ext cx="8125216" cy="4807420"/>
          </a:xfrm>
          <a:prstGeom prst="rect">
            <a:avLst/>
          </a:prstGeom>
        </p:spPr>
      </p:pic>
      <p:sp>
        <p:nvSpPr>
          <p:cNvPr id="2" name="TextBox 1">
            <a:extLst>
              <a:ext uri="{FF2B5EF4-FFF2-40B4-BE49-F238E27FC236}">
                <a16:creationId xmlns:a16="http://schemas.microsoft.com/office/drawing/2014/main" id="{77BE7914-365E-E278-A32D-D5F02336F5DA}"/>
              </a:ext>
            </a:extLst>
          </p:cNvPr>
          <p:cNvSpPr txBox="1"/>
          <p:nvPr/>
        </p:nvSpPr>
        <p:spPr>
          <a:xfrm>
            <a:off x="485775" y="1943100"/>
            <a:ext cx="2628900" cy="2554545"/>
          </a:xfrm>
          <a:prstGeom prst="rect">
            <a:avLst/>
          </a:prstGeom>
          <a:noFill/>
        </p:spPr>
        <p:txBody>
          <a:bodyPr wrap="square" rtlCol="0">
            <a:spAutoFit/>
          </a:bodyPr>
          <a:lstStyle/>
          <a:p>
            <a:r>
              <a:rPr lang="en-US" sz="2000" dirty="0"/>
              <a:t>Most common places/situations with discrimination:</a:t>
            </a:r>
          </a:p>
          <a:p>
            <a:endParaRPr lang="en-US" sz="2000" dirty="0"/>
          </a:p>
          <a:p>
            <a:r>
              <a:rPr lang="en-US" sz="2000" dirty="0"/>
              <a:t>Businesses</a:t>
            </a:r>
          </a:p>
          <a:p>
            <a:r>
              <a:rPr lang="en-US" sz="2000" dirty="0"/>
              <a:t>Public Outdoor Spaces </a:t>
            </a:r>
          </a:p>
          <a:p>
            <a:r>
              <a:rPr lang="en-US" sz="2000" dirty="0"/>
              <a:t>Healthcare settings </a:t>
            </a:r>
          </a:p>
        </p:txBody>
      </p:sp>
      <p:sp>
        <p:nvSpPr>
          <p:cNvPr id="4" name="Oval 3">
            <a:extLst>
              <a:ext uri="{FF2B5EF4-FFF2-40B4-BE49-F238E27FC236}">
                <a16:creationId xmlns:a16="http://schemas.microsoft.com/office/drawing/2014/main" id="{5DEF0AA9-5062-42B5-A7FF-3CD5D35D2923}"/>
              </a:ext>
            </a:extLst>
          </p:cNvPr>
          <p:cNvSpPr/>
          <p:nvPr/>
        </p:nvSpPr>
        <p:spPr>
          <a:xfrm>
            <a:off x="3712302" y="1728787"/>
            <a:ext cx="1831248" cy="1228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81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0" y="0"/>
            <a:ext cx="5588000" cy="1441454"/>
          </a:xfrm>
          <a:prstGeom prst="rect">
            <a:avLst/>
          </a:prstGeom>
        </p:spPr>
        <p:txBody>
          <a:bodyPr spcFirstLastPara="1" vert="horz" wrap="square" lIns="91433" tIns="45700" rIns="91433" bIns="45700" rtlCol="0" anchor="ctr" anchorCtr="0">
            <a:noAutofit/>
          </a:bodyPr>
          <a:lstStyle/>
          <a:p>
            <a:pPr algn="l">
              <a:lnSpc>
                <a:spcPct val="107083"/>
              </a:lnSpc>
              <a:spcBef>
                <a:spcPts val="0"/>
              </a:spcBef>
              <a:buClr>
                <a:schemeClr val="dk1"/>
              </a:buClr>
              <a:buSzPts val="990"/>
            </a:pPr>
            <a:r>
              <a:rPr lang="en" sz="3200" dirty="0">
                <a:effectLst/>
              </a:rPr>
              <a:t>Comfort Level for Reporting a Bias Crime to SPD</a:t>
            </a:r>
            <a:endParaRPr sz="3600" dirty="0">
              <a:effectLst/>
            </a:endParaRPr>
          </a:p>
        </p:txBody>
      </p:sp>
      <p:sp>
        <p:nvSpPr>
          <p:cNvPr id="217" name="Google Shape;217;p34"/>
          <p:cNvSpPr txBox="1">
            <a:spLocks noGrp="1"/>
          </p:cNvSpPr>
          <p:nvPr>
            <p:ph type="body" idx="1"/>
          </p:nvPr>
        </p:nvSpPr>
        <p:spPr>
          <a:xfrm>
            <a:off x="8010144" y="2838315"/>
            <a:ext cx="3425952" cy="1538039"/>
          </a:xfrm>
          <a:prstGeom prst="rect">
            <a:avLst/>
          </a:prstGeom>
        </p:spPr>
        <p:txBody>
          <a:bodyPr spcFirstLastPara="1" vert="horz" wrap="square" lIns="91433" tIns="45700" rIns="91433" bIns="45700" rtlCol="0" anchor="t" anchorCtr="0">
            <a:normAutofit/>
          </a:bodyPr>
          <a:lstStyle/>
          <a:p>
            <a:pPr marL="0" indent="0">
              <a:spcBef>
                <a:spcPts val="400"/>
              </a:spcBef>
              <a:spcAft>
                <a:spcPts val="667"/>
              </a:spcAft>
              <a:buNone/>
            </a:pPr>
            <a:r>
              <a:rPr lang="en-US" dirty="0"/>
              <a:t>Housed: 52% comfortable</a:t>
            </a:r>
            <a:endParaRPr dirty="0"/>
          </a:p>
        </p:txBody>
      </p:sp>
      <p:pic>
        <p:nvPicPr>
          <p:cNvPr id="218" name="Google Shape;218;p34"/>
          <p:cNvPicPr preferRelativeResize="0"/>
          <p:nvPr/>
        </p:nvPicPr>
        <p:blipFill>
          <a:blip r:embed="rId3">
            <a:alphaModFix/>
          </a:blip>
          <a:stretch>
            <a:fillRect/>
          </a:stretch>
        </p:blipFill>
        <p:spPr>
          <a:xfrm>
            <a:off x="755904" y="1235068"/>
            <a:ext cx="6766560" cy="4744535"/>
          </a:xfrm>
          <a:prstGeom prst="rect">
            <a:avLst/>
          </a:prstGeom>
          <a:noFill/>
          <a:ln>
            <a:noFill/>
          </a:ln>
        </p:spPr>
      </p:pic>
      <p:sp>
        <p:nvSpPr>
          <p:cNvPr id="2" name="Google Shape;217;p34">
            <a:extLst>
              <a:ext uri="{FF2B5EF4-FFF2-40B4-BE49-F238E27FC236}">
                <a16:creationId xmlns:a16="http://schemas.microsoft.com/office/drawing/2014/main" id="{68B9A954-E981-14CD-6694-1CECC93F434A}"/>
              </a:ext>
            </a:extLst>
          </p:cNvPr>
          <p:cNvSpPr txBox="1">
            <a:spLocks/>
          </p:cNvSpPr>
          <p:nvPr/>
        </p:nvSpPr>
        <p:spPr>
          <a:xfrm>
            <a:off x="8010144" y="4621680"/>
            <a:ext cx="3425952" cy="1538039"/>
          </a:xfrm>
          <a:prstGeom prst="rect">
            <a:avLst/>
          </a:prstGeom>
          <a:effectLst>
            <a:outerShdw blurRad="25400" dir="17880000">
              <a:srgbClr val="000000">
                <a:alpha val="46000"/>
              </a:srgbClr>
            </a:outerShdw>
          </a:effectLst>
        </p:spPr>
        <p:txBody>
          <a:bodyPr spcFirstLastPara="1" vert="horz" wrap="square" lIns="91433" tIns="45700" rIns="91433" bIns="45700" rtlCol="0" anchor="t" anchorCtr="0">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spcBef>
                <a:spcPts val="400"/>
              </a:spcBef>
              <a:spcAft>
                <a:spcPts val="667"/>
              </a:spcAft>
              <a:buFont typeface="Wingdings 2" charset="2"/>
              <a:buNone/>
            </a:pPr>
            <a:r>
              <a:rPr lang="en-US" dirty="0"/>
              <a:t>PEH: 69% uncomfortable</a:t>
            </a:r>
          </a:p>
        </p:txBody>
      </p:sp>
      <p:sp>
        <p:nvSpPr>
          <p:cNvPr id="3" name="Oval 2">
            <a:extLst>
              <a:ext uri="{FF2B5EF4-FFF2-40B4-BE49-F238E27FC236}">
                <a16:creationId xmlns:a16="http://schemas.microsoft.com/office/drawing/2014/main" id="{E041052E-0260-A2C4-26B6-04D33EAA4C60}"/>
              </a:ext>
            </a:extLst>
          </p:cNvPr>
          <p:cNvSpPr/>
          <p:nvPr/>
        </p:nvSpPr>
        <p:spPr>
          <a:xfrm>
            <a:off x="5096256" y="2670048"/>
            <a:ext cx="1840992" cy="106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F299BE9-830A-F195-F62F-F9C953BBCDF3}"/>
              </a:ext>
            </a:extLst>
          </p:cNvPr>
          <p:cNvSpPr/>
          <p:nvPr/>
        </p:nvSpPr>
        <p:spPr>
          <a:xfrm>
            <a:off x="5768911" y="4324825"/>
            <a:ext cx="1840992" cy="106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33" tIns="45700" rIns="91433" bIns="45700" anchor="ctr" anchorCtr="0">
            <a:noAutofit/>
          </a:bodyPr>
          <a:lstStyle/>
          <a:p>
            <a:pPr algn="ctr"/>
            <a:endParaRPr sz="1867">
              <a:solidFill>
                <a:schemeClr val="lt1"/>
              </a:solidFill>
              <a:latin typeface="Lustria"/>
              <a:ea typeface="Lustria"/>
              <a:cs typeface="Lustria"/>
              <a:sym typeface="Lustria"/>
            </a:endParaRPr>
          </a:p>
        </p:txBody>
      </p:sp>
      <p:pic>
        <p:nvPicPr>
          <p:cNvPr id="224" name="Google Shape;224;p35"/>
          <p:cNvPicPr preferRelativeResize="0"/>
          <p:nvPr/>
        </p:nvPicPr>
        <p:blipFill rotWithShape="1">
          <a:blip r:embed="rId4">
            <a:alphaModFix/>
          </a:blip>
          <a:srcRect/>
          <a:stretch/>
        </p:blipFill>
        <p:spPr>
          <a:xfrm>
            <a:off x="6151419" y="69273"/>
            <a:ext cx="5927335" cy="6788727"/>
          </a:xfrm>
          <a:prstGeom prst="rect">
            <a:avLst/>
          </a:prstGeom>
          <a:noFill/>
          <a:ln>
            <a:noFill/>
          </a:ln>
        </p:spPr>
      </p:pic>
      <p:sp>
        <p:nvSpPr>
          <p:cNvPr id="226" name="Google Shape;226;p35"/>
          <p:cNvSpPr txBox="1">
            <a:spLocks noGrp="1"/>
          </p:cNvSpPr>
          <p:nvPr>
            <p:ph type="body" idx="4294967295"/>
          </p:nvPr>
        </p:nvSpPr>
        <p:spPr>
          <a:xfrm>
            <a:off x="0" y="2173436"/>
            <a:ext cx="6038173" cy="3952582"/>
          </a:xfrm>
          <a:prstGeom prst="rect">
            <a:avLst/>
          </a:prstGeom>
        </p:spPr>
        <p:txBody>
          <a:bodyPr spcFirstLastPara="1" vert="horz" wrap="square" lIns="91433" tIns="45700" rIns="91433" bIns="45700" rtlCol="0" anchor="t" anchorCtr="0">
            <a:normAutofit fontScale="32500" lnSpcReduction="20000"/>
          </a:bodyPr>
          <a:lstStyle/>
          <a:p>
            <a:pPr marL="203195" indent="0">
              <a:lnSpc>
                <a:spcPct val="200000"/>
              </a:lnSpc>
              <a:spcBef>
                <a:spcPts val="0"/>
              </a:spcBef>
              <a:spcAft>
                <a:spcPts val="0"/>
              </a:spcAft>
              <a:buClr>
                <a:schemeClr val="lt1"/>
              </a:buClr>
              <a:buSzPct val="100000"/>
              <a:buNone/>
            </a:pPr>
            <a:r>
              <a:rPr lang="en-US" sz="6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Sub-groups with low average comfort levels: </a:t>
            </a:r>
          </a:p>
          <a:p>
            <a:pPr marL="203195" indent="0">
              <a:lnSpc>
                <a:spcPct val="200000"/>
              </a:lnSpc>
              <a:spcBef>
                <a:spcPts val="0"/>
              </a:spcBef>
              <a:spcAft>
                <a:spcPts val="0"/>
              </a:spcAft>
              <a:buClr>
                <a:schemeClr val="lt1"/>
              </a:buClr>
              <a:buSzPct val="100000"/>
              <a:buNone/>
            </a:pPr>
            <a:r>
              <a:rPr lang="en-US" sz="6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PEH, intersex, genderqueer/non-binary, trans men, trans women, Indigenous Latin American, Latino/a/e, and younger respondents (39 and younger).</a:t>
            </a:r>
          </a:p>
          <a:p>
            <a:pPr marL="203195" indent="0">
              <a:lnSpc>
                <a:spcPct val="200000"/>
              </a:lnSpc>
              <a:spcBef>
                <a:spcPts val="0"/>
              </a:spcBef>
              <a:spcAft>
                <a:spcPts val="0"/>
              </a:spcAft>
              <a:buClr>
                <a:schemeClr val="lt1"/>
              </a:buClr>
              <a:buSzPct val="100000"/>
              <a:buNone/>
            </a:pPr>
            <a:r>
              <a:rPr lang="en" sz="6400" dirty="0">
                <a:solidFill>
                  <a:schemeClr val="lt1"/>
                </a:solidFill>
              </a:rPr>
              <a:t> </a:t>
            </a:r>
            <a:endParaRPr dirty="0"/>
          </a:p>
        </p:txBody>
      </p:sp>
      <p:sp>
        <p:nvSpPr>
          <p:cNvPr id="2" name="Google Shape;216;p34">
            <a:extLst>
              <a:ext uri="{FF2B5EF4-FFF2-40B4-BE49-F238E27FC236}">
                <a16:creationId xmlns:a16="http://schemas.microsoft.com/office/drawing/2014/main" id="{C701AF8F-C954-97B5-CE34-5783DFEBA0FD}"/>
              </a:ext>
            </a:extLst>
          </p:cNvPr>
          <p:cNvSpPr txBox="1">
            <a:spLocks/>
          </p:cNvSpPr>
          <p:nvPr/>
        </p:nvSpPr>
        <p:spPr>
          <a:xfrm>
            <a:off x="0" y="0"/>
            <a:ext cx="5588000" cy="1441454"/>
          </a:xfrm>
          <a:prstGeom prst="rect">
            <a:avLst/>
          </a:prstGeom>
          <a:effectLst>
            <a:outerShdw blurRad="25400" dir="17880000">
              <a:srgbClr val="000000">
                <a:alpha val="46000"/>
              </a:srgbClr>
            </a:outerShdw>
          </a:effectLst>
        </p:spPr>
        <p:txBody>
          <a:bodyPr spcFirstLastPara="1" vert="horz" wrap="square" lIns="91433" tIns="45700" rIns="91433" bIns="45700" rtlCol="0" anchor="ctr" anchorCtr="0">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07083"/>
              </a:lnSpc>
              <a:spcBef>
                <a:spcPts val="0"/>
              </a:spcBef>
              <a:buClr>
                <a:schemeClr val="dk1"/>
              </a:buClr>
              <a:buSzPts val="990"/>
            </a:pPr>
            <a:r>
              <a:rPr lang="en-US" sz="3200" dirty="0">
                <a:effectLst/>
              </a:rPr>
              <a:t>Comfort Level for Reporting a Bias Crime to SPD</a:t>
            </a:r>
            <a:endParaRPr lang="en-US" sz="3600" dirty="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Google Shape;216;p34">
            <a:extLst>
              <a:ext uri="{FF2B5EF4-FFF2-40B4-BE49-F238E27FC236}">
                <a16:creationId xmlns:a16="http://schemas.microsoft.com/office/drawing/2014/main" id="{E2409CA1-A9BA-A2B2-3E57-A0A1A5602C66}"/>
              </a:ext>
            </a:extLst>
          </p:cNvPr>
          <p:cNvSpPr txBox="1">
            <a:spLocks/>
          </p:cNvSpPr>
          <p:nvPr/>
        </p:nvSpPr>
        <p:spPr>
          <a:xfrm>
            <a:off x="-1" y="0"/>
            <a:ext cx="6486525" cy="1441454"/>
          </a:xfrm>
          <a:prstGeom prst="rect">
            <a:avLst/>
          </a:prstGeom>
          <a:effectLst>
            <a:outerShdw blurRad="25400" dir="17880000">
              <a:srgbClr val="000000">
                <a:alpha val="46000"/>
              </a:srgbClr>
            </a:outerShdw>
          </a:effectLst>
        </p:spPr>
        <p:txBody>
          <a:bodyPr spcFirstLastPara="1" vert="horz" wrap="square" lIns="91433" tIns="45700" rIns="91433" bIns="45700" rtlCol="0" anchor="ctr" anchorCtr="0">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07083"/>
              </a:lnSpc>
              <a:spcBef>
                <a:spcPts val="0"/>
              </a:spcBef>
              <a:buClr>
                <a:schemeClr val="dk1"/>
              </a:buClr>
              <a:buSzPts val="990"/>
            </a:pPr>
            <a:r>
              <a:rPr lang="en-US" sz="3200" dirty="0">
                <a:effectLst/>
              </a:rPr>
              <a:t>Example Comments: Comfortable</a:t>
            </a:r>
            <a:endParaRPr lang="en-US" sz="3600" dirty="0">
              <a:effectLst/>
            </a:endParaRPr>
          </a:p>
        </p:txBody>
      </p:sp>
      <p:sp>
        <p:nvSpPr>
          <p:cNvPr id="10" name="TextBox 9">
            <a:extLst>
              <a:ext uri="{FF2B5EF4-FFF2-40B4-BE49-F238E27FC236}">
                <a16:creationId xmlns:a16="http://schemas.microsoft.com/office/drawing/2014/main" id="{FE42CBEB-F363-A4BF-FC74-56B99BA299D3}"/>
              </a:ext>
            </a:extLst>
          </p:cNvPr>
          <p:cNvSpPr txBox="1"/>
          <p:nvPr/>
        </p:nvSpPr>
        <p:spPr>
          <a:xfrm>
            <a:off x="913795" y="2189650"/>
            <a:ext cx="3829049" cy="3754874"/>
          </a:xfrm>
          <a:prstGeom prst="rect">
            <a:avLst/>
          </a:prstGeom>
          <a:noFill/>
        </p:spPr>
        <p:txBody>
          <a:bodyPr wrap="square" rtlCol="0">
            <a:spAutoFit/>
          </a:bodyPr>
          <a:lstStyle/>
          <a:p>
            <a:r>
              <a:rPr lang="en-US" sz="2200" dirty="0">
                <a:ln>
                  <a:solidFill>
                    <a:schemeClr val="bg1">
                      <a:lumMod val="75000"/>
                      <a:lumOff val="25000"/>
                      <a:alpha val="10000"/>
                    </a:schemeClr>
                  </a:solidFill>
                </a:ln>
                <a:solidFill>
                  <a:schemeClr val="lt1"/>
                </a:solidFill>
                <a:sym typeface="Lustria"/>
              </a:rPr>
              <a:t>I have had limited interaction with Salem Police, and Marion County Sheriff and I found them to be professional, willing to listen and explain things, and interested in the local community. I have attended neighborhood meetings where Sheriffs attend.</a:t>
            </a:r>
          </a:p>
          <a:p>
            <a:endParaRPr lang="en-US" dirty="0"/>
          </a:p>
        </p:txBody>
      </p:sp>
      <p:sp>
        <p:nvSpPr>
          <p:cNvPr id="12" name="TextBox 11">
            <a:extLst>
              <a:ext uri="{FF2B5EF4-FFF2-40B4-BE49-F238E27FC236}">
                <a16:creationId xmlns:a16="http://schemas.microsoft.com/office/drawing/2014/main" id="{153D234B-61CB-19FE-8E8B-735969AE02F9}"/>
              </a:ext>
            </a:extLst>
          </p:cNvPr>
          <p:cNvSpPr txBox="1"/>
          <p:nvPr/>
        </p:nvSpPr>
        <p:spPr>
          <a:xfrm>
            <a:off x="3243261" y="5759858"/>
            <a:ext cx="5800727" cy="892552"/>
          </a:xfrm>
          <a:prstGeom prst="rect">
            <a:avLst/>
          </a:prstGeom>
          <a:noFill/>
        </p:spPr>
        <p:txBody>
          <a:bodyPr wrap="square">
            <a:spAutoFit/>
          </a:bodyPr>
          <a:lstStyle/>
          <a:p>
            <a:pPr algn="ctr"/>
            <a:r>
              <a:rPr lang="en-US" sz="2600" dirty="0"/>
              <a:t>A crime is a crime, that’s what the police are here for. </a:t>
            </a:r>
          </a:p>
        </p:txBody>
      </p:sp>
      <p:sp>
        <p:nvSpPr>
          <p:cNvPr id="14" name="TextBox 13">
            <a:extLst>
              <a:ext uri="{FF2B5EF4-FFF2-40B4-BE49-F238E27FC236}">
                <a16:creationId xmlns:a16="http://schemas.microsoft.com/office/drawing/2014/main" id="{3F785C07-5182-F860-BFDD-89D045945E35}"/>
              </a:ext>
            </a:extLst>
          </p:cNvPr>
          <p:cNvSpPr txBox="1"/>
          <p:nvPr/>
        </p:nvSpPr>
        <p:spPr>
          <a:xfrm>
            <a:off x="5372100" y="2746624"/>
            <a:ext cx="6115050"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I am white and middle class and know that based on the privilege this affords me  I would be comfortable reporting any crime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6"/>
          <p:cNvSpPr txBox="1">
            <a:spLocks noGrp="1"/>
          </p:cNvSpPr>
          <p:nvPr>
            <p:ph type="body" idx="1"/>
          </p:nvPr>
        </p:nvSpPr>
        <p:spPr>
          <a:xfrm>
            <a:off x="388233" y="2540000"/>
            <a:ext cx="4972400" cy="4318000"/>
          </a:xfrm>
          <a:prstGeom prst="rect">
            <a:avLst/>
          </a:prstGeom>
        </p:spPr>
        <p:txBody>
          <a:bodyPr spcFirstLastPara="1" vert="horz" wrap="square" lIns="91433" tIns="45700" rIns="91433" bIns="45700" rtlCol="0" anchor="t" anchorCtr="0">
            <a:noAutofit/>
          </a:bodyPr>
          <a:lstStyle/>
          <a:p>
            <a:pPr marL="0" indent="0">
              <a:lnSpc>
                <a:spcPct val="90000"/>
              </a:lnSpc>
              <a:spcBef>
                <a:spcPts val="400"/>
              </a:spcBef>
              <a:spcAft>
                <a:spcPts val="0"/>
              </a:spcAft>
              <a:buSzPts val="935"/>
              <a:buNone/>
            </a:pPr>
            <a:endParaRPr sz="1600" dirty="0">
              <a:effectLst/>
            </a:endParaRPr>
          </a:p>
          <a:p>
            <a:pPr marL="203195" indent="0">
              <a:lnSpc>
                <a:spcPct val="115000"/>
              </a:lnSpc>
              <a:spcBef>
                <a:spcPts val="0"/>
              </a:spcBef>
              <a:spcAft>
                <a:spcPts val="0"/>
              </a:spcAft>
              <a:buClr>
                <a:schemeClr val="lt1"/>
              </a:buClr>
              <a:buSzPts val="1200"/>
              <a:buNone/>
            </a:pPr>
            <a:r>
              <a:rPr lang="en" sz="2400" dirty="0">
                <a:effectLst/>
                <a:latin typeface="Baskerville" panose="02020502070401020303" pitchFamily="18" charset="0"/>
                <a:ea typeface="Baskerville" panose="02020502070401020303" pitchFamily="18" charset="0"/>
              </a:rPr>
              <a:t>The Salem Police Department is a big part of the problem and is discriminatory and dismissive of issues pertaining to those in marginalized groups. They commit violence against BIPOC individuals in Salem and do not help me feel safe or protected.</a:t>
            </a:r>
            <a:endParaRPr sz="2400" dirty="0">
              <a:effectLst/>
              <a:latin typeface="Baskerville" panose="02020502070401020303" pitchFamily="18" charset="0"/>
              <a:ea typeface="Baskerville" panose="02020502070401020303" pitchFamily="18" charset="0"/>
            </a:endParaRPr>
          </a:p>
        </p:txBody>
      </p:sp>
      <p:sp>
        <p:nvSpPr>
          <p:cNvPr id="2" name="Google Shape;216;p34">
            <a:extLst>
              <a:ext uri="{FF2B5EF4-FFF2-40B4-BE49-F238E27FC236}">
                <a16:creationId xmlns:a16="http://schemas.microsoft.com/office/drawing/2014/main" id="{E2409CA1-A9BA-A2B2-3E57-A0A1A5602C66}"/>
              </a:ext>
            </a:extLst>
          </p:cNvPr>
          <p:cNvSpPr txBox="1">
            <a:spLocks/>
          </p:cNvSpPr>
          <p:nvPr/>
        </p:nvSpPr>
        <p:spPr>
          <a:xfrm>
            <a:off x="-1" y="0"/>
            <a:ext cx="7129464" cy="1441454"/>
          </a:xfrm>
          <a:prstGeom prst="rect">
            <a:avLst/>
          </a:prstGeom>
          <a:effectLst>
            <a:outerShdw blurRad="25400" dir="17880000">
              <a:srgbClr val="000000">
                <a:alpha val="46000"/>
              </a:srgbClr>
            </a:outerShdw>
          </a:effectLst>
        </p:spPr>
        <p:txBody>
          <a:bodyPr spcFirstLastPara="1" vert="horz" wrap="square" lIns="91433" tIns="45700" rIns="91433" bIns="45700" rtlCol="0" anchor="ctr" anchorCtr="0">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07083"/>
              </a:lnSpc>
              <a:spcBef>
                <a:spcPts val="0"/>
              </a:spcBef>
              <a:buClr>
                <a:schemeClr val="dk1"/>
              </a:buClr>
              <a:buSzPts val="990"/>
            </a:pPr>
            <a:r>
              <a:rPr lang="en-US" sz="3200" dirty="0">
                <a:effectLst/>
              </a:rPr>
              <a:t>Example Comments: Uncomfortable</a:t>
            </a:r>
            <a:endParaRPr lang="en-US" sz="3600" dirty="0">
              <a:effectLst/>
            </a:endParaRPr>
          </a:p>
        </p:txBody>
      </p:sp>
      <p:sp>
        <p:nvSpPr>
          <p:cNvPr id="7" name="TextBox 6">
            <a:extLst>
              <a:ext uri="{FF2B5EF4-FFF2-40B4-BE49-F238E27FC236}">
                <a16:creationId xmlns:a16="http://schemas.microsoft.com/office/drawing/2014/main" id="{30796D76-E4AA-F948-DA48-D3A2E51E9A2D}"/>
              </a:ext>
            </a:extLst>
          </p:cNvPr>
          <p:cNvSpPr txBox="1"/>
          <p:nvPr/>
        </p:nvSpPr>
        <p:spPr>
          <a:xfrm>
            <a:off x="7674331" y="4914900"/>
            <a:ext cx="4012844" cy="1107996"/>
          </a:xfrm>
          <a:prstGeom prst="rect">
            <a:avLst/>
          </a:prstGeom>
          <a:noFill/>
        </p:spPr>
        <p:txBody>
          <a:bodyPr wrap="square" rtlCol="0">
            <a:spAutoFit/>
          </a:bodyPr>
          <a:lstStyle/>
          <a:p>
            <a:r>
              <a:rPr lang="en-US" sz="2200" b="1" dirty="0">
                <a:effectLst/>
              </a:rPr>
              <a:t>I feel like I will be deported or that somehow, I will end up with a charge against me.</a:t>
            </a:r>
            <a:endParaRPr lang="en-US" sz="2200" b="1" dirty="0"/>
          </a:p>
        </p:txBody>
      </p:sp>
      <p:sp>
        <p:nvSpPr>
          <p:cNvPr id="9" name="TextBox 8">
            <a:extLst>
              <a:ext uri="{FF2B5EF4-FFF2-40B4-BE49-F238E27FC236}">
                <a16:creationId xmlns:a16="http://schemas.microsoft.com/office/drawing/2014/main" id="{A571F595-7BAF-DD46-47B5-D2A095522528}"/>
              </a:ext>
            </a:extLst>
          </p:cNvPr>
          <p:cNvSpPr txBox="1"/>
          <p:nvPr/>
        </p:nvSpPr>
        <p:spPr>
          <a:xfrm>
            <a:off x="6095999" y="2324145"/>
            <a:ext cx="5379683" cy="1323439"/>
          </a:xfrm>
          <a:prstGeom prst="rect">
            <a:avLst/>
          </a:prstGeom>
          <a:noFill/>
        </p:spPr>
        <p:txBody>
          <a:bodyPr wrap="square">
            <a:spAutoFit/>
          </a:bodyPr>
          <a:lstStyle/>
          <a:p>
            <a:r>
              <a:rPr lang="en-US" sz="2000" dirty="0"/>
              <a:t>I would not trust the Salem Police to take it seriously or follow-up. In addition, I would be concerned about being doubted or further victimized.</a:t>
            </a:r>
          </a:p>
        </p:txBody>
      </p:sp>
    </p:spTree>
    <p:extLst>
      <p:ext uri="{BB962C8B-B14F-4D97-AF65-F5344CB8AC3E}">
        <p14:creationId xmlns:p14="http://schemas.microsoft.com/office/powerpoint/2010/main" val="239880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678B1-3648-779E-BE22-43BD6BC81C88}"/>
              </a:ext>
            </a:extLst>
          </p:cNvPr>
          <p:cNvSpPr txBox="1"/>
          <p:nvPr/>
        </p:nvSpPr>
        <p:spPr>
          <a:xfrm>
            <a:off x="-1" y="0"/>
            <a:ext cx="6162675" cy="733425"/>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Awareness of HRC</a:t>
            </a:r>
          </a:p>
        </p:txBody>
      </p:sp>
      <p:sp>
        <p:nvSpPr>
          <p:cNvPr id="5" name="TextBox 4">
            <a:extLst>
              <a:ext uri="{FF2B5EF4-FFF2-40B4-BE49-F238E27FC236}">
                <a16:creationId xmlns:a16="http://schemas.microsoft.com/office/drawing/2014/main" id="{D34FDE59-B545-CC08-CE0D-53A781561A6B}"/>
              </a:ext>
            </a:extLst>
          </p:cNvPr>
          <p:cNvSpPr txBox="1"/>
          <p:nvPr/>
        </p:nvSpPr>
        <p:spPr>
          <a:xfrm>
            <a:off x="-1" y="1416445"/>
            <a:ext cx="6094378" cy="3970318"/>
          </a:xfrm>
          <a:prstGeom prst="rect">
            <a:avLst/>
          </a:prstGeom>
          <a:noFill/>
        </p:spPr>
        <p:txBody>
          <a:bodyPr wrap="square">
            <a:spAutoFit/>
          </a:bodyPr>
          <a:lstStyle/>
          <a:p>
            <a:pPr marL="457200" marR="0">
              <a:spcBef>
                <a:spcPts val="0"/>
              </a:spcBef>
              <a:spcAft>
                <a:spcPts val="0"/>
              </a:spcAft>
            </a:pPr>
            <a:r>
              <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Aware of HRC among respondents who received the survey from the City of Salem (Facebook/Instagram page or email list):</a:t>
            </a:r>
          </a:p>
          <a:p>
            <a:pPr marL="457200" marR="0">
              <a:spcBef>
                <a:spcPts val="0"/>
              </a:spcBef>
              <a:spcAft>
                <a:spcPts val="0"/>
              </a:spcAft>
            </a:pPr>
            <a:endPar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R="0" lvl="0">
              <a:spcBef>
                <a:spcPts val="0"/>
              </a:spcBef>
              <a:spcAft>
                <a:spcPts val="0"/>
              </a:spcAft>
            </a:pPr>
            <a:r>
              <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51% 2020</a:t>
            </a:r>
          </a:p>
          <a:p>
            <a:pPr marR="0" lvl="0">
              <a:spcBef>
                <a:spcPts val="0"/>
              </a:spcBef>
              <a:spcAft>
                <a:spcPts val="0"/>
              </a:spcAft>
            </a:pPr>
            <a:r>
              <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62% 2021</a:t>
            </a:r>
          </a:p>
          <a:p>
            <a:pPr marR="0" lvl="0">
              <a:spcBef>
                <a:spcPts val="0"/>
              </a:spcBef>
              <a:spcAft>
                <a:spcPts val="0"/>
              </a:spcAft>
            </a:pPr>
            <a:r>
              <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43% 2022</a:t>
            </a:r>
          </a:p>
          <a:p>
            <a:pPr marR="0" lvl="0">
              <a:spcBef>
                <a:spcPts val="0"/>
              </a:spcBef>
              <a:spcAft>
                <a:spcPts val="0"/>
              </a:spcAft>
            </a:pPr>
            <a:r>
              <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69% 2023</a:t>
            </a:r>
          </a:p>
          <a:p>
            <a:pPr marR="0" lvl="0">
              <a:spcBef>
                <a:spcPts val="0"/>
              </a:spcBef>
              <a:spcAft>
                <a:spcPts val="0"/>
              </a:spcAft>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0" marR="0" indent="457200">
              <a:spcBef>
                <a:spcPts val="0"/>
              </a:spcBef>
              <a:spcAft>
                <a:spcPts val="0"/>
              </a:spcAft>
            </a:pPr>
            <a:r>
              <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2023 Awareness:</a:t>
            </a:r>
          </a:p>
          <a:p>
            <a:pPr marL="0" marR="0" indent="457200">
              <a:spcBef>
                <a:spcPts val="0"/>
              </a:spcBef>
              <a:spcAft>
                <a:spcPts val="0"/>
              </a:spcAft>
            </a:pPr>
            <a:endPar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R="0" lvl="0">
              <a:spcBef>
                <a:spcPts val="0"/>
              </a:spcBef>
              <a:spcAft>
                <a:spcPts val="0"/>
              </a:spcAft>
            </a:pPr>
            <a:r>
              <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Housed: 60% aware of HRC</a:t>
            </a:r>
          </a:p>
          <a:p>
            <a:pPr marR="0" lvl="0">
              <a:spcBef>
                <a:spcPts val="0"/>
              </a:spcBef>
              <a:spcAft>
                <a:spcPts val="0"/>
              </a:spcAft>
            </a:pPr>
            <a:r>
              <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PEH: 15% aware of HRC</a:t>
            </a:r>
          </a:p>
          <a:p>
            <a:pPr marR="0" lvl="0">
              <a:spcBef>
                <a:spcPts val="0"/>
              </a:spcBef>
              <a:spcAft>
                <a:spcPts val="0"/>
              </a:spcAft>
            </a:pPr>
            <a:endParaRPr lang="en-US" sz="1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3" name="Picture 2">
            <a:extLst>
              <a:ext uri="{FF2B5EF4-FFF2-40B4-BE49-F238E27FC236}">
                <a16:creationId xmlns:a16="http://schemas.microsoft.com/office/drawing/2014/main" id="{3D6CA8C2-08A7-AC20-8727-A9FFB6F56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1077" y="0"/>
            <a:ext cx="5745198" cy="6855308"/>
          </a:xfrm>
          <a:prstGeom prst="rect">
            <a:avLst/>
          </a:prstGeom>
        </p:spPr>
      </p:pic>
    </p:spTree>
    <p:extLst>
      <p:ext uri="{BB962C8B-B14F-4D97-AF65-F5344CB8AC3E}">
        <p14:creationId xmlns:p14="http://schemas.microsoft.com/office/powerpoint/2010/main" val="314580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1D12-8542-FA71-ADDE-C091FE74CEFE}"/>
              </a:ext>
            </a:extLst>
          </p:cNvPr>
          <p:cNvSpPr txBox="1"/>
          <p:nvPr/>
        </p:nvSpPr>
        <p:spPr>
          <a:xfrm>
            <a:off x="0" y="0"/>
            <a:ext cx="12192000" cy="1115568"/>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Recommendations for Future Surveys</a:t>
            </a:r>
          </a:p>
        </p:txBody>
      </p:sp>
      <p:sp>
        <p:nvSpPr>
          <p:cNvPr id="4" name="TextBox 3">
            <a:extLst>
              <a:ext uri="{FF2B5EF4-FFF2-40B4-BE49-F238E27FC236}">
                <a16:creationId xmlns:a16="http://schemas.microsoft.com/office/drawing/2014/main" id="{3E96B472-387E-B063-1DBC-FF6A1DA2B964}"/>
              </a:ext>
            </a:extLst>
          </p:cNvPr>
          <p:cNvSpPr txBox="1"/>
          <p:nvPr/>
        </p:nvSpPr>
        <p:spPr>
          <a:xfrm>
            <a:off x="402336" y="1133856"/>
            <a:ext cx="10424160" cy="4626864"/>
          </a:xfrm>
          <a:prstGeom prst="rect">
            <a:avLst/>
          </a:prstGeom>
        </p:spPr>
        <p:txBody>
          <a:bodyPr vert="horz" lIns="91440" tIns="45720" rIns="91440" bIns="45720" rtlCol="0" anchor="ctr">
            <a:noAutofit/>
          </a:bodyPr>
          <a:lstStyle/>
          <a:p>
            <a:pPr marL="342900" marR="0" indent="-34290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Make survey available in languages in addition to English and Spanish</a:t>
            </a:r>
          </a:p>
          <a:p>
            <a:pPr marL="342900" marR="0" indent="-34290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Add “service provider/non-profit agency” as an answer option to places/situations question</a:t>
            </a:r>
          </a:p>
          <a:p>
            <a:pPr marL="342900" marR="0" indent="-34290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Develop distribution plan for priority populations besides PEH</a:t>
            </a:r>
          </a:p>
        </p:txBody>
      </p:sp>
    </p:spTree>
    <p:extLst>
      <p:ext uri="{BB962C8B-B14F-4D97-AF65-F5344CB8AC3E}">
        <p14:creationId xmlns:p14="http://schemas.microsoft.com/office/powerpoint/2010/main" val="59812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1D12-8542-FA71-ADDE-C091FE74CEFE}"/>
              </a:ext>
            </a:extLst>
          </p:cNvPr>
          <p:cNvSpPr txBox="1"/>
          <p:nvPr/>
        </p:nvSpPr>
        <p:spPr>
          <a:xfrm>
            <a:off x="0" y="0"/>
            <a:ext cx="12192000" cy="1115568"/>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Recommendations for HRC</a:t>
            </a:r>
          </a:p>
        </p:txBody>
      </p:sp>
      <p:sp>
        <p:nvSpPr>
          <p:cNvPr id="4" name="TextBox 3">
            <a:extLst>
              <a:ext uri="{FF2B5EF4-FFF2-40B4-BE49-F238E27FC236}">
                <a16:creationId xmlns:a16="http://schemas.microsoft.com/office/drawing/2014/main" id="{3E96B472-387E-B063-1DBC-FF6A1DA2B964}"/>
              </a:ext>
            </a:extLst>
          </p:cNvPr>
          <p:cNvSpPr txBox="1"/>
          <p:nvPr/>
        </p:nvSpPr>
        <p:spPr>
          <a:xfrm>
            <a:off x="402336" y="1133856"/>
            <a:ext cx="10424160" cy="4626864"/>
          </a:xfrm>
          <a:prstGeom prst="rect">
            <a:avLst/>
          </a:prstGeom>
        </p:spPr>
        <p:txBody>
          <a:bodyPr vert="horz" lIns="91440" tIns="45720" rIns="91440" bIns="45720" rtlCol="0" anchor="ctr">
            <a:noAutofit/>
          </a:bodyPr>
          <a:lstStyle/>
          <a:p>
            <a:pPr marL="342900" marR="0" indent="-34290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Communicate findings from survey</a:t>
            </a:r>
          </a:p>
          <a:p>
            <a:pPr marL="342900" marR="0" indent="-34290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Develop an action plan to increase awareness of HRC among PEH</a:t>
            </a:r>
          </a:p>
          <a:p>
            <a:pPr marL="342900" marR="0" indent="-34290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Work with local healthcare partners to decrease discrimination in healthcare settings</a:t>
            </a:r>
          </a:p>
          <a:p>
            <a:pPr marL="342900" marR="0" indent="-34290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Partner with Salem Police Department to improve relationships and community trust</a:t>
            </a:r>
          </a:p>
        </p:txBody>
      </p:sp>
    </p:spTree>
    <p:extLst>
      <p:ext uri="{BB962C8B-B14F-4D97-AF65-F5344CB8AC3E}">
        <p14:creationId xmlns:p14="http://schemas.microsoft.com/office/powerpoint/2010/main" val="386419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1D12-8542-FA71-ADDE-C091FE74CEFE}"/>
              </a:ext>
            </a:extLst>
          </p:cNvPr>
          <p:cNvSpPr txBox="1"/>
          <p:nvPr/>
        </p:nvSpPr>
        <p:spPr>
          <a:xfrm>
            <a:off x="0" y="0"/>
            <a:ext cx="12192000" cy="1115568"/>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Research Objectives</a:t>
            </a:r>
          </a:p>
        </p:txBody>
      </p:sp>
      <p:sp>
        <p:nvSpPr>
          <p:cNvPr id="4" name="TextBox 3">
            <a:extLst>
              <a:ext uri="{FF2B5EF4-FFF2-40B4-BE49-F238E27FC236}">
                <a16:creationId xmlns:a16="http://schemas.microsoft.com/office/drawing/2014/main" id="{3E96B472-387E-B063-1DBC-FF6A1DA2B964}"/>
              </a:ext>
            </a:extLst>
          </p:cNvPr>
          <p:cNvSpPr txBox="1"/>
          <p:nvPr/>
        </p:nvSpPr>
        <p:spPr>
          <a:xfrm>
            <a:off x="1873088" y="1133856"/>
            <a:ext cx="8063392" cy="4626864"/>
          </a:xfrm>
          <a:prstGeom prst="rect">
            <a:avLst/>
          </a:prstGeom>
        </p:spPr>
        <p:txBody>
          <a:bodyPr vert="horz" lIns="91440" tIns="45720" rIns="91440" bIns="45720" rtlCol="0" anchor="ctr">
            <a:noAutofit/>
          </a:bodyPr>
          <a:lstStyle/>
          <a:p>
            <a:pPr marL="0"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To measure:</a:t>
            </a:r>
          </a:p>
          <a:p>
            <a:pPr marL="285750" marR="0" lvl="0" indent="-28575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Perceptions of Salem as a welcoming community</a:t>
            </a:r>
          </a:p>
          <a:p>
            <a:pPr marL="285750" marR="0" lvl="0" indent="-28575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Experiences, types, frequency, and location of first-hand and second-hand discrimination</a:t>
            </a:r>
          </a:p>
          <a:p>
            <a:pPr marL="285750" marR="0" lvl="0" indent="-28575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Perceptions of discrimination level in Salem</a:t>
            </a:r>
          </a:p>
          <a:p>
            <a:pPr marL="285750" marR="0" lvl="0" indent="-28575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Awareness of HRC</a:t>
            </a:r>
          </a:p>
          <a:p>
            <a:pPr marL="285750" marR="0" lvl="0" indent="-28575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Comfort level for reporting a bias crime to the SPD</a:t>
            </a:r>
          </a:p>
          <a:p>
            <a:pPr marL="285750" marR="0" lvl="0" indent="-285750">
              <a:spcBef>
                <a:spcPct val="20000"/>
              </a:spcBef>
              <a:spcAft>
                <a:spcPts val="600"/>
              </a:spcAft>
              <a:buClr>
                <a:schemeClr val="tx2"/>
              </a:buClr>
              <a:buSzPct val="70000"/>
              <a:buFont typeface="Arial" panose="020B0604020202020204" pitchFamily="34" charset="0"/>
              <a:buChar char="•"/>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Experiences and perceptions among people who are experiencing homelessness.</a:t>
            </a:r>
          </a:p>
        </p:txBody>
      </p:sp>
    </p:spTree>
    <p:extLst>
      <p:ext uri="{BB962C8B-B14F-4D97-AF65-F5344CB8AC3E}">
        <p14:creationId xmlns:p14="http://schemas.microsoft.com/office/powerpoint/2010/main" val="115799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1D12-8542-FA71-ADDE-C091FE74CEFE}"/>
              </a:ext>
            </a:extLst>
          </p:cNvPr>
          <p:cNvSpPr txBox="1"/>
          <p:nvPr/>
        </p:nvSpPr>
        <p:spPr>
          <a:xfrm>
            <a:off x="0" y="0"/>
            <a:ext cx="12192000" cy="1115568"/>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Conclusion</a:t>
            </a:r>
          </a:p>
        </p:txBody>
      </p:sp>
      <p:sp>
        <p:nvSpPr>
          <p:cNvPr id="4" name="TextBox 3">
            <a:extLst>
              <a:ext uri="{FF2B5EF4-FFF2-40B4-BE49-F238E27FC236}">
                <a16:creationId xmlns:a16="http://schemas.microsoft.com/office/drawing/2014/main" id="{3E96B472-387E-B063-1DBC-FF6A1DA2B964}"/>
              </a:ext>
            </a:extLst>
          </p:cNvPr>
          <p:cNvSpPr txBox="1"/>
          <p:nvPr/>
        </p:nvSpPr>
        <p:spPr>
          <a:xfrm>
            <a:off x="402336" y="1133856"/>
            <a:ext cx="10424160" cy="4626864"/>
          </a:xfrm>
          <a:prstGeom prst="rect">
            <a:avLst/>
          </a:prstGeom>
        </p:spPr>
        <p:txBody>
          <a:bodyPr vert="horz" lIns="91440" tIns="45720" rIns="91440" bIns="45720" rtlCol="0" anchor="ctr">
            <a:noAutofit/>
          </a:bodyPr>
          <a:lstStyle/>
          <a:p>
            <a:pPr marR="0" algn="ctr">
              <a:spcBef>
                <a:spcPct val="20000"/>
              </a:spcBef>
              <a:spcAft>
                <a:spcPts val="600"/>
              </a:spcAft>
              <a:buClr>
                <a:schemeClr val="tx2"/>
              </a:buClr>
              <a:buSzPct val="70000"/>
            </a:pPr>
            <a:r>
              <a:rPr lang="en-US" sz="3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Questions?</a:t>
            </a:r>
          </a:p>
          <a:p>
            <a:pPr marR="0" algn="ctr">
              <a:spcBef>
                <a:spcPct val="20000"/>
              </a:spcBef>
              <a:spcAft>
                <a:spcPts val="600"/>
              </a:spcAft>
              <a:buClr>
                <a:schemeClr val="tx2"/>
              </a:buClr>
              <a:buSzPct val="70000"/>
            </a:pPr>
            <a:r>
              <a:rPr lang="en-US" sz="3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Thank you!</a:t>
            </a:r>
          </a:p>
        </p:txBody>
      </p:sp>
    </p:spTree>
    <p:extLst>
      <p:ext uri="{BB962C8B-B14F-4D97-AF65-F5344CB8AC3E}">
        <p14:creationId xmlns:p14="http://schemas.microsoft.com/office/powerpoint/2010/main" val="397077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1D12-8542-FA71-ADDE-C091FE74CEFE}"/>
              </a:ext>
            </a:extLst>
          </p:cNvPr>
          <p:cNvSpPr txBox="1"/>
          <p:nvPr/>
        </p:nvSpPr>
        <p:spPr>
          <a:xfrm>
            <a:off x="0" y="0"/>
            <a:ext cx="12192000" cy="1174282"/>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Methodology</a:t>
            </a:r>
          </a:p>
        </p:txBody>
      </p:sp>
      <p:sp>
        <p:nvSpPr>
          <p:cNvPr id="4" name="TextBox 3">
            <a:extLst>
              <a:ext uri="{FF2B5EF4-FFF2-40B4-BE49-F238E27FC236}">
                <a16:creationId xmlns:a16="http://schemas.microsoft.com/office/drawing/2014/main" id="{3E96B472-387E-B063-1DBC-FF6A1DA2B964}"/>
              </a:ext>
            </a:extLst>
          </p:cNvPr>
          <p:cNvSpPr txBox="1"/>
          <p:nvPr/>
        </p:nvSpPr>
        <p:spPr>
          <a:xfrm>
            <a:off x="810168" y="1115568"/>
            <a:ext cx="5773512" cy="4626864"/>
          </a:xfrm>
          <a:prstGeom prst="rect">
            <a:avLst/>
          </a:prstGeom>
        </p:spPr>
        <p:txBody>
          <a:bodyPr vert="horz" lIns="91440" tIns="45720" rIns="91440" bIns="45720" rtlCol="0" anchor="ctr">
            <a:normAutofit/>
          </a:bodyPr>
          <a:lstStyle/>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Self-administered online questionnaire</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Hard copy option</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26 questions</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Field open May 5-16, 2023</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Available in English and Spanish</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(Attempted Chuukese and Marshallese)</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of Respondents for Analysis: 574</a:t>
            </a:r>
          </a:p>
        </p:txBody>
      </p:sp>
      <p:graphicFrame>
        <p:nvGraphicFramePr>
          <p:cNvPr id="5" name="Chart 4">
            <a:extLst>
              <a:ext uri="{FF2B5EF4-FFF2-40B4-BE49-F238E27FC236}">
                <a16:creationId xmlns:a16="http://schemas.microsoft.com/office/drawing/2014/main" id="{1F2FE52A-CFF3-74A9-9E6D-5C5FEE4DD219}"/>
              </a:ext>
            </a:extLst>
          </p:cNvPr>
          <p:cNvGraphicFramePr>
            <a:graphicFrameLocks/>
          </p:cNvGraphicFramePr>
          <p:nvPr>
            <p:extLst>
              <p:ext uri="{D42A27DB-BD31-4B8C-83A1-F6EECF244321}">
                <p14:modId xmlns:p14="http://schemas.microsoft.com/office/powerpoint/2010/main" val="1113049261"/>
              </p:ext>
            </p:extLst>
          </p:nvPr>
        </p:nvGraphicFramePr>
        <p:xfrm>
          <a:off x="6315075" y="1528763"/>
          <a:ext cx="5066757" cy="3400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38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1D12-8542-FA71-ADDE-C091FE74CEFE}"/>
              </a:ext>
            </a:extLst>
          </p:cNvPr>
          <p:cNvSpPr txBox="1"/>
          <p:nvPr/>
        </p:nvSpPr>
        <p:spPr>
          <a:xfrm>
            <a:off x="0" y="0"/>
            <a:ext cx="12192000" cy="1174282"/>
          </a:xfrm>
          <a:prstGeom prst="rect">
            <a:avLst/>
          </a:prstGeom>
        </p:spPr>
        <p:txBody>
          <a:bodyPr vert="horz" lIns="91440" tIns="45720" rIns="91440" bIns="45720" rtlCol="0" anchor="ctr">
            <a:normAutofit/>
          </a:bodyPr>
          <a:lstStyle/>
          <a:p>
            <a:pPr>
              <a:spcBef>
                <a:spcPct val="0"/>
              </a:spcBef>
              <a:spcAft>
                <a:spcPts val="600"/>
              </a:spcAft>
            </a:pP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Overquota</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People Experiencing Homelessness (PEH)</a:t>
            </a:r>
          </a:p>
        </p:txBody>
      </p:sp>
      <p:sp>
        <p:nvSpPr>
          <p:cNvPr id="4" name="TextBox 3">
            <a:extLst>
              <a:ext uri="{FF2B5EF4-FFF2-40B4-BE49-F238E27FC236}">
                <a16:creationId xmlns:a16="http://schemas.microsoft.com/office/drawing/2014/main" id="{3E96B472-387E-B063-1DBC-FF6A1DA2B964}"/>
              </a:ext>
            </a:extLst>
          </p:cNvPr>
          <p:cNvSpPr txBox="1"/>
          <p:nvPr/>
        </p:nvSpPr>
        <p:spPr>
          <a:xfrm>
            <a:off x="810168" y="1115568"/>
            <a:ext cx="4919120" cy="4626864"/>
          </a:xfrm>
          <a:prstGeom prst="rect">
            <a:avLst/>
          </a:prstGeom>
        </p:spPr>
        <p:txBody>
          <a:bodyPr vert="horz" lIns="91440" tIns="45720" rIns="91440" bIns="45720" rtlCol="0" anchor="ctr">
            <a:normAutofit/>
          </a:bodyPr>
          <a:lstStyle/>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Priority Population = People Experiencing Homelessness (PEH)</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Respondents:</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96 PEH</a:t>
            </a:r>
          </a:p>
          <a:p>
            <a:pPr marR="0">
              <a:spcBef>
                <a:spcPct val="20000"/>
              </a:spcBef>
              <a:spcAft>
                <a:spcPts val="600"/>
              </a:spcAft>
              <a:buClr>
                <a:schemeClr val="tx2"/>
              </a:buClr>
              <a:buSzPct val="70000"/>
              <a:buFont typeface="Wingdings 2" charset="2"/>
            </a:pPr>
            <a:r>
              <a:rPr lang="en-US" sz="24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+ 478 Housed</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574 Total</a:t>
            </a:r>
          </a:p>
          <a:p>
            <a:pPr marR="0">
              <a:spcBef>
                <a:spcPct val="20000"/>
              </a:spcBef>
              <a:spcAft>
                <a:spcPts val="600"/>
              </a:spcAft>
              <a:buClr>
                <a:schemeClr val="tx2"/>
              </a:buClr>
              <a:buSzPct val="70000"/>
              <a:buFont typeface="Wingdings 2" charset="2"/>
            </a:pP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17% of respondents are PEH</a:t>
            </a:r>
          </a:p>
          <a:p>
            <a:pPr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Show break-outs, not aggregate</a:t>
            </a:r>
          </a:p>
        </p:txBody>
      </p:sp>
      <p:pic>
        <p:nvPicPr>
          <p:cNvPr id="2" name="Picture 1">
            <a:extLst>
              <a:ext uri="{FF2B5EF4-FFF2-40B4-BE49-F238E27FC236}">
                <a16:creationId xmlns:a16="http://schemas.microsoft.com/office/drawing/2014/main" id="{28EA14D2-D8AC-5FBC-55DD-547F7518759A}"/>
              </a:ext>
            </a:extLst>
          </p:cNvPr>
          <p:cNvPicPr>
            <a:picLocks noChangeAspect="1"/>
          </p:cNvPicPr>
          <p:nvPr/>
        </p:nvPicPr>
        <p:blipFill>
          <a:blip r:embed="rId2"/>
          <a:stretch>
            <a:fillRect/>
          </a:stretch>
        </p:blipFill>
        <p:spPr>
          <a:xfrm>
            <a:off x="5897949" y="1385887"/>
            <a:ext cx="5984487" cy="4482404"/>
          </a:xfrm>
          <a:prstGeom prst="rect">
            <a:avLst/>
          </a:prstGeom>
        </p:spPr>
      </p:pic>
    </p:spTree>
    <p:extLst>
      <p:ext uri="{BB962C8B-B14F-4D97-AF65-F5344CB8AC3E}">
        <p14:creationId xmlns:p14="http://schemas.microsoft.com/office/powerpoint/2010/main" val="93820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96B472-387E-B063-1DBC-FF6A1DA2B964}"/>
              </a:ext>
            </a:extLst>
          </p:cNvPr>
          <p:cNvSpPr txBox="1"/>
          <p:nvPr/>
        </p:nvSpPr>
        <p:spPr>
          <a:xfrm>
            <a:off x="385617" y="1115568"/>
            <a:ext cx="5636492" cy="4626864"/>
          </a:xfrm>
          <a:prstGeom prst="rect">
            <a:avLst/>
          </a:prstGeom>
        </p:spPr>
        <p:txBody>
          <a:bodyPr vert="horz" lIns="91440" tIns="45720" rIns="91440" bIns="45720" rtlCol="0" anchor="ctr">
            <a:normAutofit/>
          </a:bodyPr>
          <a:lstStyle/>
          <a:p>
            <a:pPr>
              <a:spcBef>
                <a:spcPct val="20000"/>
              </a:spcBef>
              <a:spcAft>
                <a:spcPts val="600"/>
              </a:spcAft>
              <a:buClr>
                <a:schemeClr val="tx2"/>
              </a:buClr>
              <a:buSzPct val="70000"/>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Salem is generally perceived to be a welcoming community by Housed respondents, but not by People Experiencing Homelessness (PEH). </a:t>
            </a:r>
          </a:p>
          <a:p>
            <a:pPr>
              <a:spcBef>
                <a:spcPct val="20000"/>
              </a:spcBef>
              <a:spcAft>
                <a:spcPts val="600"/>
              </a:spcAft>
              <a:buClr>
                <a:schemeClr val="tx2"/>
              </a:buClr>
              <a:buSzPct val="70000"/>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Housed: 72% either strongly agree or somewhat agree</a:t>
            </a:r>
          </a:p>
          <a:p>
            <a:pPr marL="285750" indent="-285750">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PEH: 27% either strongly agree or somewhat agree</a:t>
            </a:r>
          </a:p>
          <a:p>
            <a:pPr marL="342900" marR="0" lvl="0" indent="-342900">
              <a:spcBef>
                <a:spcPct val="20000"/>
              </a:spcBef>
              <a:spcAft>
                <a:spcPts val="600"/>
              </a:spcAft>
              <a:buClr>
                <a:schemeClr val="tx2"/>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5" name="TextBox 4">
            <a:extLst>
              <a:ext uri="{FF2B5EF4-FFF2-40B4-BE49-F238E27FC236}">
                <a16:creationId xmlns:a16="http://schemas.microsoft.com/office/drawing/2014/main" id="{3D76D591-E337-1714-63D1-71B44D816050}"/>
              </a:ext>
            </a:extLst>
          </p:cNvPr>
          <p:cNvSpPr txBox="1"/>
          <p:nvPr/>
        </p:nvSpPr>
        <p:spPr>
          <a:xfrm>
            <a:off x="0" y="0"/>
            <a:ext cx="6022109" cy="1260910"/>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Perceptions of Salem as a Welcoming Community</a:t>
            </a:r>
          </a:p>
        </p:txBody>
      </p:sp>
      <p:pic>
        <p:nvPicPr>
          <p:cNvPr id="2" name="Picture 1">
            <a:extLst>
              <a:ext uri="{FF2B5EF4-FFF2-40B4-BE49-F238E27FC236}">
                <a16:creationId xmlns:a16="http://schemas.microsoft.com/office/drawing/2014/main" id="{A4DA3341-14DB-757A-152F-37194E79AC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7258" y="988943"/>
            <a:ext cx="4286548" cy="2774731"/>
          </a:xfrm>
          <a:prstGeom prst="rect">
            <a:avLst/>
          </a:prstGeom>
        </p:spPr>
      </p:pic>
      <p:pic>
        <p:nvPicPr>
          <p:cNvPr id="3" name="Picture 2">
            <a:extLst>
              <a:ext uri="{FF2B5EF4-FFF2-40B4-BE49-F238E27FC236}">
                <a16:creationId xmlns:a16="http://schemas.microsoft.com/office/drawing/2014/main" id="{B2AA8BFE-4136-08A8-6409-9CCE0E8AD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258" y="3994681"/>
            <a:ext cx="4286548" cy="2580150"/>
          </a:xfrm>
          <a:prstGeom prst="rect">
            <a:avLst/>
          </a:prstGeom>
        </p:spPr>
      </p:pic>
    </p:spTree>
    <p:extLst>
      <p:ext uri="{BB962C8B-B14F-4D97-AF65-F5344CB8AC3E}">
        <p14:creationId xmlns:p14="http://schemas.microsoft.com/office/powerpoint/2010/main" val="373751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33" tIns="45700" rIns="91433" bIns="45700" anchor="ctr" anchorCtr="0">
            <a:noAutofit/>
          </a:bodyPr>
          <a:lstStyle/>
          <a:p>
            <a:pPr algn="ctr"/>
            <a:endParaRPr sz="1867">
              <a:solidFill>
                <a:schemeClr val="lt1"/>
              </a:solidFill>
              <a:latin typeface="Lustria"/>
              <a:ea typeface="Lustria"/>
              <a:cs typeface="Lustria"/>
              <a:sym typeface="Lustria"/>
            </a:endParaRPr>
          </a:p>
        </p:txBody>
      </p:sp>
      <p:sp>
        <p:nvSpPr>
          <p:cNvPr id="191" name="Google Shape;191;p31"/>
          <p:cNvSpPr txBox="1"/>
          <p:nvPr/>
        </p:nvSpPr>
        <p:spPr>
          <a:xfrm>
            <a:off x="249382" y="1616750"/>
            <a:ext cx="5772727" cy="5042438"/>
          </a:xfrm>
          <a:prstGeom prst="rect">
            <a:avLst/>
          </a:prstGeom>
          <a:noFill/>
          <a:ln>
            <a:noFill/>
          </a:ln>
        </p:spPr>
        <p:txBody>
          <a:bodyPr spcFirstLastPara="1" wrap="square" lIns="91433" tIns="45700" rIns="91433" bIns="45700" anchor="ctr" anchorCtr="0">
            <a:normAutofit/>
          </a:bodyPr>
          <a:lstStyle/>
          <a:p>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Overall, how would you rate the level of discrimination in Salem, O</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r</a:t>
            </a:r>
            <a:r>
              <a:rPr lang="en"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egon</a:t>
            </a:r>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 </a:t>
            </a:r>
          </a:p>
          <a:p>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  Excellent: almost no discrimination</a:t>
            </a:r>
          </a:p>
          <a:p>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  Good: small amount of discrimination</a:t>
            </a:r>
          </a:p>
          <a:p>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  Average: medium amount of discrimination</a:t>
            </a:r>
          </a:p>
          <a:p>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  Poor: quite a bit of discrimination</a:t>
            </a:r>
          </a:p>
          <a:p>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  Failing: a lot of discrimination</a:t>
            </a:r>
          </a:p>
          <a:p>
            <a:endPar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endParaRPr>
          </a:p>
          <a:p>
            <a:pPr marL="338658" indent="-253994">
              <a:spcBef>
                <a:spcPts val="933"/>
              </a:spcBef>
              <a:buClr>
                <a:schemeClr val="lt2"/>
              </a:buClr>
              <a:buSzPts val="900"/>
            </a:pPr>
            <a:endParaRPr sz="1867" dirty="0">
              <a:solidFill>
                <a:schemeClr val="lt2"/>
              </a:solidFill>
              <a:latin typeface="Lustria"/>
              <a:ea typeface="Lustria"/>
              <a:cs typeface="Lustria"/>
              <a:sym typeface="Lustria"/>
            </a:endParaRPr>
          </a:p>
        </p:txBody>
      </p:sp>
      <p:sp>
        <p:nvSpPr>
          <p:cNvPr id="2" name="TextBox 1">
            <a:extLst>
              <a:ext uri="{FF2B5EF4-FFF2-40B4-BE49-F238E27FC236}">
                <a16:creationId xmlns:a16="http://schemas.microsoft.com/office/drawing/2014/main" id="{524C3396-073D-1430-D355-D4480E0BA2CE}"/>
              </a:ext>
            </a:extLst>
          </p:cNvPr>
          <p:cNvSpPr txBox="1"/>
          <p:nvPr/>
        </p:nvSpPr>
        <p:spPr>
          <a:xfrm>
            <a:off x="0" y="-1"/>
            <a:ext cx="6022109" cy="1274619"/>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Rating for Level of Discrimination</a:t>
            </a:r>
          </a:p>
        </p:txBody>
      </p:sp>
      <p:graphicFrame>
        <p:nvGraphicFramePr>
          <p:cNvPr id="5" name="Chart 4">
            <a:extLst>
              <a:ext uri="{FF2B5EF4-FFF2-40B4-BE49-F238E27FC236}">
                <a16:creationId xmlns:a16="http://schemas.microsoft.com/office/drawing/2014/main" id="{74BEF466-6CCD-02DB-E533-95562D5C2732}"/>
              </a:ext>
            </a:extLst>
          </p:cNvPr>
          <p:cNvGraphicFramePr>
            <a:graphicFrameLocks/>
          </p:cNvGraphicFramePr>
          <p:nvPr>
            <p:extLst>
              <p:ext uri="{D42A27DB-BD31-4B8C-83A1-F6EECF244321}">
                <p14:modId xmlns:p14="http://schemas.microsoft.com/office/powerpoint/2010/main" val="1094795171"/>
              </p:ext>
            </p:extLst>
          </p:nvPr>
        </p:nvGraphicFramePr>
        <p:xfrm>
          <a:off x="6096000" y="1386840"/>
          <a:ext cx="5670019" cy="4587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p:nvPr/>
        </p:nvSpPr>
        <p:spPr>
          <a:xfrm>
            <a:off x="-1353312" y="-1"/>
            <a:ext cx="12192000" cy="6858000"/>
          </a:xfrm>
          <a:prstGeom prst="rect">
            <a:avLst/>
          </a:prstGeom>
          <a:blipFill rotWithShape="1">
            <a:blip r:embed="rId3">
              <a:alphaModFix/>
            </a:blip>
            <a:stretch>
              <a:fillRect/>
            </a:stretch>
          </a:blipFill>
          <a:ln>
            <a:noFill/>
          </a:ln>
        </p:spPr>
        <p:txBody>
          <a:bodyPr spcFirstLastPara="1" wrap="square" lIns="91433" tIns="45700" rIns="91433" bIns="45700" anchor="ctr" anchorCtr="0">
            <a:noAutofit/>
          </a:bodyPr>
          <a:lstStyle/>
          <a:p>
            <a:pPr algn="ctr"/>
            <a:endParaRPr sz="1867">
              <a:solidFill>
                <a:schemeClr val="lt1"/>
              </a:solidFill>
              <a:latin typeface="Lustria"/>
              <a:ea typeface="Lustria"/>
              <a:cs typeface="Lustria"/>
              <a:sym typeface="Lustria"/>
            </a:endParaRPr>
          </a:p>
        </p:txBody>
      </p:sp>
      <p:sp>
        <p:nvSpPr>
          <p:cNvPr id="191" name="Google Shape;191;p31"/>
          <p:cNvSpPr txBox="1"/>
          <p:nvPr/>
        </p:nvSpPr>
        <p:spPr>
          <a:xfrm>
            <a:off x="249382" y="1616750"/>
            <a:ext cx="5772727" cy="5042438"/>
          </a:xfrm>
          <a:prstGeom prst="rect">
            <a:avLst/>
          </a:prstGeom>
          <a:noFill/>
          <a:ln>
            <a:noFill/>
          </a:ln>
        </p:spPr>
        <p:txBody>
          <a:bodyPr spcFirstLastPara="1" wrap="square" lIns="91433" tIns="45700" rIns="91433" bIns="45700" anchor="ctr" anchorCtr="0">
            <a:normAutofit/>
          </a:bodyPr>
          <a:lstStyle/>
          <a:p>
            <a:pPr marL="237061">
              <a:spcBef>
                <a:spcPts val="933"/>
              </a:spcBef>
            </a:pPr>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 </a:t>
            </a:r>
            <a:endParaRPr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37061">
              <a:spcBef>
                <a:spcPts val="933"/>
              </a:spcBef>
            </a:pPr>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(Where Excellent = 5, Very Good = 4, Average = 3, Poor = 2, Failing = 1)</a:t>
            </a:r>
            <a:endParaRPr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a:spcBef>
                <a:spcPts val="933"/>
              </a:spcBef>
              <a:buClr>
                <a:schemeClr val="lt2"/>
              </a:buClr>
              <a:buSzPts val="1000"/>
              <a:buFont typeface="Arial" panose="020B0604020202020204" pitchFamily="34" charset="0"/>
              <a:buChar char="•"/>
            </a:pPr>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Average rating among Housed: 3.11</a:t>
            </a:r>
            <a:endParaRPr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a:spcBef>
                <a:spcPts val="933"/>
              </a:spcBef>
              <a:buClr>
                <a:schemeClr val="lt2"/>
              </a:buClr>
              <a:buSzPts val="1000"/>
              <a:buFont typeface="Arial" panose="020B0604020202020204" pitchFamily="34" charset="0"/>
              <a:buChar char="•"/>
            </a:pPr>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Average rating among PEH: 2.23</a:t>
            </a:r>
            <a:endParaRPr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37061">
              <a:spcBef>
                <a:spcPts val="933"/>
              </a:spcBef>
            </a:pPr>
            <a:endPar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endParaRPr>
          </a:p>
          <a:p>
            <a:pPr marL="237061">
              <a:spcBef>
                <a:spcPts val="933"/>
              </a:spcBef>
            </a:pPr>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Sub-groups with low average rating: </a:t>
            </a:r>
          </a:p>
          <a:p>
            <a:pPr marL="237061">
              <a:spcBef>
                <a:spcPts val="933"/>
              </a:spcBef>
            </a:pPr>
            <a:r>
              <a:rPr lang="en"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sym typeface="Lustria"/>
              </a:rPr>
              <a:t>PEH, women, genderqueer/non-binary, trans women, bi-racial or multi-racial, and people with a disability.</a:t>
            </a:r>
            <a:endParaRPr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38658" indent="-253994">
              <a:spcBef>
                <a:spcPts val="933"/>
              </a:spcBef>
              <a:buClr>
                <a:schemeClr val="lt2"/>
              </a:buClr>
              <a:buSzPts val="900"/>
            </a:pPr>
            <a:endParaRPr sz="1867" dirty="0">
              <a:solidFill>
                <a:schemeClr val="lt2"/>
              </a:solidFill>
              <a:latin typeface="Lustria"/>
              <a:ea typeface="Lustria"/>
              <a:cs typeface="Lustria"/>
              <a:sym typeface="Lustria"/>
            </a:endParaRPr>
          </a:p>
        </p:txBody>
      </p:sp>
      <p:pic>
        <p:nvPicPr>
          <p:cNvPr id="192" name="Google Shape;192;p31"/>
          <p:cNvPicPr preferRelativeResize="0"/>
          <p:nvPr/>
        </p:nvPicPr>
        <p:blipFill rotWithShape="1">
          <a:blip r:embed="rId4">
            <a:alphaModFix/>
          </a:blip>
          <a:srcRect/>
          <a:stretch/>
        </p:blipFill>
        <p:spPr>
          <a:xfrm>
            <a:off x="6022109" y="198813"/>
            <a:ext cx="6022109" cy="6516023"/>
          </a:xfrm>
          <a:prstGeom prst="rect">
            <a:avLst/>
          </a:prstGeom>
          <a:noFill/>
          <a:ln>
            <a:noFill/>
          </a:ln>
        </p:spPr>
      </p:pic>
      <p:sp>
        <p:nvSpPr>
          <p:cNvPr id="2" name="TextBox 1">
            <a:extLst>
              <a:ext uri="{FF2B5EF4-FFF2-40B4-BE49-F238E27FC236}">
                <a16:creationId xmlns:a16="http://schemas.microsoft.com/office/drawing/2014/main" id="{524C3396-073D-1430-D355-D4480E0BA2CE}"/>
              </a:ext>
            </a:extLst>
          </p:cNvPr>
          <p:cNvSpPr txBox="1"/>
          <p:nvPr/>
        </p:nvSpPr>
        <p:spPr>
          <a:xfrm>
            <a:off x="0" y="-1"/>
            <a:ext cx="6022109" cy="1274619"/>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Rating for Level of Discrimination</a:t>
            </a:r>
          </a:p>
        </p:txBody>
      </p:sp>
    </p:spTree>
    <p:extLst>
      <p:ext uri="{BB962C8B-B14F-4D97-AF65-F5344CB8AC3E}">
        <p14:creationId xmlns:p14="http://schemas.microsoft.com/office/powerpoint/2010/main" val="383171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1D12-8542-FA71-ADDE-C091FE74CEFE}"/>
              </a:ext>
            </a:extLst>
          </p:cNvPr>
          <p:cNvSpPr txBox="1"/>
          <p:nvPr/>
        </p:nvSpPr>
        <p:spPr>
          <a:xfrm>
            <a:off x="0" y="0"/>
            <a:ext cx="12192000" cy="1115568"/>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Example Comments: Positive Rating</a:t>
            </a:r>
          </a:p>
        </p:txBody>
      </p:sp>
      <p:sp>
        <p:nvSpPr>
          <p:cNvPr id="4" name="TextBox 3">
            <a:extLst>
              <a:ext uri="{FF2B5EF4-FFF2-40B4-BE49-F238E27FC236}">
                <a16:creationId xmlns:a16="http://schemas.microsoft.com/office/drawing/2014/main" id="{3E96B472-387E-B063-1DBC-FF6A1DA2B964}"/>
              </a:ext>
            </a:extLst>
          </p:cNvPr>
          <p:cNvSpPr txBox="1"/>
          <p:nvPr/>
        </p:nvSpPr>
        <p:spPr>
          <a:xfrm>
            <a:off x="926592" y="1133856"/>
            <a:ext cx="4376928" cy="4626864"/>
          </a:xfrm>
          <a:prstGeom prst="rect">
            <a:avLst/>
          </a:prstGeom>
        </p:spPr>
        <p:txBody>
          <a:bodyPr vert="horz" lIns="91440" tIns="45720" rIns="91440" bIns="45720" rtlCol="0" anchor="ctr">
            <a:noAutofit/>
          </a:bodyPr>
          <a:lstStyle/>
          <a:p>
            <a:pPr marL="0" marR="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Salem is much better than the city I moved from in the Midwest. I don’t think that Salem is perfect, but I also feel that the city leaders are trying the best they can to make the city better. </a:t>
            </a:r>
          </a:p>
        </p:txBody>
      </p:sp>
      <p:sp>
        <p:nvSpPr>
          <p:cNvPr id="6" name="TextBox 5">
            <a:extLst>
              <a:ext uri="{FF2B5EF4-FFF2-40B4-BE49-F238E27FC236}">
                <a16:creationId xmlns:a16="http://schemas.microsoft.com/office/drawing/2014/main" id="{F477BDF7-96D9-1BFA-AC65-7FBA1BF20542}"/>
              </a:ext>
            </a:extLst>
          </p:cNvPr>
          <p:cNvSpPr txBox="1"/>
          <p:nvPr/>
        </p:nvSpPr>
        <p:spPr>
          <a:xfrm>
            <a:off x="5559552" y="1812297"/>
            <a:ext cx="6096000" cy="1754326"/>
          </a:xfrm>
          <a:prstGeom prst="rect">
            <a:avLst/>
          </a:prstGeom>
          <a:noFill/>
        </p:spPr>
        <p:txBody>
          <a:bodyPr wrap="square">
            <a:spAutoFit/>
          </a:bodyPr>
          <a:lstStyle/>
          <a:p>
            <a:pPr marL="220128">
              <a:lnSpc>
                <a:spcPct val="90000"/>
              </a:lnSpc>
              <a:spcBef>
                <a:spcPts val="667"/>
              </a:spcBef>
              <a:spcAft>
                <a:spcPts val="0"/>
              </a:spcAft>
              <a:buClr>
                <a:schemeClr val="lt1"/>
              </a:buClr>
              <a:buSzPts val="1000"/>
            </a:pPr>
            <a:r>
              <a:rPr lang="en-US" sz="3000" dirty="0">
                <a:latin typeface="Arial" panose="020B0604020202020204" pitchFamily="34" charset="0"/>
                <a:cs typeface="Arial" panose="020B0604020202020204" pitchFamily="34" charset="0"/>
              </a:rPr>
              <a:t>My sense is that most people here are welcoming and inclusive, but we still have a long ways to go.</a:t>
            </a:r>
          </a:p>
        </p:txBody>
      </p:sp>
      <p:sp>
        <p:nvSpPr>
          <p:cNvPr id="8" name="TextBox 7">
            <a:extLst>
              <a:ext uri="{FF2B5EF4-FFF2-40B4-BE49-F238E27FC236}">
                <a16:creationId xmlns:a16="http://schemas.microsoft.com/office/drawing/2014/main" id="{ADE267A1-9E7A-CC0E-DD9F-9E55F4792CD9}"/>
              </a:ext>
            </a:extLst>
          </p:cNvPr>
          <p:cNvSpPr txBox="1"/>
          <p:nvPr/>
        </p:nvSpPr>
        <p:spPr>
          <a:xfrm>
            <a:off x="5303520" y="4750237"/>
            <a:ext cx="6096000" cy="954107"/>
          </a:xfrm>
          <a:prstGeom prst="rect">
            <a:avLst/>
          </a:prstGeom>
          <a:noFill/>
        </p:spPr>
        <p:txBody>
          <a:bodyPr wrap="square">
            <a:spAutoFit/>
          </a:bodyPr>
          <a:lstStyle/>
          <a:p>
            <a:r>
              <a:rPr lang="en-US" dirty="0"/>
              <a:t> </a:t>
            </a:r>
            <a:r>
              <a:rPr lang="en-US" sz="2800" dirty="0"/>
              <a:t>I have not felt discrimination directed towards myself.</a:t>
            </a:r>
          </a:p>
        </p:txBody>
      </p:sp>
    </p:spTree>
    <p:extLst>
      <p:ext uri="{BB962C8B-B14F-4D97-AF65-F5344CB8AC3E}">
        <p14:creationId xmlns:p14="http://schemas.microsoft.com/office/powerpoint/2010/main" val="121253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1D12-8542-FA71-ADDE-C091FE74CEFE}"/>
              </a:ext>
            </a:extLst>
          </p:cNvPr>
          <p:cNvSpPr txBox="1"/>
          <p:nvPr/>
        </p:nvSpPr>
        <p:spPr>
          <a:xfrm>
            <a:off x="0" y="0"/>
            <a:ext cx="12192000" cy="1115568"/>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Example Comments: Negative Rating</a:t>
            </a:r>
          </a:p>
        </p:txBody>
      </p:sp>
      <p:sp>
        <p:nvSpPr>
          <p:cNvPr id="4" name="TextBox 3">
            <a:extLst>
              <a:ext uri="{FF2B5EF4-FFF2-40B4-BE49-F238E27FC236}">
                <a16:creationId xmlns:a16="http://schemas.microsoft.com/office/drawing/2014/main" id="{3E96B472-387E-B063-1DBC-FF6A1DA2B964}"/>
              </a:ext>
            </a:extLst>
          </p:cNvPr>
          <p:cNvSpPr txBox="1"/>
          <p:nvPr/>
        </p:nvSpPr>
        <p:spPr>
          <a:xfrm>
            <a:off x="926592" y="1133856"/>
            <a:ext cx="4376928" cy="4626864"/>
          </a:xfrm>
          <a:prstGeom prst="rect">
            <a:avLst/>
          </a:prstGeom>
        </p:spPr>
        <p:txBody>
          <a:bodyPr vert="horz" lIns="91440" tIns="45720" rIns="91440" bIns="45720" rtlCol="0" anchor="ctr">
            <a:noAutofit/>
          </a:bodyPr>
          <a:lstStyle/>
          <a:p>
            <a:pPr marL="0" marR="0">
              <a:spcBef>
                <a:spcPct val="20000"/>
              </a:spcBef>
              <a:spcAft>
                <a:spcPts val="600"/>
              </a:spcAft>
              <a:buClr>
                <a:schemeClr val="tx2"/>
              </a:buClr>
              <a:buSzPct val="70000"/>
              <a:buFont typeface="Wingdings 2" charset="2"/>
            </a:pP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5" name="TextBox 4">
            <a:extLst>
              <a:ext uri="{FF2B5EF4-FFF2-40B4-BE49-F238E27FC236}">
                <a16:creationId xmlns:a16="http://schemas.microsoft.com/office/drawing/2014/main" id="{FB4425BD-4C83-46C6-860F-303AB4BD181F}"/>
              </a:ext>
            </a:extLst>
          </p:cNvPr>
          <p:cNvSpPr txBox="1"/>
          <p:nvPr/>
        </p:nvSpPr>
        <p:spPr>
          <a:xfrm>
            <a:off x="518160" y="1194543"/>
            <a:ext cx="6096000" cy="1938992"/>
          </a:xfrm>
          <a:prstGeom prst="rect">
            <a:avLst/>
          </a:prstGeom>
          <a:noFill/>
        </p:spPr>
        <p:txBody>
          <a:bodyPr wrap="square">
            <a:spAutoFit/>
          </a:bodyPr>
          <a:lstStyle/>
          <a:p>
            <a:pPr marL="505878" indent="-285750">
              <a:spcBef>
                <a:spcPts val="667"/>
              </a:spcBef>
              <a:spcAft>
                <a:spcPts val="0"/>
              </a:spcAft>
              <a:buClr>
                <a:schemeClr val="lt1"/>
              </a:buClr>
              <a:buSzPts val="1000"/>
            </a:pPr>
            <a:r>
              <a:rPr lang="en-US" sz="2400" dirty="0">
                <a:solidFill>
                  <a:schemeClr val="lt1"/>
                </a:solidFill>
                <a:effectLst/>
              </a:rPr>
              <a:t>The discrimination I see is mainly regarding people experiencing homelessness. People make assumptions about them without really understanding the situation they are in.</a:t>
            </a:r>
          </a:p>
        </p:txBody>
      </p:sp>
      <p:sp>
        <p:nvSpPr>
          <p:cNvPr id="7" name="TextBox 6">
            <a:extLst>
              <a:ext uri="{FF2B5EF4-FFF2-40B4-BE49-F238E27FC236}">
                <a16:creationId xmlns:a16="http://schemas.microsoft.com/office/drawing/2014/main" id="{C685287C-7432-4B5C-1E6F-067EC57B003F}"/>
              </a:ext>
            </a:extLst>
          </p:cNvPr>
          <p:cNvSpPr txBox="1"/>
          <p:nvPr/>
        </p:nvSpPr>
        <p:spPr>
          <a:xfrm>
            <a:off x="1731264" y="5133213"/>
            <a:ext cx="6096000" cy="1338828"/>
          </a:xfrm>
          <a:prstGeom prst="rect">
            <a:avLst/>
          </a:prstGeom>
          <a:noFill/>
        </p:spPr>
        <p:txBody>
          <a:bodyPr wrap="square">
            <a:spAutoFit/>
          </a:bodyPr>
          <a:lstStyle/>
          <a:p>
            <a:pPr marL="220128">
              <a:lnSpc>
                <a:spcPct val="90000"/>
              </a:lnSpc>
              <a:spcBef>
                <a:spcPts val="667"/>
              </a:spcBef>
              <a:buClr>
                <a:schemeClr val="lt1"/>
              </a:buClr>
              <a:buSzPts val="1000"/>
            </a:pPr>
            <a:r>
              <a:rPr lang="en-US" sz="3000" dirty="0">
                <a:ln>
                  <a:solidFill>
                    <a:schemeClr val="bg1">
                      <a:lumMod val="75000"/>
                      <a:lumOff val="25000"/>
                      <a:alpha val="10000"/>
                    </a:schemeClr>
                  </a:solidFill>
                </a:ln>
                <a:solidFill>
                  <a:schemeClr val="tx2"/>
                </a:solidFill>
                <a:sym typeface="Lustria"/>
              </a:rPr>
              <a:t>I see discrimination all the time, people are mean, and they don’t care who they lash out at.</a:t>
            </a:r>
          </a:p>
        </p:txBody>
      </p:sp>
      <p:sp>
        <p:nvSpPr>
          <p:cNvPr id="9" name="TextBox 8">
            <a:extLst>
              <a:ext uri="{FF2B5EF4-FFF2-40B4-BE49-F238E27FC236}">
                <a16:creationId xmlns:a16="http://schemas.microsoft.com/office/drawing/2014/main" id="{5FF7336E-04D7-E42D-778C-A0D56FA22306}"/>
              </a:ext>
            </a:extLst>
          </p:cNvPr>
          <p:cNvSpPr txBox="1"/>
          <p:nvPr/>
        </p:nvSpPr>
        <p:spPr>
          <a:xfrm>
            <a:off x="5657088" y="3113088"/>
            <a:ext cx="6096000" cy="1554272"/>
          </a:xfrm>
          <a:prstGeom prst="rect">
            <a:avLst/>
          </a:prstGeom>
          <a:noFill/>
        </p:spPr>
        <p:txBody>
          <a:bodyPr wrap="square">
            <a:spAutoFit/>
          </a:bodyPr>
          <a:lstStyle/>
          <a:p>
            <a:r>
              <a:rPr lang="en-US" sz="1900" dirty="0">
                <a:latin typeface="Arial" panose="020B0604020202020204" pitchFamily="34" charset="0"/>
                <a:cs typeface="Arial" panose="020B0604020202020204" pitchFamily="34" charset="0"/>
              </a:rPr>
              <a:t>There is a strong racist and white supremacist core in Salem that is especially evident in efforts to erase the identity of students of color and LGBTQ+ kids in public schools. Book banning, removing history of racism, and demonizing trans kids is evidence.</a:t>
            </a:r>
          </a:p>
        </p:txBody>
      </p:sp>
    </p:spTree>
    <p:extLst>
      <p:ext uri="{BB962C8B-B14F-4D97-AF65-F5344CB8AC3E}">
        <p14:creationId xmlns:p14="http://schemas.microsoft.com/office/powerpoint/2010/main" val="1089040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8C060DC519C5438F279013B0EC9B02" ma:contentTypeVersion="14" ma:contentTypeDescription="Create a new document." ma:contentTypeScope="" ma:versionID="bce5e81995cbec431c473afcc918c424">
  <xsd:schema xmlns:xsd="http://www.w3.org/2001/XMLSchema" xmlns:xs="http://www.w3.org/2001/XMLSchema" xmlns:p="http://schemas.microsoft.com/office/2006/metadata/properties" xmlns:ns1="http://schemas.microsoft.com/sharepoint/v3" xmlns:ns3="bc96db8f-62c4-44cc-8b28-7ef117495d18" xmlns:ns4="04adc925-6b5d-4628-b7e0-5b86efa98958" targetNamespace="http://schemas.microsoft.com/office/2006/metadata/properties" ma:root="true" ma:fieldsID="fe1753232232059b2c233ea25523eaa7" ns1:_="" ns3:_="" ns4:_="">
    <xsd:import namespace="http://schemas.microsoft.com/sharepoint/v3"/>
    <xsd:import namespace="bc96db8f-62c4-44cc-8b28-7ef117495d18"/>
    <xsd:import namespace="04adc925-6b5d-4628-b7e0-5b86efa989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96db8f-62c4-44cc-8b28-7ef117495d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dc925-6b5d-4628-b7e0-5b86efa989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4adc925-6b5d-4628-b7e0-5b86efa98958"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CCBB319-66A3-4BA8-BB45-9A0BFB8B3B40}">
  <ds:schemaRefs>
    <ds:schemaRef ds:uri="http://schemas.microsoft.com/sharepoint/v3/contenttype/forms"/>
  </ds:schemaRefs>
</ds:datastoreItem>
</file>

<file path=customXml/itemProps2.xml><?xml version="1.0" encoding="utf-8"?>
<ds:datastoreItem xmlns:ds="http://schemas.openxmlformats.org/officeDocument/2006/customXml" ds:itemID="{6B3F243C-505F-4B67-A763-9DF57FF11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c96db8f-62c4-44cc-8b28-7ef117495d18"/>
    <ds:schemaRef ds:uri="04adc925-6b5d-4628-b7e0-5b86efa98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F88421-2874-4421-AE48-4214E172DF5A}">
  <ds:schemaRefs>
    <ds:schemaRef ds:uri="http://schemas.microsoft.com/sharepoint/v3"/>
    <ds:schemaRef ds:uri="http://schemas.microsoft.com/office/infopath/2007/PartnerControl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04adc925-6b5d-4628-b7e0-5b86efa98958"/>
    <ds:schemaRef ds:uri="bc96db8f-62c4-44cc-8b28-7ef117495d1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TM04033929[[fn=Slate]]</Template>
  <TotalTime>24437</TotalTime>
  <Words>1291</Words>
  <Application>Microsoft Office PowerPoint</Application>
  <PresentationFormat>Widescreen</PresentationFormat>
  <Paragraphs>156</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Baskerville</vt:lpstr>
      <vt:lpstr>Calibri</vt:lpstr>
      <vt:lpstr>Calisto MT</vt:lpstr>
      <vt:lpstr>Lustria</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Comfort Level for Reporting a Bias Crime to SPD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Machado, Timothy J SGT USARMY NG ORARNG (USA)</dc:creator>
  <cp:lastModifiedBy>Gretchen Bennett</cp:lastModifiedBy>
  <cp:revision>9</cp:revision>
  <dcterms:created xsi:type="dcterms:W3CDTF">2023-06-07T19:24:26Z</dcterms:created>
  <dcterms:modified xsi:type="dcterms:W3CDTF">2023-06-30T23:19:34Z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0x010100398C060DC519C5438F279013B0EC9B02</vt:lpwstr>
  </property>
</Properties>
</file>