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375" r:id="rId5"/>
    <p:sldId id="392" r:id="rId6"/>
    <p:sldId id="397" r:id="rId7"/>
    <p:sldId id="393" r:id="rId8"/>
    <p:sldId id="394" r:id="rId9"/>
    <p:sldId id="395" r:id="rId10"/>
    <p:sldId id="396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A1AD"/>
    <a:srgbClr val="606A92"/>
    <a:srgbClr val="FFFF00"/>
    <a:srgbClr val="29302F"/>
    <a:srgbClr val="253917"/>
    <a:srgbClr val="007A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13" autoAdjust="0"/>
    <p:restoredTop sz="88719" autoAdjust="0"/>
  </p:normalViewPr>
  <p:slideViewPr>
    <p:cSldViewPr snapToGrid="0">
      <p:cViewPr varScale="1">
        <p:scale>
          <a:sx n="101" d="100"/>
          <a:sy n="101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BDFC4C58-EA22-4BF7-8766-4349C2234126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D1DAF70C-D425-4B7C-B452-01E7717F1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714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capital improvement plan (or CIP) is a five-year plan for capital spending.  Like a budget, the CIP matches expected revenues with planned expenditures.  But unlike a budget, the CIP has a multi-year time line, which is helpful when planning large expenditures for projects that may span multiple years.</a:t>
            </a:r>
          </a:p>
          <a:p>
            <a:endParaRPr lang="en-US" dirty="0"/>
          </a:p>
          <a:p>
            <a:r>
              <a:rPr lang="en-US" dirty="0"/>
              <a:t>Preparation of the CIP is governed by Council Policy C-9.  In addition, ORS chapter 223 requires that projects financed by system development charges be part of an adopted financial plan.  The CIP can be used to fulfill this requirement.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AF70C-D425-4B7C-B452-01E7717F120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73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/>
              <a:t>Since policy adoption in 2008, general US inflation (CPI) has increased by roughly 45%.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Projects that have historically been categorized as “routine maintenance” are more frequently qualifying as CIP projects.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CIP project status requires more administrative staff time to manage, further inflating project costs.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AF70C-D425-4B7C-B452-01E7717F120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042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Specifies that the Staff Committee’s role is to review project proposals, analyze organizational capacity and funding to complete projects, score projects, and develop the proposed CIP with staff recommendations.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Designation of the Finance Committee as the City Council liaison for CIP matters including CIP draft review, project guidance, and progress updates.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AF70C-D425-4B7C-B452-01E7717F120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92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Directs staff to implement an outreach program to include engagement with various stakeholders through multiple platforms.</a:t>
            </a:r>
          </a:p>
          <a:p>
            <a:endParaRPr lang="en-US" dirty="0"/>
          </a:p>
          <a:p>
            <a:r>
              <a:rPr lang="en-US" dirty="0"/>
              <a:t>Clarifies that all new, mid-year project additions estimated at over $100,000 be forwarded to City Council for approval.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AF70C-D425-4B7C-B452-01E7717F120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22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3AED6-FCD9-464D-AB7D-475E3951E1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EBB558-CC0C-4070-B65F-996D398A0A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63546-81B6-4002-B30E-68323CADB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B64B-8ED3-4422-B027-65BB845F3A3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8EDA6-CA90-4160-A26C-EC00C35B7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CD66D-2626-40DC-8B7D-7F97595DE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9462-977A-48B0-855E-91272B496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55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56E23-B793-4ED5-A456-6B3CE92CD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0A2BD4-581F-4C58-96DB-B2C29318E7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48B6B-564D-4B96-A4BF-32ADE8142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B64B-8ED3-4422-B027-65BB845F3A3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DFB11-08D4-4CC5-BF30-A69B73DB5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4D91C-3A45-45A4-BDB0-D61594403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9462-977A-48B0-855E-91272B496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67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35B327-0628-44A5-B95B-71DD29BE8F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304CC5-8ABE-4564-975C-31885947B1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38339-FCDF-4A78-AC97-FDEC59781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B64B-8ED3-4422-B027-65BB845F3A3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861B3-B083-492B-BA1B-9E664034D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94D57-80F3-4328-B667-FF0A8EE38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9462-977A-48B0-855E-91272B496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58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5D7FD-0676-4AD9-A0B5-6C530A504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5825"/>
            <a:ext cx="10515600" cy="104376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FAA32-7043-41B9-B1F4-A98A75DE6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6AE049-3058-4E37-877B-03E4AE194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B64B-8ED3-4422-B027-65BB845F3A3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34C6C-9609-4C15-9912-08B91298D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EF9A9D-F694-44F6-9A9E-55E288E06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9462-977A-48B0-855E-91272B496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59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B290A-3778-4E66-9261-A34A5C3F6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6FD0E-CF14-422C-988B-D6B84EB3B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B2A82-D7C7-4C3B-A794-D6A8EBA62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B64B-8ED3-4422-B027-65BB845F3A3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3573A-2998-4474-8937-F7CF92347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DFE95-2D37-47EB-9DFF-02F8C6C9B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9462-977A-48B0-855E-91272B496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77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6DDAD-C256-4889-8A0C-84FA1C2DD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102E53-DD4E-4A3E-A760-890A7CD192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2ED6BE-801A-4D20-B160-CA5F25C9B2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5A1FE2-091C-4962-8467-B416CE128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B64B-8ED3-4422-B027-65BB845F3A3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41FF69-6782-48AE-9A09-9D282D0E2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A84B20-5F8E-4F7F-8FBF-9BEFB4FBE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9462-977A-48B0-855E-91272B496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774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13A0E-B966-4E06-B0EB-EEA7FA7B1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91518"/>
            <a:ext cx="10515600" cy="69917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687BF-4582-41A1-A60C-6FC175867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BCA3D0-E435-4FE3-A30F-50322B58F0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477E44-3719-49F7-BC83-577927265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3910C1-39C8-41F8-9D73-36CB705E6E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7340F9-E57A-4569-9C63-D42FA2DBA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B64B-8ED3-4422-B027-65BB845F3A3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0E8D14-5C1F-416B-9AAD-9B2495FAA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78B639-739A-4C32-B403-2AB3FE526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9462-977A-48B0-855E-91272B496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39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33619-407B-4DD0-A309-274297664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ADC97A-9987-4853-8D29-1B71E2D31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B64B-8ED3-4422-B027-65BB845F3A3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EEFDD6-696D-48F3-AE55-F6E810C20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CE50D7-B0AA-4ADF-9EFD-2771A13CB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9462-977A-48B0-855E-91272B496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6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C994F4-320E-4566-8281-FF5241931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B64B-8ED3-4422-B027-65BB845F3A3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C1B3F3-714F-4A51-96F6-C2F5BC493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C9CD66-6172-4F11-8A9F-E611DE9E7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9462-977A-48B0-855E-91272B496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79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AE750-2079-4B9E-8860-B713E2A14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B636B-2BBE-4D64-8CF1-CF9B58EF3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8A80D-0305-4F73-A5E0-21379F32C4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F71061-751F-4377-99D3-82B49842D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B64B-8ED3-4422-B027-65BB845F3A3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60836E-BCF5-4152-8D56-DEC251215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710F5D-C566-4938-BA81-E9721E486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9462-977A-48B0-855E-91272B496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152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45521-0E33-455F-9B71-DF71AF0A9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4ABE09-39AB-4974-88BB-D5CDFA9FA2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5548ED-A740-41D2-8048-019FFA8DC9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CAA89F-6077-4A35-BB4C-C221253E3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4B64B-8ED3-4422-B027-65BB845F3A3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ED30E2-E82E-41B2-86C4-A6FC4454C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E2F4BA-0CE6-42C2-93C2-20ED14972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49462-977A-48B0-855E-91272B4960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34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5670778-6C84-3B2C-F984-FE996B827E7E}"/>
              </a:ext>
            </a:extLst>
          </p:cNvPr>
          <p:cNvSpPr/>
          <p:nvPr userDrawn="1"/>
        </p:nvSpPr>
        <p:spPr>
          <a:xfrm>
            <a:off x="1" y="-24177"/>
            <a:ext cx="12192000" cy="914400"/>
          </a:xfrm>
          <a:prstGeom prst="rect">
            <a:avLst/>
          </a:prstGeom>
          <a:solidFill>
            <a:srgbClr val="606A92"/>
          </a:solidFill>
          <a:ln>
            <a:solidFill>
              <a:srgbClr val="606A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CD5BF5-539D-470D-B82C-4CE77657F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09739"/>
            <a:ext cx="10515600" cy="5809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80FC32-4BEF-4384-806D-89A7233B0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0FB99-9219-46C5-8223-679C47FC77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4B64B-8ED3-4422-B027-65BB845F3A30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B1C2B0-AC26-43B4-91EF-6854C44817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3C10E-E413-46E6-8843-18CAA1BF4D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49462-977A-48B0-855E-91272B496034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C1628FD4-B9B7-448B-B6CD-2687F7FC0F8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3273" y="160420"/>
            <a:ext cx="1794710" cy="55131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725BA02-12E4-EB41-9508-90409B5CDFDE}"/>
              </a:ext>
            </a:extLst>
          </p:cNvPr>
          <p:cNvSpPr/>
          <p:nvPr userDrawn="1"/>
        </p:nvSpPr>
        <p:spPr>
          <a:xfrm>
            <a:off x="1" y="890222"/>
            <a:ext cx="12192000" cy="179387"/>
          </a:xfrm>
          <a:prstGeom prst="rect">
            <a:avLst/>
          </a:prstGeom>
          <a:solidFill>
            <a:srgbClr val="8DA1AD"/>
          </a:solidFill>
          <a:ln>
            <a:solidFill>
              <a:srgbClr val="8DA1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07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5E25FB0-F62D-F234-D6E9-FB8467631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6624" y="1122363"/>
            <a:ext cx="9438752" cy="2387600"/>
          </a:xfrm>
        </p:spPr>
        <p:txBody>
          <a:bodyPr/>
          <a:lstStyle/>
          <a:p>
            <a:r>
              <a:rPr lang="en-US" dirty="0"/>
              <a:t>Capital Improvement Program (CIP) Policy Update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B8A574F-1BF3-E047-ADFC-B9A1E642F9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6623" y="3602038"/>
            <a:ext cx="9438751" cy="1655762"/>
          </a:xfrm>
        </p:spPr>
        <p:txBody>
          <a:bodyPr>
            <a:normAutofit/>
          </a:bodyPr>
          <a:lstStyle/>
          <a:p>
            <a:r>
              <a:rPr lang="en-US" sz="3200" dirty="0"/>
              <a:t>Finance Committee</a:t>
            </a:r>
          </a:p>
          <a:p>
            <a:r>
              <a:rPr lang="en-US" sz="3200" dirty="0"/>
              <a:t>February 20, 2024</a:t>
            </a:r>
          </a:p>
        </p:txBody>
      </p:sp>
    </p:spTree>
    <p:extLst>
      <p:ext uri="{BB962C8B-B14F-4D97-AF65-F5344CB8AC3E}">
        <p14:creationId xmlns:p14="http://schemas.microsoft.com/office/powerpoint/2010/main" val="3496315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053AB-8538-C492-C8BE-28FF91D20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CIP?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54724-7D84-8FC1-75FD-7BDCA06E9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Five-year financial planning tool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Multi-year timeframe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Governed by Council policy C-9 and ORS 223.309</a:t>
            </a:r>
          </a:p>
          <a:p>
            <a:endParaRPr lang="en-US" dirty="0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723F80C2-90C7-169A-D4D3-99DDBAE316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6833" y="1302561"/>
            <a:ext cx="4140066" cy="535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236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5DDDE-3721-1042-0639-80AC59A06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CIP Policy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205B3F-EB78-B6C8-E558-72FA68E6F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Council Policy was last updated in 2008.</a:t>
            </a:r>
          </a:p>
          <a:p>
            <a:r>
              <a:rPr lang="en-US" dirty="0"/>
              <a:t>Before that, the CIP process was guided by Department Head Letter #7, adopted in 1992.</a:t>
            </a:r>
          </a:p>
          <a:p>
            <a:r>
              <a:rPr lang="en-US" dirty="0"/>
              <a:t>The Agenda packet contains three versions of the document in this order:</a:t>
            </a:r>
          </a:p>
          <a:p>
            <a:pPr lvl="1"/>
            <a:r>
              <a:rPr lang="en-US" dirty="0"/>
              <a:t>Existing Council Policy C-9</a:t>
            </a:r>
          </a:p>
          <a:p>
            <a:pPr lvl="1"/>
            <a:r>
              <a:rPr lang="en-US" dirty="0"/>
              <a:t>‘Redline’ version of proposed Council Policy C-9 with updates</a:t>
            </a:r>
          </a:p>
          <a:p>
            <a:pPr lvl="1"/>
            <a:r>
              <a:rPr lang="en-US" dirty="0"/>
              <a:t>‘Clean’ version of Council Policy C-9 with updates</a:t>
            </a:r>
          </a:p>
        </p:txBody>
      </p:sp>
    </p:spTree>
    <p:extLst>
      <p:ext uri="{BB962C8B-B14F-4D97-AF65-F5344CB8AC3E}">
        <p14:creationId xmlns:p14="http://schemas.microsoft.com/office/powerpoint/2010/main" val="318244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DDE9F-E751-1EF4-E3D7-A1B56BDD2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830FF-F308-BE6C-408D-4D9195C8E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/>
              <a:t>Increase CIP project threshold from $50,000 to $100,000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General US inflation (CPI) since 2008 increased by roughly 45%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Routine maintenance projects are qualifying as CIP projects</a:t>
            </a:r>
          </a:p>
          <a:p>
            <a:pPr lvl="1"/>
            <a:r>
              <a:rPr lang="en-US" dirty="0"/>
              <a:t>Reduces administrative staff time to manage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479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8FDD3-835C-39D9-662E-D4D0EE0C1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EE4B0-157F-C7B0-756C-82AB93BEB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Clarify the role of the CIP Staff Review Committee</a:t>
            </a:r>
          </a:p>
          <a:p>
            <a:pPr lvl="1"/>
            <a:r>
              <a:rPr lang="en-US" dirty="0"/>
              <a:t>review project proposals</a:t>
            </a:r>
          </a:p>
          <a:p>
            <a:pPr lvl="1"/>
            <a:r>
              <a:rPr lang="en-US" dirty="0"/>
              <a:t>analyze organizational capacity and funding </a:t>
            </a:r>
          </a:p>
          <a:p>
            <a:pPr lvl="1"/>
            <a:r>
              <a:rPr lang="en-US" dirty="0"/>
              <a:t>score projects</a:t>
            </a:r>
          </a:p>
          <a:p>
            <a:pPr lvl="1"/>
            <a:r>
              <a:rPr lang="en-US" dirty="0"/>
              <a:t>develop the proposed CIP with staff recommendations.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Designate Finance Committee as City Council Liaison on CIP matters</a:t>
            </a:r>
          </a:p>
          <a:p>
            <a:pPr lvl="1"/>
            <a:r>
              <a:rPr lang="en-US" dirty="0"/>
              <a:t>CIP draft review</a:t>
            </a:r>
          </a:p>
          <a:p>
            <a:pPr lvl="1"/>
            <a:r>
              <a:rPr lang="en-US" dirty="0"/>
              <a:t>project guidance</a:t>
            </a:r>
          </a:p>
          <a:p>
            <a:pPr lvl="1"/>
            <a:r>
              <a:rPr lang="en-US" dirty="0"/>
              <a:t>progress updates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642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598D0-C789-BD9A-9DBB-F9A145635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8575B-A4BC-E135-AC53-8857F5FFC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Add public outreach component to engage with various stakeholders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Clarify that all CIP mid-year project additions be forwarded to City Council for approval</a:t>
            </a:r>
          </a:p>
          <a:p>
            <a:pPr lvl="1"/>
            <a:r>
              <a:rPr lang="en-US" dirty="0"/>
              <a:t>Mid-year project additions over $100,000 be forwarded to City Council for approval</a:t>
            </a:r>
          </a:p>
        </p:txBody>
      </p:sp>
    </p:spTree>
    <p:extLst>
      <p:ext uri="{BB962C8B-B14F-4D97-AF65-F5344CB8AC3E}">
        <p14:creationId xmlns:p14="http://schemas.microsoft.com/office/powerpoint/2010/main" val="2900916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AC39C-0716-9A00-29C5-A878BD6EF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E76A7-275D-3AFB-D377-E3342B5BB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Finance Committee review the updated Council Policy C-9, Capital Improvement Program and recommend to City Council for adoption.</a:t>
            </a:r>
          </a:p>
        </p:txBody>
      </p:sp>
    </p:spTree>
    <p:extLst>
      <p:ext uri="{BB962C8B-B14F-4D97-AF65-F5344CB8AC3E}">
        <p14:creationId xmlns:p14="http://schemas.microsoft.com/office/powerpoint/2010/main" val="736882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2357B9AE36A14B98791E98B779D87E" ma:contentTypeVersion="9" ma:contentTypeDescription="Create a new document." ma:contentTypeScope="" ma:versionID="6575d410b127994cf6611c58959d34de">
  <xsd:schema xmlns:xsd="http://www.w3.org/2001/XMLSchema" xmlns:xs="http://www.w3.org/2001/XMLSchema" xmlns:p="http://schemas.microsoft.com/office/2006/metadata/properties" xmlns:ns3="43987254-9dae-4673-b0e7-0c27c9a5d2d5" xmlns:ns4="ac99796d-380f-42d3-963b-ceb23af9c6dc" targetNamespace="http://schemas.microsoft.com/office/2006/metadata/properties" ma:root="true" ma:fieldsID="d7ae8bc385b8c7c14eaebdf2b4d15d20" ns3:_="" ns4:_="">
    <xsd:import namespace="43987254-9dae-4673-b0e7-0c27c9a5d2d5"/>
    <xsd:import namespace="ac99796d-380f-42d3-963b-ceb23af9c6d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987254-9dae-4673-b0e7-0c27c9a5d2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99796d-380f-42d3-963b-ceb23af9c6d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763D5F2-C9A4-4BE4-AFCE-AAF96A5F0C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41A3B36-58C8-4E20-B525-1BAD545336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987254-9dae-4673-b0e7-0c27c9a5d2d5"/>
    <ds:schemaRef ds:uri="ac99796d-380f-42d3-963b-ceb23af9c6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99E569-BF4A-442F-9A7A-8936FC16C0DC}">
  <ds:schemaRefs>
    <ds:schemaRef ds:uri="ac99796d-380f-42d3-963b-ceb23af9c6dc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terms/"/>
    <ds:schemaRef ds:uri="43987254-9dae-4673-b0e7-0c27c9a5d2d5"/>
    <ds:schemaRef ds:uri="http://purl.org/dc/dcmitype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35981</TotalTime>
  <Words>496</Words>
  <Application>Microsoft Office PowerPoint</Application>
  <PresentationFormat>Widescreen</PresentationFormat>
  <Paragraphs>57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Capital Improvement Program (CIP) Policy Update</vt:lpstr>
      <vt:lpstr>What is a CIP?</vt:lpstr>
      <vt:lpstr>CIP Policy Background</vt:lpstr>
      <vt:lpstr>Updates</vt:lpstr>
      <vt:lpstr>Updates</vt:lpstr>
      <vt:lpstr>Updates</vt:lpstr>
      <vt:lpstr>Recommendation: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Eggleston</dc:creator>
  <cp:lastModifiedBy>Kali Leinenbach</cp:lastModifiedBy>
  <cp:revision>159</cp:revision>
  <cp:lastPrinted>2023-04-21T15:20:36Z</cp:lastPrinted>
  <dcterms:created xsi:type="dcterms:W3CDTF">2021-04-08T23:07:09Z</dcterms:created>
  <dcterms:modified xsi:type="dcterms:W3CDTF">2024-02-20T22:58:22Z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0x010100CE2357B9AE36A14B98791E98B779D87E</vt:lpwstr>
  </property>
</Properties>
</file>