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98" r:id="rId5"/>
    <p:sldId id="259" r:id="rId6"/>
    <p:sldId id="300" r:id="rId7"/>
    <p:sldId id="301" r:id="rId8"/>
    <p:sldId id="302" r:id="rId9"/>
    <p:sldId id="303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899B79-5829-4C0C-8286-AD078740941C}">
          <p14:sldIdLst>
            <p14:sldId id="298"/>
            <p14:sldId id="25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8DA1AD"/>
    <a:srgbClr val="606A92"/>
    <a:srgbClr val="FFFF00"/>
    <a:srgbClr val="29302F"/>
    <a:srgbClr val="253917"/>
    <a:srgbClr val="007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13" autoAdjust="0"/>
    <p:restoredTop sz="59224" autoAdjust="0"/>
  </p:normalViewPr>
  <p:slideViewPr>
    <p:cSldViewPr snapToGrid="0">
      <p:cViewPr varScale="1">
        <p:scale>
          <a:sx n="67" d="100"/>
          <a:sy n="67" d="100"/>
        </p:scale>
        <p:origin x="17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4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BDFC4C58-EA22-4BF7-8766-4349C223412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1DAF70C-D425-4B7C-B452-01E7717F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7244-C1DB-424F-8D9A-DED700EF39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8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7244-C1DB-424F-8D9A-DED700EF39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44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7244-C1DB-424F-8D9A-DED700EF39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97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7244-C1DB-424F-8D9A-DED700EF39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4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7244-C1DB-424F-8D9A-DED700EF39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318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A27244-C1DB-424F-8D9A-DED700EF39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6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AED6-FCD9-464D-AB7D-475E3951E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BB558-CC0C-4070-B65F-996D398A0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63546-81B6-4002-B30E-68323CAD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EDA6-CA90-4160-A26C-EC00C35B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CD66D-2626-40DC-8B7D-7F97595D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6E23-B793-4ED5-A456-6B3CE92CD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A2BD4-581F-4C58-96DB-B2C29318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48B6B-564D-4B96-A4BF-32ADE814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DFB11-08D4-4CC5-BF30-A69B73DB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D91C-3A45-45A4-BDB0-D6159440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6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35B327-0628-44A5-B95B-71DD29BE8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04CC5-8ABE-4564-975C-31885947B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8339-FCDF-4A78-AC97-FDEC5978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61B3-B083-492B-BA1B-9E664034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4D57-80F3-4328-B667-FF0A8EE3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5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D7FD-0676-4AD9-A0B5-6C530A50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5825"/>
            <a:ext cx="10515600" cy="1043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FAA32-7043-41B9-B1F4-A98A75DE6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E049-3058-4E37-877B-03E4AE19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34C6C-9609-4C15-9912-08B91298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9A9D-F694-44F6-9A9E-55E288E0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5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90A-3778-4E66-9261-A34A5C3F6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6FD0E-CF14-422C-988B-D6B84EB3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2A82-D7C7-4C3B-A794-D6A8EBA6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3573A-2998-4474-8937-F7CF9234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DFE95-2D37-47EB-9DFF-02F8C6C9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7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DDAD-C256-4889-8A0C-84FA1C2D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02E53-DD4E-4A3E-A760-890A7CD19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ED6BE-801A-4D20-B160-CA5F25C9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A1FE2-091C-4962-8467-B416CE12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1FF69-6782-48AE-9A09-9D282D0E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84B20-5F8E-4F7F-8FBF-9BEFB4FB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3A0E-B966-4E06-B0EB-EEA7FA7B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91518"/>
            <a:ext cx="10515600" cy="6991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687BF-4582-41A1-A60C-6FC175867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CA3D0-E435-4FE3-A30F-50322B58F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77E44-3719-49F7-BC83-577927265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910C1-39C8-41F8-9D73-36CB705E6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340F9-E57A-4569-9C63-D42FA2DB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E8D14-5C1F-416B-9AAD-9B2495FA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8B639-739A-4C32-B403-2AB3FE52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3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3619-407B-4DD0-A309-27429766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DC97A-9987-4853-8D29-1B71E2D3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EFDD6-696D-48F3-AE55-F6E810C2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E50D7-B0AA-4ADF-9EFD-2771A13C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994F4-320E-4566-8281-FF524193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C1B3F3-714F-4A51-96F6-C2F5BC49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9CD66-6172-4F11-8A9F-E611DE9E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E750-2079-4B9E-8860-B713E2A1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B636B-2BBE-4D64-8CF1-CF9B58EF3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8A80D-0305-4F73-A5E0-21379F32C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71061-751F-4377-99D3-82B49842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0836E-BCF5-4152-8D56-DEC25121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10F5D-C566-4938-BA81-E9721E48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45521-0E33-455F-9B71-DF71AF0A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4ABE09-39AB-4974-88BB-D5CDFA9FA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548ED-A740-41D2-8048-019FFA8DC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AA89F-6077-4A35-BB4C-C221253E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D30E2-E82E-41B2-86C4-A6FC4454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2F4BA-0CE6-42C2-93C2-20ED1497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670778-6C84-3B2C-F984-FE996B827E7E}"/>
              </a:ext>
            </a:extLst>
          </p:cNvPr>
          <p:cNvSpPr/>
          <p:nvPr userDrawn="1"/>
        </p:nvSpPr>
        <p:spPr>
          <a:xfrm>
            <a:off x="1" y="-24177"/>
            <a:ext cx="12192000" cy="914400"/>
          </a:xfrm>
          <a:prstGeom prst="rect">
            <a:avLst/>
          </a:prstGeom>
          <a:solidFill>
            <a:srgbClr val="606A92"/>
          </a:solidFill>
          <a:ln>
            <a:solidFill>
              <a:srgbClr val="606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CD5BF5-539D-470D-B82C-4CE77657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739"/>
            <a:ext cx="10515600" cy="580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0FC32-4BEF-4384-806D-89A7233B0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0FB99-9219-46C5-8223-679C47FC7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1C2B0-AC26-43B4-91EF-6854C4481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3C10E-E413-46E6-8843-18CAA1BF4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1628FD4-B9B7-448B-B6CD-2687F7FC0F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273" y="160420"/>
            <a:ext cx="1794710" cy="5513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25BA02-12E4-EB41-9508-90409B5CDFDE}"/>
              </a:ext>
            </a:extLst>
          </p:cNvPr>
          <p:cNvSpPr/>
          <p:nvPr userDrawn="1"/>
        </p:nvSpPr>
        <p:spPr>
          <a:xfrm>
            <a:off x="1" y="890222"/>
            <a:ext cx="12192000" cy="179387"/>
          </a:xfrm>
          <a:prstGeom prst="rect">
            <a:avLst/>
          </a:prstGeom>
          <a:solidFill>
            <a:srgbClr val="8DA1AD"/>
          </a:solidFill>
          <a:ln>
            <a:solidFill>
              <a:srgbClr val="8DA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B354E1-7C61-4DB1-833D-4424DD944C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Finance Committee</a:t>
            </a:r>
            <a:br>
              <a:rPr lang="en-US" dirty="0"/>
            </a:br>
            <a:r>
              <a:rPr lang="en-US" dirty="0"/>
              <a:t>Fund Financial Policies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D6CD566-CC7B-4434-87EC-B88B95051B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City of Salem</a:t>
            </a:r>
          </a:p>
          <a:p>
            <a:r>
              <a:rPr lang="en-US" dirty="0"/>
              <a:t>February 20, 2024</a:t>
            </a:r>
          </a:p>
        </p:txBody>
      </p:sp>
    </p:spTree>
    <p:extLst>
      <p:ext uri="{BB962C8B-B14F-4D97-AF65-F5344CB8AC3E}">
        <p14:creationId xmlns:p14="http://schemas.microsoft.com/office/powerpoint/2010/main" val="126867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C283-AF7A-498E-AE82-530A6343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200"/>
            <a:ext cx="10515600" cy="10437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Fund Financial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84E1-7AED-4DE7-9E89-F6204129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ensure stability by guiding the maintenance of reserves</a:t>
            </a:r>
          </a:p>
          <a:p>
            <a:endParaRPr lang="en-US" dirty="0"/>
          </a:p>
          <a:p>
            <a:r>
              <a:rPr lang="en-US" dirty="0"/>
              <a:t>Establishes clear rules for holding and using operating reserves</a:t>
            </a:r>
          </a:p>
          <a:p>
            <a:endParaRPr lang="en-US" dirty="0"/>
          </a:p>
          <a:p>
            <a:r>
              <a:rPr lang="en-US" dirty="0"/>
              <a:t>Promotes fiscal discipline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Government Finance Officer’s Association (GFOA) best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6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C283-AF7A-498E-AE82-530A6343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200"/>
            <a:ext cx="10515600" cy="10437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Fund Financial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84E1-7AED-4DE7-9E89-F6204129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Utility Fund - Update</a:t>
            </a:r>
          </a:p>
          <a:p>
            <a:pPr lvl="1"/>
            <a:r>
              <a:rPr lang="en-US" dirty="0"/>
              <a:t>Cleanup language</a:t>
            </a:r>
          </a:p>
          <a:p>
            <a:pPr lvl="1"/>
            <a:r>
              <a:rPr lang="en-US" dirty="0"/>
              <a:t>Clarifies that the Rate Stabilization Funds are part of Operating Reserve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30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C283-AF7A-498E-AE82-530A6343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200"/>
            <a:ext cx="10515600" cy="10437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Fund Financial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84E1-7AED-4DE7-9E89-F6204129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Transportation Fund – New Policy</a:t>
            </a:r>
          </a:p>
          <a:p>
            <a:pPr lvl="1"/>
            <a:r>
              <a:rPr lang="en-US" dirty="0"/>
              <a:t>45 days of anticipated State Highway Fund Revenue in reserve</a:t>
            </a:r>
          </a:p>
          <a:p>
            <a:pPr lvl="1"/>
            <a:r>
              <a:rPr lang="en-US" dirty="0"/>
              <a:t>$500,000 budgeted annually for contingency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82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C283-AF7A-498E-AE82-530A6343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200"/>
            <a:ext cx="10515600" cy="10437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Fund Financial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84E1-7AED-4DE7-9E89-F6204129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Streetlight Fund – New Policy</a:t>
            </a:r>
          </a:p>
          <a:p>
            <a:pPr lvl="1"/>
            <a:r>
              <a:rPr lang="en-US" dirty="0"/>
              <a:t>Establishes allowed uses</a:t>
            </a:r>
          </a:p>
          <a:p>
            <a:pPr lvl="2"/>
            <a:r>
              <a:rPr lang="en-US" dirty="0"/>
              <a:t>Replacement of streetlight lamps and poles</a:t>
            </a:r>
          </a:p>
          <a:p>
            <a:pPr lvl="2"/>
            <a:r>
              <a:rPr lang="en-US" dirty="0"/>
              <a:t>Installation of new streetlight lamps and poles</a:t>
            </a:r>
          </a:p>
          <a:p>
            <a:pPr lvl="2"/>
            <a:r>
              <a:rPr lang="en-US" dirty="0"/>
              <a:t>Electricity costs for streetlights and lights in parks</a:t>
            </a:r>
          </a:p>
          <a:p>
            <a:pPr lvl="1"/>
            <a:r>
              <a:rPr lang="en-US" dirty="0"/>
              <a:t>45 days of anticipated revenue held in reserve</a:t>
            </a:r>
          </a:p>
          <a:p>
            <a:pPr lvl="1"/>
            <a:r>
              <a:rPr lang="en-US" dirty="0"/>
              <a:t>$500,000 budgeted annually for contingency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8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C283-AF7A-498E-AE82-530A6343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6200"/>
            <a:ext cx="10515600" cy="10437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584E1-7AED-4DE7-9E89-F62041299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Recommend to City Council adoption of the attached fund balance / reserve policies for the Utility Fund, Transportation Fund, and Streetlight Fund and establishing reserve requirements. </a:t>
            </a:r>
          </a:p>
        </p:txBody>
      </p:sp>
    </p:spTree>
    <p:extLst>
      <p:ext uri="{BB962C8B-B14F-4D97-AF65-F5344CB8AC3E}">
        <p14:creationId xmlns:p14="http://schemas.microsoft.com/office/powerpoint/2010/main" val="397097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357B9AE36A14B98791E98B779D87E" ma:contentTypeVersion="9" ma:contentTypeDescription="Create a new document." ma:contentTypeScope="" ma:versionID="6575d410b127994cf6611c58959d34de">
  <xsd:schema xmlns:xsd="http://www.w3.org/2001/XMLSchema" xmlns:xs="http://www.w3.org/2001/XMLSchema" xmlns:p="http://schemas.microsoft.com/office/2006/metadata/properties" xmlns:ns3="43987254-9dae-4673-b0e7-0c27c9a5d2d5" xmlns:ns4="ac99796d-380f-42d3-963b-ceb23af9c6dc" targetNamespace="http://schemas.microsoft.com/office/2006/metadata/properties" ma:root="true" ma:fieldsID="d7ae8bc385b8c7c14eaebdf2b4d15d20" ns3:_="" ns4:_="">
    <xsd:import namespace="43987254-9dae-4673-b0e7-0c27c9a5d2d5"/>
    <xsd:import namespace="ac99796d-380f-42d3-963b-ceb23af9c6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987254-9dae-4673-b0e7-0c27c9a5d2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9796d-380f-42d3-963b-ceb23af9c6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1A3B36-58C8-4E20-B525-1BAD54533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987254-9dae-4673-b0e7-0c27c9a5d2d5"/>
    <ds:schemaRef ds:uri="ac99796d-380f-42d3-963b-ceb23af9c6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63D5F2-C9A4-4BE4-AFCE-AAF96A5F0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99E569-BF4A-442F-9A7A-8936FC16C0DC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ac99796d-380f-42d3-963b-ceb23af9c6dc"/>
    <ds:schemaRef ds:uri="http://purl.org/dc/dcmitype/"/>
    <ds:schemaRef ds:uri="43987254-9dae-4673-b0e7-0c27c9a5d2d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40291</TotalTime>
  <Words>173</Words>
  <Application>Microsoft Office PowerPoint</Application>
  <PresentationFormat>Widescreen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Finance Committee Fund Financial Policies</vt:lpstr>
      <vt:lpstr>Fund Financial Policies</vt:lpstr>
      <vt:lpstr>Fund Financial Policies</vt:lpstr>
      <vt:lpstr>Fund Financial Policies</vt:lpstr>
      <vt:lpstr>Fund Financial Policies</vt:lpstr>
      <vt:lpstr>Recommendation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Eggleston</dc:creator>
  <cp:lastModifiedBy>Josh Eggleston</cp:lastModifiedBy>
  <cp:revision>189</cp:revision>
  <cp:lastPrinted>2024-01-02T17:38:33Z</cp:lastPrinted>
  <dcterms:created xsi:type="dcterms:W3CDTF">2021-04-08T23:07:09Z</dcterms:created>
  <dcterms:modified xsi:type="dcterms:W3CDTF">2024-02-20T23:52:56Z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0x010100CE2357B9AE36A14B98791E98B779D87E</vt:lpwstr>
  </property>
</Properties>
</file>