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handoutMasterIdLst>
    <p:handoutMasterId r:id="rId34"/>
  </p:handoutMasterIdLst>
  <p:sldIdLst>
    <p:sldId id="4744" r:id="rId5"/>
    <p:sldId id="4745" r:id="rId6"/>
    <p:sldId id="4746" r:id="rId7"/>
    <p:sldId id="4747" r:id="rId8"/>
    <p:sldId id="4748" r:id="rId9"/>
    <p:sldId id="4778" r:id="rId10"/>
    <p:sldId id="4779" r:id="rId11"/>
    <p:sldId id="4757" r:id="rId12"/>
    <p:sldId id="4758" r:id="rId13"/>
    <p:sldId id="4772" r:id="rId14"/>
    <p:sldId id="4773" r:id="rId15"/>
    <p:sldId id="4774" r:id="rId16"/>
    <p:sldId id="4775" r:id="rId17"/>
    <p:sldId id="4776" r:id="rId18"/>
    <p:sldId id="4777" r:id="rId19"/>
    <p:sldId id="4763" r:id="rId20"/>
    <p:sldId id="4760" r:id="rId21"/>
    <p:sldId id="4761" r:id="rId22"/>
    <p:sldId id="4762" r:id="rId23"/>
    <p:sldId id="4764" r:id="rId24"/>
    <p:sldId id="4781" r:id="rId25"/>
    <p:sldId id="4765" r:id="rId26"/>
    <p:sldId id="4782" r:id="rId27"/>
    <p:sldId id="4783" r:id="rId28"/>
    <p:sldId id="4766" r:id="rId29"/>
    <p:sldId id="4780" r:id="rId30"/>
    <p:sldId id="4768" r:id="rId31"/>
    <p:sldId id="4769"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WAG #5" id="{CA55E126-4285-4071-B027-B38EF35A6209}">
          <p14:sldIdLst>
            <p14:sldId id="4744"/>
            <p14:sldId id="4745"/>
            <p14:sldId id="4746"/>
            <p14:sldId id="4747"/>
            <p14:sldId id="4748"/>
            <p14:sldId id="4778"/>
            <p14:sldId id="4779"/>
            <p14:sldId id="4757"/>
            <p14:sldId id="4758"/>
            <p14:sldId id="4772"/>
            <p14:sldId id="4773"/>
            <p14:sldId id="4774"/>
            <p14:sldId id="4775"/>
            <p14:sldId id="4776"/>
            <p14:sldId id="4777"/>
            <p14:sldId id="4763"/>
            <p14:sldId id="4760"/>
            <p14:sldId id="4761"/>
            <p14:sldId id="4762"/>
            <p14:sldId id="4764"/>
            <p14:sldId id="4781"/>
            <p14:sldId id="4765"/>
            <p14:sldId id="4782"/>
            <p14:sldId id="4783"/>
            <p14:sldId id="4766"/>
            <p14:sldId id="4780"/>
            <p14:sldId id="4768"/>
            <p14:sldId id="4769"/>
          </p14:sldIdLst>
        </p14:section>
      </p14:sectionLst>
    </p:ext>
    <p:ext uri="{EFAFB233-063F-42B5-8137-9DF3F51BA10A}">
      <p15:sldGuideLst xmlns:p15="http://schemas.microsoft.com/office/powerpoint/2012/main">
        <p15:guide id="1" orient="horz" pos="1584" userDrawn="1">
          <p15:clr>
            <a:srgbClr val="A4A3A4"/>
          </p15:clr>
        </p15:guide>
        <p15:guide id="2" orient="horz" pos="3624"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D8CF12-CE0E-76B5-AC47-C04502044344}" name="Jessica Christofferson" initials="JC" userId="S::jchristofferson@brwncald.com::69683220-8fbd-4eb4-b2e2-108d5e621dac" providerId="AD"/>
  <p188:author id="{6CEFD850-3F70-5B7A-2B3F-625CF1F7C13F}" name="Jessica Christofferson" initials="JC" userId="S::Jchristofferson@brwncald.com::69683220-8fbd-4eb4-b2e2-108d5e621dac" providerId="AD"/>
  <p188:author id="{74D66A5C-41FF-5674-8B9D-5C12C5C15E1D}" name="Shelby Gilmartin" initials="SG" userId="S::Sgilmartin@brwncald.com::21580824-539c-48ad-a484-92c4e1003ac9" providerId="AD"/>
  <p188:author id="{943D9A61-4E9B-0ED0-7D63-87BA1F080770}" name="Laurel Christian" initials="LC" userId="S::LChristian@cityofsalem.net::61f5faa5-93ed-40cc-8b90-2a4330313942" providerId="AD"/>
  <p188:author id="{7798CDB4-B31F-C994-9846-BDF3DB3D898B}" name="Rachel Garrett" initials="RG" userId="Rachel Garrett" providerId="None"/>
  <p188:author id="{BE5244D2-7592-3631-CC7D-E0B3C6481589}" name="Emily Guise" initials="EG" userId="S::EGuise@BrwnCald.com::417e9ea4-3fc5-45ce-ab79-579920d7cb68" providerId="AD"/>
  <p188:author id="{7516DED4-EBDA-61BD-111F-D32D63C2D3F9}" name="Shelby Gilmartin" initials="" userId="S::Sgilmartin@BrwnCald.com::21580824-539c-48ad-a484-92c4e1003ac9" providerId="AD"/>
  <p188:author id="{31ABC2D5-4862-678D-1277-DCF11D26DBBB}" name="Angela Wieland" initials="AW" userId="Angela Wieland" providerId="None"/>
  <p188:author id="{D4B4F1F3-070D-8798-A01D-598F10D9B0F7}" name="Mihle, Ashley" initials="MA" userId="S::Ashley.Mihle@kingcounty.gov::759aadd4-f74d-4d98-b320-d840d0ced1ab" providerId="AD"/>
  <p188:author id="{178E98FE-48C5-28DD-2BD5-009B6079A94C}" name="Holly Tichenor" initials="HT" userId="S::HTichenor@brwncald.com::c682e91c-331e-4708-b2fe-9a334c2b04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7BA"/>
    <a:srgbClr val="2980B9"/>
    <a:srgbClr val="2C3E50"/>
    <a:srgbClr val="FFFFFF"/>
    <a:srgbClr val="FFD468"/>
    <a:srgbClr val="E6E6E6"/>
    <a:srgbClr val="898989"/>
    <a:srgbClr val="E74C3C"/>
    <a:srgbClr val="3498DB"/>
    <a:srgbClr val="ECF0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BF237-34A4-47CB-B86B-B48129ADFD64}" v="134" dt="2024-06-20T00:34:48.555"/>
    <p1510:client id="{DA96DDD3-2FB5-B7D6-1402-A4F0A7056F18}" v="8" dt="2024-06-19T01:49:31.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1584"/>
        <p:guide orient="horz" pos="3624"/>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36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2" y="2"/>
            <a:ext cx="3043343" cy="467363"/>
          </a:xfrm>
          <a:prstGeom prst="rect">
            <a:avLst/>
          </a:prstGeom>
        </p:spPr>
        <p:txBody>
          <a:bodyPr vert="horz" lIns="92446" tIns="46223" rIns="92446" bIns="46223" rtlCol="0"/>
          <a:lstStyle>
            <a:lvl1pPr algn="r">
              <a:defRPr sz="1200"/>
            </a:lvl1pPr>
          </a:lstStyle>
          <a:p>
            <a:fld id="{F6EF54A3-577B-4CA5-B952-295857517A37}" type="datetimeFigureOut">
              <a:rPr lang="en-US" smtClean="0"/>
              <a:t>6/28/2024</a:t>
            </a:fld>
            <a:endParaRPr lang="en-US"/>
          </a:p>
        </p:txBody>
      </p:sp>
      <p:sp>
        <p:nvSpPr>
          <p:cNvPr id="4" name="Footer Placeholder 3"/>
          <p:cNvSpPr>
            <a:spLocks noGrp="1"/>
          </p:cNvSpPr>
          <p:nvPr>
            <p:ph type="ftr" sz="quarter" idx="2"/>
          </p:nvPr>
        </p:nvSpPr>
        <p:spPr>
          <a:xfrm>
            <a:off x="0" y="8841739"/>
            <a:ext cx="3043343" cy="46736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1739"/>
            <a:ext cx="3043343" cy="467363"/>
          </a:xfrm>
          <a:prstGeom prst="rect">
            <a:avLst/>
          </a:prstGeom>
        </p:spPr>
        <p:txBody>
          <a:bodyPr vert="horz" lIns="92446" tIns="46223" rIns="92446" bIns="46223" rtlCol="0" anchor="b"/>
          <a:lstStyle>
            <a:lvl1pPr algn="r">
              <a:defRPr sz="1200"/>
            </a:lvl1pPr>
          </a:lstStyle>
          <a:p>
            <a:fld id="{AC5BA347-3721-48C8-A81F-592CA388B818}" type="slidenum">
              <a:rPr lang="en-US" smtClean="0"/>
              <a:t>‹#›</a:t>
            </a:fld>
            <a:endParaRPr lang="en-US"/>
          </a:p>
        </p:txBody>
      </p:sp>
    </p:spTree>
    <p:extLst>
      <p:ext uri="{BB962C8B-B14F-4D97-AF65-F5344CB8AC3E}">
        <p14:creationId xmlns:p14="http://schemas.microsoft.com/office/powerpoint/2010/main" val="321340454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1"/>
            <a:ext cx="3043343" cy="467071"/>
          </a:xfrm>
          <a:prstGeom prst="rect">
            <a:avLst/>
          </a:prstGeom>
        </p:spPr>
        <p:txBody>
          <a:bodyPr vert="horz" lIns="92446" tIns="46223" rIns="92446" bIns="46223" rtlCol="0"/>
          <a:lstStyle>
            <a:lvl1pPr algn="r">
              <a:defRPr sz="1200"/>
            </a:lvl1pPr>
          </a:lstStyle>
          <a:p>
            <a:fld id="{9FCDA226-8AE1-49DB-81B9-EEC8B54593D2}" type="datetimeFigureOut">
              <a:rPr lang="en-US" smtClean="0"/>
              <a:t>6/28/2024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2446" tIns="46223" rIns="92446" bIns="46223" rtlCol="0" anchor="b"/>
          <a:lstStyle>
            <a:lvl1pPr algn="r">
              <a:defRPr sz="1200"/>
            </a:lvl1pPr>
          </a:lstStyle>
          <a:p>
            <a:fld id="{DD90DAAA-76A6-4A38-8C94-91C1664326A9}" type="slidenum">
              <a:rPr lang="en-US" smtClean="0"/>
              <a:t>‹#›</a:t>
            </a:fld>
            <a:endParaRPr lang="en-US"/>
          </a:p>
        </p:txBody>
      </p:sp>
    </p:spTree>
    <p:extLst>
      <p:ext uri="{BB962C8B-B14F-4D97-AF65-F5344CB8AC3E}">
        <p14:creationId xmlns:p14="http://schemas.microsoft.com/office/powerpoint/2010/main" val="46895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0DAAA-76A6-4A38-8C94-91C1664326A9}" type="slidenum">
              <a:rPr lang="en-US" smtClean="0"/>
              <a:t>1</a:t>
            </a:fld>
            <a:endParaRPr lang="en-US"/>
          </a:p>
        </p:txBody>
      </p:sp>
    </p:spTree>
    <p:extLst>
      <p:ext uri="{BB962C8B-B14F-4D97-AF65-F5344CB8AC3E}">
        <p14:creationId xmlns:p14="http://schemas.microsoft.com/office/powerpoint/2010/main" val="419394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FAFE0-49B6-B2A1-C2FD-154223280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51A20-05C0-5D21-0E89-D7D4573FA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3E67E-5545-6015-5E3D-2E8410125B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6DA2CB-A790-04E9-9F38-43DBDD0B18A9}"/>
              </a:ext>
            </a:extLst>
          </p:cNvPr>
          <p:cNvSpPr>
            <a:spLocks noGrp="1"/>
          </p:cNvSpPr>
          <p:nvPr>
            <p:ph type="sldNum" sz="quarter" idx="5"/>
          </p:nvPr>
        </p:nvSpPr>
        <p:spPr/>
        <p:txBody>
          <a:bodyPr/>
          <a:lstStyle/>
          <a:p>
            <a:fld id="{DD90DAAA-76A6-4A38-8C94-91C1664326A9}" type="slidenum">
              <a:rPr lang="en-US" smtClean="0"/>
              <a:t>16</a:t>
            </a:fld>
            <a:endParaRPr lang="en-US"/>
          </a:p>
        </p:txBody>
      </p:sp>
    </p:spTree>
    <p:extLst>
      <p:ext uri="{BB962C8B-B14F-4D97-AF65-F5344CB8AC3E}">
        <p14:creationId xmlns:p14="http://schemas.microsoft.com/office/powerpoint/2010/main" val="4107565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0DAAA-76A6-4A38-8C94-91C1664326A9}" type="slidenum">
              <a:rPr lang="en-US" smtClean="0"/>
              <a:t>20</a:t>
            </a:fld>
            <a:endParaRPr lang="en-US"/>
          </a:p>
        </p:txBody>
      </p:sp>
    </p:spTree>
    <p:extLst>
      <p:ext uri="{BB962C8B-B14F-4D97-AF65-F5344CB8AC3E}">
        <p14:creationId xmlns:p14="http://schemas.microsoft.com/office/powerpoint/2010/main" val="389250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0DAAA-76A6-4A38-8C94-91C1664326A9}" type="slidenum">
              <a:rPr lang="en-US" smtClean="0"/>
              <a:t>22</a:t>
            </a:fld>
            <a:endParaRPr lang="en-US"/>
          </a:p>
        </p:txBody>
      </p:sp>
    </p:spTree>
    <p:extLst>
      <p:ext uri="{BB962C8B-B14F-4D97-AF65-F5344CB8AC3E}">
        <p14:creationId xmlns:p14="http://schemas.microsoft.com/office/powerpoint/2010/main" val="44814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0DAAA-76A6-4A38-8C94-91C1664326A9}" type="slidenum">
              <a:rPr lang="en-US" smtClean="0"/>
              <a:t>25</a:t>
            </a:fld>
            <a:endParaRPr lang="en-US"/>
          </a:p>
        </p:txBody>
      </p:sp>
    </p:spTree>
    <p:extLst>
      <p:ext uri="{BB962C8B-B14F-4D97-AF65-F5344CB8AC3E}">
        <p14:creationId xmlns:p14="http://schemas.microsoft.com/office/powerpoint/2010/main" val="85062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0DAAA-76A6-4A38-8C94-91C1664326A9}" type="slidenum">
              <a:rPr lang="en-US" smtClean="0"/>
              <a:t>26</a:t>
            </a:fld>
            <a:endParaRPr lang="en-US"/>
          </a:p>
        </p:txBody>
      </p:sp>
    </p:spTree>
    <p:extLst>
      <p:ext uri="{BB962C8B-B14F-4D97-AF65-F5344CB8AC3E}">
        <p14:creationId xmlns:p14="http://schemas.microsoft.com/office/powerpoint/2010/main" val="389984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57B56-EDCE-1A07-54D9-E15AC81B6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AC581-5B4B-FE2B-C173-D8B9E306B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7D3FE-C2A8-2CCA-74AD-ED729A2CBC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953C75-40C7-2631-5B45-8415927C62A2}"/>
              </a:ext>
            </a:extLst>
          </p:cNvPr>
          <p:cNvSpPr>
            <a:spLocks noGrp="1"/>
          </p:cNvSpPr>
          <p:nvPr>
            <p:ph type="sldNum" sz="quarter" idx="5"/>
          </p:nvPr>
        </p:nvSpPr>
        <p:spPr/>
        <p:txBody>
          <a:bodyPr/>
          <a:lstStyle/>
          <a:p>
            <a:fld id="{DD90DAAA-76A6-4A38-8C94-91C1664326A9}" type="slidenum">
              <a:rPr lang="en-US" smtClean="0"/>
              <a:t>27</a:t>
            </a:fld>
            <a:endParaRPr lang="en-US"/>
          </a:p>
        </p:txBody>
      </p:sp>
    </p:spTree>
    <p:extLst>
      <p:ext uri="{BB962C8B-B14F-4D97-AF65-F5344CB8AC3E}">
        <p14:creationId xmlns:p14="http://schemas.microsoft.com/office/powerpoint/2010/main" val="201841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16DD-B668-F7C9-1C70-8AFD75280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ED4F97-7F08-A177-7DAA-A1858EBD5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36DF9-83B0-5A23-397D-312F06B7F9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A4E1E2-C760-6C0B-A59A-23D8027B6FBE}"/>
              </a:ext>
            </a:extLst>
          </p:cNvPr>
          <p:cNvSpPr>
            <a:spLocks noGrp="1"/>
          </p:cNvSpPr>
          <p:nvPr>
            <p:ph type="sldNum" sz="quarter" idx="5"/>
          </p:nvPr>
        </p:nvSpPr>
        <p:spPr/>
        <p:txBody>
          <a:bodyPr/>
          <a:lstStyle/>
          <a:p>
            <a:fld id="{DD90DAAA-76A6-4A38-8C94-91C1664326A9}" type="slidenum">
              <a:rPr lang="en-US" smtClean="0"/>
              <a:t>28</a:t>
            </a:fld>
            <a:endParaRPr lang="en-US"/>
          </a:p>
        </p:txBody>
      </p:sp>
    </p:spTree>
    <p:extLst>
      <p:ext uri="{BB962C8B-B14F-4D97-AF65-F5344CB8AC3E}">
        <p14:creationId xmlns:p14="http://schemas.microsoft.com/office/powerpoint/2010/main" val="255506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0DAAA-76A6-4A38-8C94-91C1664326A9}" type="slidenum">
              <a:rPr lang="en-US" smtClean="0"/>
              <a:t>2</a:t>
            </a:fld>
            <a:endParaRPr lang="en-US"/>
          </a:p>
        </p:txBody>
      </p:sp>
    </p:spTree>
    <p:extLst>
      <p:ext uri="{BB962C8B-B14F-4D97-AF65-F5344CB8AC3E}">
        <p14:creationId xmlns:p14="http://schemas.microsoft.com/office/powerpoint/2010/main" val="348599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EE20B-BA1A-F7D3-5658-5F151108D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22FC3-B688-F882-EF02-4F252EC4F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91D5EA-AC02-513D-C5BE-8A98E1CEB4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43CD6D-DA31-0729-C7F9-EA4F0349DCAF}"/>
              </a:ext>
            </a:extLst>
          </p:cNvPr>
          <p:cNvSpPr>
            <a:spLocks noGrp="1"/>
          </p:cNvSpPr>
          <p:nvPr>
            <p:ph type="sldNum" sz="quarter" idx="5"/>
          </p:nvPr>
        </p:nvSpPr>
        <p:spPr/>
        <p:txBody>
          <a:bodyPr/>
          <a:lstStyle/>
          <a:p>
            <a:fld id="{DD90DAAA-76A6-4A38-8C94-91C1664326A9}" type="slidenum">
              <a:rPr lang="en-US" smtClean="0"/>
              <a:t>4</a:t>
            </a:fld>
            <a:endParaRPr lang="en-US"/>
          </a:p>
        </p:txBody>
      </p:sp>
    </p:spTree>
    <p:extLst>
      <p:ext uri="{BB962C8B-B14F-4D97-AF65-F5344CB8AC3E}">
        <p14:creationId xmlns:p14="http://schemas.microsoft.com/office/powerpoint/2010/main" val="227653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FAFE0-49B6-B2A1-C2FD-154223280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51A20-05C0-5D21-0E89-D7D4573FA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3E67E-5545-6015-5E3D-2E8410125B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6DA2CB-A790-04E9-9F38-43DBDD0B18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0DAAA-76A6-4A38-8C94-91C166432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98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0DAAA-76A6-4A38-8C94-91C166432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73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0DAAA-76A6-4A38-8C94-91C166432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76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0DAAA-76A6-4A38-8C94-91C166432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35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0DAAA-76A6-4A38-8C94-91C166432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0DAAA-76A6-4A38-8C94-91C1664326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063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7317" y="1621465"/>
            <a:ext cx="10940905" cy="942279"/>
          </a:xfrm>
        </p:spPr>
        <p:txBody>
          <a:bodyPr anchor="t" anchorCtr="0">
            <a:normAutofit/>
          </a:bodyPr>
          <a:lstStyle>
            <a:lvl1pPr algn="l">
              <a:defRPr sz="4500"/>
            </a:lvl1pPr>
          </a:lstStyle>
          <a:p>
            <a:r>
              <a:rPr lang="en-US"/>
              <a:t>Click to edit Master title style</a:t>
            </a:r>
          </a:p>
        </p:txBody>
      </p:sp>
      <p:sp>
        <p:nvSpPr>
          <p:cNvPr id="3" name="Subtitle 2"/>
          <p:cNvSpPr>
            <a:spLocks noGrp="1"/>
          </p:cNvSpPr>
          <p:nvPr>
            <p:ph type="subTitle" idx="1"/>
          </p:nvPr>
        </p:nvSpPr>
        <p:spPr>
          <a:xfrm>
            <a:off x="627317" y="2697605"/>
            <a:ext cx="10940905" cy="40643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descr="A blue text on a black background&#10;&#10;Description automatically generated">
            <a:extLst>
              <a:ext uri="{FF2B5EF4-FFF2-40B4-BE49-F238E27FC236}">
                <a16:creationId xmlns:a16="http://schemas.microsoft.com/office/drawing/2014/main" id="{F022C929-7A82-AA1F-3619-B51A34DDCD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317" y="428364"/>
            <a:ext cx="2560320" cy="786506"/>
          </a:xfrm>
          <a:prstGeom prst="rect">
            <a:avLst/>
          </a:prstGeom>
        </p:spPr>
      </p:pic>
      <p:sp>
        <p:nvSpPr>
          <p:cNvPr id="17" name="Text Placeholder 16">
            <a:extLst>
              <a:ext uri="{FF2B5EF4-FFF2-40B4-BE49-F238E27FC236}">
                <a16:creationId xmlns:a16="http://schemas.microsoft.com/office/drawing/2014/main" id="{63D3432D-5C58-A3BA-40DC-685313CF30C6}"/>
              </a:ext>
            </a:extLst>
          </p:cNvPr>
          <p:cNvSpPr>
            <a:spLocks noGrp="1"/>
          </p:cNvSpPr>
          <p:nvPr>
            <p:ph type="body" sz="quarter" idx="13" hasCustomPrompt="1"/>
          </p:nvPr>
        </p:nvSpPr>
        <p:spPr>
          <a:xfrm>
            <a:off x="627063" y="3240271"/>
            <a:ext cx="10941050" cy="188730"/>
          </a:xfrm>
        </p:spPr>
        <p:txBody>
          <a:bodyPr>
            <a:noAutofit/>
          </a:bodyPr>
          <a:lstStyle>
            <a:lvl1pPr marL="0" indent="0">
              <a:buNone/>
              <a:defRPr sz="1400">
                <a:solidFill>
                  <a:schemeClr val="tx2"/>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stStyle>
          <a:p>
            <a:pPr lvl="0"/>
            <a:r>
              <a:rPr lang="en-US"/>
              <a:t>Date, Year (Click to edit)</a:t>
            </a:r>
          </a:p>
        </p:txBody>
      </p:sp>
      <p:pic>
        <p:nvPicPr>
          <p:cNvPr id="18" name="Picture 17">
            <a:extLst>
              <a:ext uri="{FF2B5EF4-FFF2-40B4-BE49-F238E27FC236}">
                <a16:creationId xmlns:a16="http://schemas.microsoft.com/office/drawing/2014/main" id="{779136B3-62FE-EF47-A64C-74E77308FA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528" b="15710"/>
          <a:stretch/>
        </p:blipFill>
        <p:spPr>
          <a:xfrm>
            <a:off x="0" y="3572540"/>
            <a:ext cx="12192000" cy="3285460"/>
          </a:xfrm>
          <a:prstGeom prst="rect">
            <a:avLst/>
          </a:prstGeom>
        </p:spPr>
      </p:pic>
      <p:sp>
        <p:nvSpPr>
          <p:cNvPr id="19" name="Footer Placeholder 18">
            <a:extLst>
              <a:ext uri="{FF2B5EF4-FFF2-40B4-BE49-F238E27FC236}">
                <a16:creationId xmlns:a16="http://schemas.microsoft.com/office/drawing/2014/main" id="{21EAD1D1-42D6-C781-F887-FAC0F8EB2BEE}"/>
              </a:ext>
            </a:extLst>
          </p:cNvPr>
          <p:cNvSpPr>
            <a:spLocks noGrp="1"/>
          </p:cNvSpPr>
          <p:nvPr>
            <p:ph type="ftr" sz="quarter" idx="14"/>
          </p:nvPr>
        </p:nvSpPr>
        <p:spPr>
          <a:xfrm>
            <a:off x="838200" y="6356350"/>
            <a:ext cx="4114800" cy="365125"/>
          </a:xfrm>
          <a:prstGeom prst="rect">
            <a:avLst/>
          </a:prstGeom>
        </p:spPr>
        <p:txBody>
          <a:bodyPr/>
          <a:lstStyle>
            <a:lvl1pPr>
              <a:defRPr sz="100">
                <a:solidFill>
                  <a:srgbClr val="E6E6E6"/>
                </a:solidFill>
              </a:defRPr>
            </a:lvl1pPr>
          </a:lstStyle>
          <a:p>
            <a:r>
              <a:rPr lang="en-US"/>
              <a:t>City of Salem</a:t>
            </a:r>
          </a:p>
        </p:txBody>
      </p:sp>
      <p:sp>
        <p:nvSpPr>
          <p:cNvPr id="20" name="Slide Number Placeholder 19">
            <a:extLst>
              <a:ext uri="{FF2B5EF4-FFF2-40B4-BE49-F238E27FC236}">
                <a16:creationId xmlns:a16="http://schemas.microsoft.com/office/drawing/2014/main" id="{C13C81EF-2B83-1B9C-38BE-627E10F24E35}"/>
              </a:ext>
            </a:extLst>
          </p:cNvPr>
          <p:cNvSpPr>
            <a:spLocks noGrp="1"/>
          </p:cNvSpPr>
          <p:nvPr>
            <p:ph type="sldNum" sz="quarter" idx="15"/>
          </p:nvPr>
        </p:nvSpPr>
        <p:spPr/>
        <p:txBody>
          <a:bodyPr/>
          <a:lstStyle>
            <a:lvl1pPr>
              <a:defRPr sz="100"/>
            </a:lvl1pPr>
          </a:lstStyle>
          <a:p>
            <a:fld id="{966E8682-35D0-4ACA-8CEC-EA30D9425CD5}" type="slidenum">
              <a:rPr lang="en-US" smtClean="0"/>
              <a:pPr/>
              <a:t>‹#›</a:t>
            </a:fld>
            <a:endParaRPr lang="en-US"/>
          </a:p>
        </p:txBody>
      </p:sp>
    </p:spTree>
    <p:extLst>
      <p:ext uri="{BB962C8B-B14F-4D97-AF65-F5344CB8AC3E}">
        <p14:creationId xmlns:p14="http://schemas.microsoft.com/office/powerpoint/2010/main" val="3604252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DF55C7A7-B3C4-DF3D-6E6B-669EC74496F7}"/>
              </a:ext>
            </a:extLst>
          </p:cNvPr>
          <p:cNvSpPr>
            <a:spLocks noGrp="1"/>
          </p:cNvSpPr>
          <p:nvPr>
            <p:ph type="ftr" sz="quarter" idx="10"/>
          </p:nvPr>
        </p:nvSpPr>
        <p:spPr>
          <a:xfrm>
            <a:off x="838200" y="6356350"/>
            <a:ext cx="4114800" cy="365125"/>
          </a:xfrm>
          <a:prstGeom prst="rect">
            <a:avLst/>
          </a:prstGeom>
        </p:spPr>
        <p:txBody>
          <a:bodyPr lIns="0" tIns="0" rIns="0" bIns="0"/>
          <a:lstStyle>
            <a:lvl1pPr algn="l">
              <a:defRPr/>
            </a:lvl1pPr>
          </a:lstStyle>
          <a:p>
            <a:r>
              <a:rPr lang="en-US"/>
              <a:t>City of Salem</a:t>
            </a:r>
          </a:p>
        </p:txBody>
      </p:sp>
      <p:sp>
        <p:nvSpPr>
          <p:cNvPr id="8" name="Slide Number Placeholder 7">
            <a:extLst>
              <a:ext uri="{FF2B5EF4-FFF2-40B4-BE49-F238E27FC236}">
                <a16:creationId xmlns:a16="http://schemas.microsoft.com/office/drawing/2014/main" id="{A1886418-A735-454F-390B-A49F11E3603F}"/>
              </a:ext>
            </a:extLst>
          </p:cNvPr>
          <p:cNvSpPr>
            <a:spLocks noGrp="1"/>
          </p:cNvSpPr>
          <p:nvPr>
            <p:ph type="sldNum" sz="quarter" idx="11"/>
          </p:nvPr>
        </p:nvSpPr>
        <p:spPr/>
        <p:txBody>
          <a:bodyPr/>
          <a:lstStyle/>
          <a:p>
            <a:fld id="{966E8682-35D0-4ACA-8CEC-EA30D9425CD5}" type="slidenum">
              <a:rPr lang="en-US" smtClean="0"/>
              <a:t>‹#›</a:t>
            </a:fld>
            <a:endParaRPr lang="en-US"/>
          </a:p>
        </p:txBody>
      </p:sp>
      <p:sp>
        <p:nvSpPr>
          <p:cNvPr id="4" name="Title 3">
            <a:extLst>
              <a:ext uri="{FF2B5EF4-FFF2-40B4-BE49-F238E27FC236}">
                <a16:creationId xmlns:a16="http://schemas.microsoft.com/office/drawing/2014/main" id="{75B8A507-3E94-7873-F7E4-63A21862A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2633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21000">
              <a:schemeClr val="accent1"/>
            </a:gs>
            <a:gs pos="8500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799317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le 8">
            <a:extLst>
              <a:ext uri="{FF2B5EF4-FFF2-40B4-BE49-F238E27FC236}">
                <a16:creationId xmlns:a16="http://schemas.microsoft.com/office/drawing/2014/main" id="{FB38A97B-BBE5-165D-ED81-53A2D5488E6E}"/>
              </a:ext>
            </a:extLst>
          </p:cNvPr>
          <p:cNvSpPr>
            <a:spLocks noGrp="1"/>
          </p:cNvSpPr>
          <p:nvPr>
            <p:ph type="title"/>
          </p:nvPr>
        </p:nvSpPr>
        <p:spPr>
          <a:xfrm>
            <a:off x="838200" y="1605755"/>
            <a:ext cx="7986823" cy="2742961"/>
          </a:xfrm>
        </p:spPr>
        <p:txBody>
          <a:bodyPr/>
          <a:lstStyle>
            <a:lvl1pPr>
              <a:defRPr>
                <a:solidFill>
                  <a:schemeClr val="bg1"/>
                </a:solidFill>
              </a:defRPr>
            </a:lvl1pPr>
          </a:lstStyle>
          <a:p>
            <a:r>
              <a:rPr lang="en-US"/>
              <a:t>Click to edit Master title style</a:t>
            </a:r>
          </a:p>
        </p:txBody>
      </p:sp>
      <p:sp>
        <p:nvSpPr>
          <p:cNvPr id="10" name="Footer Placeholder 9">
            <a:extLst>
              <a:ext uri="{FF2B5EF4-FFF2-40B4-BE49-F238E27FC236}">
                <a16:creationId xmlns:a16="http://schemas.microsoft.com/office/drawing/2014/main" id="{DDA6542B-0ABE-2D4E-B48A-F9791F29B8DA}"/>
              </a:ext>
            </a:extLst>
          </p:cNvPr>
          <p:cNvSpPr>
            <a:spLocks noGrp="1"/>
          </p:cNvSpPr>
          <p:nvPr>
            <p:ph type="ftr" sz="quarter" idx="10"/>
          </p:nvPr>
        </p:nvSpPr>
        <p:spPr>
          <a:xfrm>
            <a:off x="838200" y="6356350"/>
            <a:ext cx="4114800" cy="365125"/>
          </a:xfrm>
          <a:prstGeom prst="rect">
            <a:avLst/>
          </a:prstGeom>
        </p:spPr>
        <p:txBody>
          <a:bodyPr/>
          <a:lstStyle>
            <a:lvl1pPr>
              <a:defRPr sz="100"/>
            </a:lvl1pPr>
          </a:lstStyle>
          <a:p>
            <a:r>
              <a:rPr lang="en-US"/>
              <a:t>City of Salem</a:t>
            </a:r>
          </a:p>
        </p:txBody>
      </p:sp>
      <p:sp>
        <p:nvSpPr>
          <p:cNvPr id="11" name="Slide Number Placeholder 10">
            <a:extLst>
              <a:ext uri="{FF2B5EF4-FFF2-40B4-BE49-F238E27FC236}">
                <a16:creationId xmlns:a16="http://schemas.microsoft.com/office/drawing/2014/main" id="{E4298D7B-1848-CF81-5BFC-6ACE0BC98B86}"/>
              </a:ext>
            </a:extLst>
          </p:cNvPr>
          <p:cNvSpPr>
            <a:spLocks noGrp="1"/>
          </p:cNvSpPr>
          <p:nvPr>
            <p:ph type="sldNum" sz="quarter" idx="11"/>
          </p:nvPr>
        </p:nvSpPr>
        <p:spPr/>
        <p:txBody>
          <a:bodyPr/>
          <a:lstStyle>
            <a:lvl1pPr>
              <a:defRPr sz="100"/>
            </a:lvl1pPr>
          </a:lstStyle>
          <a:p>
            <a:fld id="{966E8682-35D0-4ACA-8CEC-EA30D9425CD5}" type="slidenum">
              <a:rPr lang="en-US" smtClean="0"/>
              <a:pPr/>
              <a:t>‹#›</a:t>
            </a:fld>
            <a:endParaRPr lang="en-US"/>
          </a:p>
        </p:txBody>
      </p:sp>
      <p:pic>
        <p:nvPicPr>
          <p:cNvPr id="2" name="Picture 1" descr="A blue text on a black background&#10;&#10;Description automatically generated">
            <a:extLst>
              <a:ext uri="{FF2B5EF4-FFF2-40B4-BE49-F238E27FC236}">
                <a16:creationId xmlns:a16="http://schemas.microsoft.com/office/drawing/2014/main" id="{FB708170-6934-A240-0605-428F35B4F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4000" y="5544584"/>
            <a:ext cx="2103120" cy="646059"/>
          </a:xfrm>
          <a:prstGeom prst="rect">
            <a:avLst/>
          </a:prstGeom>
        </p:spPr>
      </p:pic>
    </p:spTree>
    <p:extLst>
      <p:ext uri="{BB962C8B-B14F-4D97-AF65-F5344CB8AC3E}">
        <p14:creationId xmlns:p14="http://schemas.microsoft.com/office/powerpoint/2010/main" val="14335996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B5D3900-B796-475F-B64B-34B68FDD4399}"/>
              </a:ext>
            </a:extLst>
          </p:cNvPr>
          <p:cNvSpPr>
            <a:spLocks noGrp="1"/>
          </p:cNvSpPr>
          <p:nvPr>
            <p:ph type="ftr" sz="quarter" idx="10"/>
          </p:nvPr>
        </p:nvSpPr>
        <p:spPr>
          <a:xfrm>
            <a:off x="838200" y="6356350"/>
            <a:ext cx="4114800" cy="365125"/>
          </a:xfrm>
          <a:prstGeom prst="rect">
            <a:avLst/>
          </a:prstGeom>
        </p:spPr>
        <p:txBody>
          <a:bodyPr/>
          <a:lstStyle/>
          <a:p>
            <a:r>
              <a:rPr lang="en-US"/>
              <a:t>City of Salem</a:t>
            </a:r>
          </a:p>
        </p:txBody>
      </p:sp>
      <p:sp>
        <p:nvSpPr>
          <p:cNvPr id="9" name="Slide Number Placeholder 8">
            <a:extLst>
              <a:ext uri="{FF2B5EF4-FFF2-40B4-BE49-F238E27FC236}">
                <a16:creationId xmlns:a16="http://schemas.microsoft.com/office/drawing/2014/main" id="{CC7DB03C-1292-A877-E296-3D4EABDF4027}"/>
              </a:ext>
            </a:extLst>
          </p:cNvPr>
          <p:cNvSpPr>
            <a:spLocks noGrp="1"/>
          </p:cNvSpPr>
          <p:nvPr>
            <p:ph type="sldNum" sz="quarter" idx="11"/>
          </p:nvPr>
        </p:nvSpPr>
        <p:spPr/>
        <p:txBody>
          <a:bodyPr/>
          <a:lstStyle/>
          <a:p>
            <a:fld id="{966E8682-35D0-4ACA-8CEC-EA30D9425CD5}" type="slidenum">
              <a:rPr lang="en-US" smtClean="0"/>
              <a:t>‹#›</a:t>
            </a:fld>
            <a:endParaRPr lang="en-US"/>
          </a:p>
        </p:txBody>
      </p:sp>
    </p:spTree>
    <p:extLst>
      <p:ext uri="{BB962C8B-B14F-4D97-AF65-F5344CB8AC3E}">
        <p14:creationId xmlns:p14="http://schemas.microsoft.com/office/powerpoint/2010/main" val="1484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B23BEFA0-7E1F-00FB-1FF9-B32C93A04A2F}"/>
              </a:ext>
            </a:extLst>
          </p:cNvPr>
          <p:cNvSpPr>
            <a:spLocks noGrp="1"/>
          </p:cNvSpPr>
          <p:nvPr>
            <p:ph type="ftr" sz="quarter" idx="10"/>
          </p:nvPr>
        </p:nvSpPr>
        <p:spPr>
          <a:xfrm>
            <a:off x="838200" y="6356350"/>
            <a:ext cx="4114800" cy="365125"/>
          </a:xfrm>
          <a:prstGeom prst="rect">
            <a:avLst/>
          </a:prstGeom>
        </p:spPr>
        <p:txBody>
          <a:bodyPr/>
          <a:lstStyle/>
          <a:p>
            <a:r>
              <a:rPr lang="en-US"/>
              <a:t>City of Salem</a:t>
            </a:r>
          </a:p>
        </p:txBody>
      </p:sp>
      <p:sp>
        <p:nvSpPr>
          <p:cNvPr id="11" name="Slide Number Placeholder 10">
            <a:extLst>
              <a:ext uri="{FF2B5EF4-FFF2-40B4-BE49-F238E27FC236}">
                <a16:creationId xmlns:a16="http://schemas.microsoft.com/office/drawing/2014/main" id="{2B05628D-2072-72BE-1395-4C6985371063}"/>
              </a:ext>
            </a:extLst>
          </p:cNvPr>
          <p:cNvSpPr>
            <a:spLocks noGrp="1"/>
          </p:cNvSpPr>
          <p:nvPr>
            <p:ph type="sldNum" sz="quarter" idx="11"/>
          </p:nvPr>
        </p:nvSpPr>
        <p:spPr/>
        <p:txBody>
          <a:bodyPr/>
          <a:lstStyle/>
          <a:p>
            <a:fld id="{966E8682-35D0-4ACA-8CEC-EA30D9425CD5}" type="slidenum">
              <a:rPr lang="en-US" smtClean="0"/>
              <a:t>‹#›</a:t>
            </a:fld>
            <a:endParaRPr lang="en-US"/>
          </a:p>
        </p:txBody>
      </p:sp>
      <p:sp>
        <p:nvSpPr>
          <p:cNvPr id="12" name="Title 11">
            <a:extLst>
              <a:ext uri="{FF2B5EF4-FFF2-40B4-BE49-F238E27FC236}">
                <a16:creationId xmlns:a16="http://schemas.microsoft.com/office/drawing/2014/main" id="{FD209BE9-BEE9-CA02-B365-D7933BD60FE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4743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4E92970F-AF89-0897-134F-D48433093A58}"/>
              </a:ext>
            </a:extLst>
          </p:cNvPr>
          <p:cNvSpPr>
            <a:spLocks noGrp="1"/>
          </p:cNvSpPr>
          <p:nvPr>
            <p:ph type="ftr" sz="quarter" idx="10"/>
          </p:nvPr>
        </p:nvSpPr>
        <p:spPr>
          <a:xfrm>
            <a:off x="838200" y="6356350"/>
            <a:ext cx="4114800" cy="365125"/>
          </a:xfrm>
          <a:prstGeom prst="rect">
            <a:avLst/>
          </a:prstGeom>
        </p:spPr>
        <p:txBody>
          <a:bodyPr/>
          <a:lstStyle/>
          <a:p>
            <a:r>
              <a:rPr lang="en-US"/>
              <a:t>City of Salem</a:t>
            </a:r>
          </a:p>
        </p:txBody>
      </p:sp>
      <p:sp>
        <p:nvSpPr>
          <p:cNvPr id="7" name="Slide Number Placeholder 6">
            <a:extLst>
              <a:ext uri="{FF2B5EF4-FFF2-40B4-BE49-F238E27FC236}">
                <a16:creationId xmlns:a16="http://schemas.microsoft.com/office/drawing/2014/main" id="{1BBC8BCF-1B10-43E7-C337-A986B47A929C}"/>
              </a:ext>
            </a:extLst>
          </p:cNvPr>
          <p:cNvSpPr>
            <a:spLocks noGrp="1"/>
          </p:cNvSpPr>
          <p:nvPr>
            <p:ph type="sldNum" sz="quarter" idx="11"/>
          </p:nvPr>
        </p:nvSpPr>
        <p:spPr/>
        <p:txBody>
          <a:bodyPr/>
          <a:lstStyle/>
          <a:p>
            <a:fld id="{966E8682-35D0-4ACA-8CEC-EA30D9425CD5}" type="slidenum">
              <a:rPr lang="en-US" smtClean="0"/>
              <a:t>‹#›</a:t>
            </a:fld>
            <a:endParaRPr lang="en-US"/>
          </a:p>
        </p:txBody>
      </p:sp>
    </p:spTree>
    <p:extLst>
      <p:ext uri="{BB962C8B-B14F-4D97-AF65-F5344CB8AC3E}">
        <p14:creationId xmlns:p14="http://schemas.microsoft.com/office/powerpoint/2010/main" val="9229980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4FC2CDF-0E69-B571-D436-D79AC91AA5B1}"/>
              </a:ext>
            </a:extLst>
          </p:cNvPr>
          <p:cNvSpPr>
            <a:spLocks noGrp="1"/>
          </p:cNvSpPr>
          <p:nvPr>
            <p:ph type="ftr" sz="quarter" idx="10"/>
          </p:nvPr>
        </p:nvSpPr>
        <p:spPr>
          <a:xfrm>
            <a:off x="838200" y="6356350"/>
            <a:ext cx="4114800" cy="365125"/>
          </a:xfrm>
          <a:prstGeom prst="rect">
            <a:avLst/>
          </a:prstGeom>
        </p:spPr>
        <p:txBody>
          <a:bodyPr/>
          <a:lstStyle/>
          <a:p>
            <a:r>
              <a:rPr lang="en-US"/>
              <a:t>City of Salem</a:t>
            </a:r>
          </a:p>
        </p:txBody>
      </p:sp>
      <p:sp>
        <p:nvSpPr>
          <p:cNvPr id="6" name="Slide Number Placeholder 5">
            <a:extLst>
              <a:ext uri="{FF2B5EF4-FFF2-40B4-BE49-F238E27FC236}">
                <a16:creationId xmlns:a16="http://schemas.microsoft.com/office/drawing/2014/main" id="{42B4AB5E-E497-8873-8F09-AE650FA833B8}"/>
              </a:ext>
            </a:extLst>
          </p:cNvPr>
          <p:cNvSpPr>
            <a:spLocks noGrp="1"/>
          </p:cNvSpPr>
          <p:nvPr>
            <p:ph type="sldNum" sz="quarter" idx="11"/>
          </p:nvPr>
        </p:nvSpPr>
        <p:spPr/>
        <p:txBody>
          <a:bodyPr/>
          <a:lstStyle/>
          <a:p>
            <a:fld id="{966E8682-35D0-4ACA-8CEC-EA30D9425CD5}" type="slidenum">
              <a:rPr lang="en-US" smtClean="0"/>
              <a:t>‹#›</a:t>
            </a:fld>
            <a:endParaRPr lang="en-US"/>
          </a:p>
        </p:txBody>
      </p:sp>
    </p:spTree>
    <p:extLst>
      <p:ext uri="{BB962C8B-B14F-4D97-AF65-F5344CB8AC3E}">
        <p14:creationId xmlns:p14="http://schemas.microsoft.com/office/powerpoint/2010/main" val="15155535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6177700" cy="2094614"/>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839788" y="2892056"/>
            <a:ext cx="6177700" cy="32960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B71B5D7-87B7-3E44-587F-656E269F1E21}"/>
              </a:ext>
            </a:extLst>
          </p:cNvPr>
          <p:cNvSpPr>
            <a:spLocks noGrp="1"/>
          </p:cNvSpPr>
          <p:nvPr>
            <p:ph type="ftr" sz="quarter" idx="10"/>
          </p:nvPr>
        </p:nvSpPr>
        <p:spPr>
          <a:xfrm>
            <a:off x="838200" y="6356350"/>
            <a:ext cx="4114800" cy="365125"/>
          </a:xfrm>
          <a:prstGeom prst="rect">
            <a:avLst/>
          </a:prstGeom>
        </p:spPr>
        <p:txBody>
          <a:bodyPr/>
          <a:lstStyle/>
          <a:p>
            <a:r>
              <a:rPr lang="en-US"/>
              <a:t>City of Salem</a:t>
            </a:r>
          </a:p>
        </p:txBody>
      </p:sp>
      <p:sp>
        <p:nvSpPr>
          <p:cNvPr id="11" name="Picture Placeholder 10">
            <a:extLst>
              <a:ext uri="{FF2B5EF4-FFF2-40B4-BE49-F238E27FC236}">
                <a16:creationId xmlns:a16="http://schemas.microsoft.com/office/drawing/2014/main" id="{1D9FAE98-1881-D692-5B0B-CF0DA683AE58}"/>
              </a:ext>
            </a:extLst>
          </p:cNvPr>
          <p:cNvSpPr>
            <a:spLocks noGrp="1"/>
          </p:cNvSpPr>
          <p:nvPr>
            <p:ph type="pic" sz="quarter" idx="12" hasCustomPrompt="1"/>
          </p:nvPr>
        </p:nvSpPr>
        <p:spPr>
          <a:xfrm>
            <a:off x="7921625" y="0"/>
            <a:ext cx="4270375" cy="6858000"/>
          </a:xfrm>
        </p:spPr>
        <p:txBody>
          <a:bodyPr anchor="ctr" anchorCtr="0"/>
          <a:lstStyle>
            <a:lvl1pPr marL="0" indent="0" algn="ctr">
              <a:buNone/>
              <a:defRPr>
                <a:solidFill>
                  <a:schemeClr val="tx2"/>
                </a:solidFill>
              </a:defRPr>
            </a:lvl1pPr>
          </a:lstStyle>
          <a:p>
            <a:r>
              <a:rPr lang="en-US"/>
              <a:t>Insert image here</a:t>
            </a:r>
          </a:p>
        </p:txBody>
      </p:sp>
      <p:sp>
        <p:nvSpPr>
          <p:cNvPr id="9" name="Slide Number Placeholder 8">
            <a:extLst>
              <a:ext uri="{FF2B5EF4-FFF2-40B4-BE49-F238E27FC236}">
                <a16:creationId xmlns:a16="http://schemas.microsoft.com/office/drawing/2014/main" id="{671F9FE8-5351-924F-65D0-1AAABC3A93EE}"/>
              </a:ext>
            </a:extLst>
          </p:cNvPr>
          <p:cNvSpPr>
            <a:spLocks noGrp="1"/>
          </p:cNvSpPr>
          <p:nvPr>
            <p:ph type="sldNum" sz="quarter" idx="11"/>
          </p:nvPr>
        </p:nvSpPr>
        <p:spPr/>
        <p:txBody>
          <a:bodyPr/>
          <a:lstStyle/>
          <a:p>
            <a:fld id="{966E8682-35D0-4ACA-8CEC-EA30D9425CD5}" type="slidenum">
              <a:rPr lang="en-US" smtClean="0"/>
              <a:t>‹#›</a:t>
            </a:fld>
            <a:endParaRPr lang="en-US"/>
          </a:p>
        </p:txBody>
      </p:sp>
    </p:spTree>
    <p:extLst>
      <p:ext uri="{BB962C8B-B14F-4D97-AF65-F5344CB8AC3E}">
        <p14:creationId xmlns:p14="http://schemas.microsoft.com/office/powerpoint/2010/main" val="2020176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966E8682-35D0-4ACA-8CEC-EA30D9425CD5}" type="slidenum">
              <a:rPr lang="en-US" smtClean="0"/>
              <a:t>‹#›</a:t>
            </a:fld>
            <a:endParaRPr lang="en-US"/>
          </a:p>
        </p:txBody>
      </p:sp>
      <p:sp>
        <p:nvSpPr>
          <p:cNvPr id="4" name="Footer Placeholder 3">
            <a:extLst>
              <a:ext uri="{FF2B5EF4-FFF2-40B4-BE49-F238E27FC236}">
                <a16:creationId xmlns:a16="http://schemas.microsoft.com/office/drawing/2014/main" id="{915325F9-44FD-D555-D53D-8344C6DF0B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17620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AAF1-C445-C965-0B8F-F3C952746A48}"/>
              </a:ext>
            </a:extLst>
          </p:cNvPr>
          <p:cNvSpPr>
            <a:spLocks noGrp="1"/>
          </p:cNvSpPr>
          <p:nvPr>
            <p:ph type="ctrTitle"/>
          </p:nvPr>
        </p:nvSpPr>
        <p:spPr/>
        <p:txBody>
          <a:bodyPr/>
          <a:lstStyle/>
          <a:p>
            <a:r>
              <a:rPr lang="en-US"/>
              <a:t>Stormwater Advisory Group Meeting #5</a:t>
            </a:r>
          </a:p>
        </p:txBody>
      </p:sp>
      <p:sp>
        <p:nvSpPr>
          <p:cNvPr id="3" name="Subtitle 2">
            <a:extLst>
              <a:ext uri="{FF2B5EF4-FFF2-40B4-BE49-F238E27FC236}">
                <a16:creationId xmlns:a16="http://schemas.microsoft.com/office/drawing/2014/main" id="{73837ADE-0318-21D9-0EFD-B05BF89047C4}"/>
              </a:ext>
            </a:extLst>
          </p:cNvPr>
          <p:cNvSpPr>
            <a:spLocks noGrp="1"/>
          </p:cNvSpPr>
          <p:nvPr>
            <p:ph type="subTitle" idx="1"/>
          </p:nvPr>
        </p:nvSpPr>
        <p:spPr/>
        <p:txBody>
          <a:bodyPr/>
          <a:lstStyle/>
          <a:p>
            <a:r>
              <a:rPr lang="en-US"/>
              <a:t>City Hall, Public Works Department, Traffic Control Conference Room</a:t>
            </a:r>
          </a:p>
        </p:txBody>
      </p:sp>
      <p:sp>
        <p:nvSpPr>
          <p:cNvPr id="4" name="Text Placeholder 16">
            <a:extLst>
              <a:ext uri="{FF2B5EF4-FFF2-40B4-BE49-F238E27FC236}">
                <a16:creationId xmlns:a16="http://schemas.microsoft.com/office/drawing/2014/main" id="{DC1DB366-6C62-E784-73A5-31615C6416AB}"/>
              </a:ext>
            </a:extLst>
          </p:cNvPr>
          <p:cNvSpPr>
            <a:spLocks noGrp="1"/>
          </p:cNvSpPr>
          <p:nvPr>
            <p:ph type="body" sz="quarter" idx="13" hasCustomPrompt="1"/>
          </p:nvPr>
        </p:nvSpPr>
        <p:spPr/>
        <p:txBody>
          <a:bodyPr>
            <a:noAutofit/>
          </a:bodyPr>
          <a:lstStyle>
            <a:lvl1pPr marL="0" indent="0">
              <a:buNone/>
              <a:defRPr sz="1400">
                <a:solidFill>
                  <a:schemeClr val="tx2"/>
                </a:solidFill>
              </a:defRPr>
            </a:lvl1pPr>
            <a:lvl2pPr marL="457200" indent="0">
              <a:buNone/>
              <a:defRPr sz="1400">
                <a:solidFill>
                  <a:schemeClr val="tx2"/>
                </a:solidFill>
              </a:defRPr>
            </a:lvl2pPr>
            <a:lvl3pPr marL="914400" indent="0">
              <a:buNone/>
              <a:defRPr sz="14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stStyle>
          <a:p>
            <a:pPr lvl="0"/>
            <a:r>
              <a:rPr lang="en-US"/>
              <a:t>June 24, 2024</a:t>
            </a:r>
          </a:p>
        </p:txBody>
      </p:sp>
    </p:spTree>
    <p:extLst>
      <p:ext uri="{BB962C8B-B14F-4D97-AF65-F5344CB8AC3E}">
        <p14:creationId xmlns:p14="http://schemas.microsoft.com/office/powerpoint/2010/main" val="195472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AE711-0A9D-2EFE-9478-BDF7F2F2BE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017BA1-C3DD-FD31-CE8E-E31BD6929ACD}"/>
              </a:ext>
            </a:extLst>
          </p:cNvPr>
          <p:cNvSpPr>
            <a:spLocks noGrp="1"/>
          </p:cNvSpPr>
          <p:nvPr>
            <p:ph type="title"/>
          </p:nvPr>
        </p:nvSpPr>
        <p:spPr>
          <a:xfrm>
            <a:off x="838200" y="1605755"/>
            <a:ext cx="8700655" cy="2742961"/>
          </a:xfrm>
        </p:spPr>
        <p:txBody>
          <a:bodyPr>
            <a:normAutofit/>
          </a:bodyPr>
          <a:lstStyle/>
          <a:p>
            <a:r>
              <a:rPr lang="en-US" sz="4400"/>
              <a:t>3. Proposed Stormwater Code Amendments</a:t>
            </a:r>
            <a:endParaRPr lang="en-US" i="1"/>
          </a:p>
        </p:txBody>
      </p:sp>
      <p:sp>
        <p:nvSpPr>
          <p:cNvPr id="4" name="Text Placeholder 3">
            <a:extLst>
              <a:ext uri="{FF2B5EF4-FFF2-40B4-BE49-F238E27FC236}">
                <a16:creationId xmlns:a16="http://schemas.microsoft.com/office/drawing/2014/main" id="{C2AF61F5-90F1-90F7-F531-3E2C053259F0}"/>
              </a:ext>
            </a:extLst>
          </p:cNvPr>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85612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1FF289-8CAE-A626-F422-A63D8D053640}"/>
              </a:ext>
            </a:extLst>
          </p:cNvPr>
          <p:cNvSpPr>
            <a:spLocks noGrp="1"/>
          </p:cNvSpPr>
          <p:nvPr>
            <p:ph idx="1"/>
          </p:nvPr>
        </p:nvSpPr>
        <p:spPr>
          <a:xfrm>
            <a:off x="703385" y="1291229"/>
            <a:ext cx="11103428" cy="4938749"/>
          </a:xfrm>
        </p:spPr>
        <p:txBody>
          <a:bodyPr>
            <a:normAutofit/>
          </a:bodyPr>
          <a:lstStyle/>
          <a:p>
            <a:pPr marL="0" lvl="1" indent="0">
              <a:buNone/>
            </a:pPr>
            <a:r>
              <a:rPr lang="en-US" sz="2000" b="1" u="sng">
                <a:effectLst/>
                <a:ea typeface="Calibri" panose="020F0502020204030204" pitchFamily="34" charset="0"/>
                <a:cs typeface="Times New Roman" panose="02020603050405020304" pitchFamily="18" charset="0"/>
              </a:rPr>
              <a:t>Cross-reference</a:t>
            </a:r>
            <a:r>
              <a:rPr lang="en-US" sz="2000" b="1">
                <a:effectLst/>
                <a:ea typeface="Calibri" panose="020F0502020204030204" pitchFamily="34" charset="0"/>
                <a:cs typeface="Times New Roman" panose="02020603050405020304" pitchFamily="18" charset="0"/>
              </a:rPr>
              <a:t>. Cross-reference one definition with another in SRC 70/Other SRC chapter.</a:t>
            </a:r>
          </a:p>
          <a:p>
            <a:pPr marL="231775" lvl="1" indent="-231775">
              <a:buNone/>
            </a:pPr>
            <a:r>
              <a:rPr lang="en-US" sz="2000">
                <a:ea typeface="Calibri" panose="020F0502020204030204" pitchFamily="34" charset="0"/>
                <a:cs typeface="Times New Roman" panose="02020603050405020304" pitchFamily="18" charset="0"/>
              </a:rPr>
              <a:t>Examples</a:t>
            </a:r>
            <a:r>
              <a:rPr lang="en-US" sz="2000">
                <a:effectLst/>
                <a:ea typeface="Calibri" panose="020F0502020204030204" pitchFamily="34" charset="0"/>
                <a:cs typeface="Times New Roman" panose="02020603050405020304" pitchFamily="18" charset="0"/>
              </a:rPr>
              <a:t>: Construction activity, Contaminant, Development, Earth material, Erosion, and Single-family residential project.</a:t>
            </a:r>
          </a:p>
          <a:p>
            <a:pPr marL="0" lvl="1" indent="0">
              <a:buNone/>
            </a:pPr>
            <a:endParaRPr lang="en-US" sz="2000">
              <a:ea typeface="Calibri" panose="020F0502020204030204" pitchFamily="34" charset="0"/>
              <a:cs typeface="Times New Roman" panose="02020603050405020304" pitchFamily="18" charset="0"/>
            </a:endParaRPr>
          </a:p>
          <a:p>
            <a:pPr marL="0" lvl="1" indent="0">
              <a:buNone/>
            </a:pPr>
            <a:r>
              <a:rPr lang="en-US" sz="2000" b="1" u="sng">
                <a:effectLst/>
                <a:ea typeface="Calibri" panose="020F0502020204030204" pitchFamily="34" charset="0"/>
                <a:cs typeface="Times New Roman" panose="02020603050405020304" pitchFamily="18" charset="0"/>
              </a:rPr>
              <a:t>Alignment</a:t>
            </a:r>
            <a:r>
              <a:rPr lang="en-US" sz="2000" b="1">
                <a:effectLst/>
                <a:ea typeface="Calibri" panose="020F0502020204030204" pitchFamily="34" charset="0"/>
                <a:cs typeface="Times New Roman" panose="02020603050405020304" pitchFamily="18" charset="0"/>
              </a:rPr>
              <a:t>. Align the City’s definition with the Municipal Stormwater Permit. </a:t>
            </a:r>
          </a:p>
          <a:p>
            <a:pPr marL="231775" lvl="1" indent="-231775">
              <a:buNone/>
            </a:pPr>
            <a:r>
              <a:rPr lang="en-US" sz="2000">
                <a:ea typeface="Calibri" panose="020F0502020204030204" pitchFamily="34" charset="0"/>
                <a:cs typeface="Times New Roman" panose="02020603050405020304" pitchFamily="18" charset="0"/>
              </a:rPr>
              <a:t>Examples: </a:t>
            </a:r>
            <a:r>
              <a:rPr lang="en-US" sz="2000">
                <a:effectLst/>
                <a:ea typeface="Calibri" panose="020F0502020204030204" pitchFamily="34" charset="0"/>
                <a:cs typeface="Times New Roman" panose="02020603050405020304" pitchFamily="18" charset="0"/>
              </a:rPr>
              <a:t>Green stormwater infrastructure, Impervious surface, Numeric stormwater retention requirements, Pollutant, and Water quality design storm.</a:t>
            </a:r>
          </a:p>
          <a:p>
            <a:pPr marL="0" lvl="1" indent="0">
              <a:buNone/>
            </a:pPr>
            <a:endParaRPr lang="en-US" sz="2000">
              <a:ea typeface="Calibri" panose="020F0502020204030204" pitchFamily="34" charset="0"/>
              <a:cs typeface="Times New Roman" panose="02020603050405020304" pitchFamily="18" charset="0"/>
            </a:endParaRPr>
          </a:p>
          <a:p>
            <a:pPr marL="0" lvl="1" indent="0">
              <a:buNone/>
            </a:pPr>
            <a:r>
              <a:rPr lang="en-US" sz="2000" b="1" u="sng">
                <a:effectLst/>
                <a:ea typeface="Calibri" panose="020F0502020204030204" pitchFamily="34" charset="0"/>
                <a:cs typeface="Times New Roman" panose="02020603050405020304" pitchFamily="18" charset="0"/>
              </a:rPr>
              <a:t>Compliance</a:t>
            </a:r>
            <a:r>
              <a:rPr lang="en-US" sz="2000" b="1">
                <a:effectLst/>
                <a:ea typeface="Calibri" panose="020F0502020204030204" pitchFamily="34" charset="0"/>
                <a:cs typeface="Times New Roman" panose="02020603050405020304" pitchFamily="18" charset="0"/>
              </a:rPr>
              <a:t>. Amend to comply with Municipal Stormwater Permit.</a:t>
            </a:r>
          </a:p>
          <a:p>
            <a:pPr marL="231775" lvl="1" indent="-231775">
              <a:buNone/>
            </a:pPr>
            <a:r>
              <a:rPr lang="en-US" sz="2000">
                <a:ea typeface="Calibri" panose="020F0502020204030204" pitchFamily="34" charset="0"/>
                <a:cs typeface="Times New Roman" panose="02020603050405020304" pitchFamily="18" charset="0"/>
              </a:rPr>
              <a:t>Examples: Large project, Maximum extent feasible, Replaced impervious surface.</a:t>
            </a:r>
          </a:p>
          <a:p>
            <a:pPr marL="0" lvl="1" indent="0">
              <a:buNone/>
            </a:pPr>
            <a:endParaRPr lang="en-US" sz="2000">
              <a:effectLst/>
              <a:ea typeface="Calibri" panose="020F0502020204030204" pitchFamily="34" charset="0"/>
              <a:cs typeface="Times New Roman" panose="02020603050405020304" pitchFamily="18" charset="0"/>
            </a:endParaRPr>
          </a:p>
          <a:p>
            <a:pPr marL="0" lvl="1" indent="0">
              <a:buNone/>
            </a:pPr>
            <a:r>
              <a:rPr lang="en-US" sz="2000" b="1" u="sng">
                <a:ea typeface="Calibri" panose="020F0502020204030204" pitchFamily="34" charset="0"/>
                <a:cs typeface="Times New Roman" panose="02020603050405020304" pitchFamily="18" charset="0"/>
              </a:rPr>
              <a:t>Addition</a:t>
            </a:r>
            <a:r>
              <a:rPr lang="en-US" sz="2000" b="1">
                <a:ea typeface="Calibri" panose="020F0502020204030204" pitchFamily="34" charset="0"/>
                <a:cs typeface="Times New Roman" panose="02020603050405020304" pitchFamily="18" charset="0"/>
              </a:rPr>
              <a:t>. New definitions to clarify and better codify existing practice.</a:t>
            </a:r>
          </a:p>
          <a:p>
            <a:pPr marL="231775" lvl="1" indent="-231775">
              <a:buNone/>
            </a:pPr>
            <a:r>
              <a:rPr lang="en-US" sz="2000">
                <a:effectLst/>
                <a:ea typeface="Calibri" panose="020F0502020204030204" pitchFamily="34" charset="0"/>
                <a:cs typeface="Times New Roman" panose="02020603050405020304" pitchFamily="18" charset="0"/>
              </a:rPr>
              <a:t>Examples: Flow control exemption area, new impervious surface, Pervious pavement, pervious surface, Residential project.</a:t>
            </a:r>
          </a:p>
          <a:p>
            <a:pPr marL="0" lvl="1" indent="0">
              <a:buNone/>
            </a:pPr>
            <a:endParaRPr lang="en-US"/>
          </a:p>
        </p:txBody>
      </p:sp>
      <p:sp>
        <p:nvSpPr>
          <p:cNvPr id="3" name="Title 2">
            <a:extLst>
              <a:ext uri="{FF2B5EF4-FFF2-40B4-BE49-F238E27FC236}">
                <a16:creationId xmlns:a16="http://schemas.microsoft.com/office/drawing/2014/main" id="{19E91D4F-D9DA-9982-F6DF-AC37EEABBF3C}"/>
              </a:ext>
            </a:extLst>
          </p:cNvPr>
          <p:cNvSpPr>
            <a:spLocks noGrp="1"/>
          </p:cNvSpPr>
          <p:nvPr>
            <p:ph type="title"/>
          </p:nvPr>
        </p:nvSpPr>
        <p:spPr>
          <a:xfrm>
            <a:off x="838200" y="365125"/>
            <a:ext cx="10515600" cy="840677"/>
          </a:xfrm>
        </p:spPr>
        <p:txBody>
          <a:bodyPr>
            <a:normAutofit/>
          </a:bodyPr>
          <a:lstStyle/>
          <a:p>
            <a:pPr algn="ctr"/>
            <a:r>
              <a:rPr lang="en-US" sz="4000">
                <a:solidFill>
                  <a:schemeClr val="accent2"/>
                </a:solidFill>
              </a:rPr>
              <a:t>Proposed Amendments SRC 70 - Definitions</a:t>
            </a:r>
            <a:endParaRPr lang="en-US" sz="4000"/>
          </a:p>
        </p:txBody>
      </p:sp>
    </p:spTree>
    <p:extLst>
      <p:ext uri="{BB962C8B-B14F-4D97-AF65-F5344CB8AC3E}">
        <p14:creationId xmlns:p14="http://schemas.microsoft.com/office/powerpoint/2010/main" val="197006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1FF289-8CAE-A626-F422-A63D8D053640}"/>
              </a:ext>
            </a:extLst>
          </p:cNvPr>
          <p:cNvSpPr>
            <a:spLocks noGrp="1"/>
          </p:cNvSpPr>
          <p:nvPr>
            <p:ph idx="1"/>
          </p:nvPr>
        </p:nvSpPr>
        <p:spPr>
          <a:xfrm>
            <a:off x="625008" y="1048360"/>
            <a:ext cx="11103428" cy="4938749"/>
          </a:xfrm>
        </p:spPr>
        <p:txBody>
          <a:bodyPr>
            <a:normAutofit lnSpcReduction="10000"/>
          </a:bodyPr>
          <a:lstStyle/>
          <a:p>
            <a:pPr marL="0" lvl="1" indent="0">
              <a:buNone/>
            </a:pPr>
            <a:r>
              <a:rPr lang="en-US" sz="2000" b="1" u="sng"/>
              <a:t>SRC 71.025 (Fee-in-lieu of construction)</a:t>
            </a:r>
            <a:r>
              <a:rPr lang="en-US" sz="2000"/>
              <a:t>. </a:t>
            </a:r>
            <a:br>
              <a:rPr lang="en-US" sz="2000"/>
            </a:br>
            <a:r>
              <a:rPr lang="en-US" sz="2000"/>
              <a:t>Provides for opportunity of using a fee-in-lieu to not only construct new but to also retrofit an existing stormwater facility. </a:t>
            </a:r>
          </a:p>
          <a:p>
            <a:pPr marL="0" lvl="1" indent="0">
              <a:buNone/>
            </a:pPr>
            <a:endParaRPr lang="en-US" sz="2000"/>
          </a:p>
          <a:p>
            <a:pPr marL="0" lvl="1" indent="0">
              <a:buNone/>
            </a:pPr>
            <a:r>
              <a:rPr lang="en-US" sz="2000" b="1" u="sng"/>
              <a:t>SRC 71.055 (Permissible Discharges)</a:t>
            </a:r>
            <a:r>
              <a:rPr lang="en-US" sz="2000"/>
              <a:t>. </a:t>
            </a:r>
            <a:br>
              <a:rPr lang="en-US" sz="2000"/>
            </a:br>
            <a:r>
              <a:rPr lang="en-US" sz="2000"/>
              <a:t>Aligns the set of permissible discharges in code with those of the Municipal Stormwater Permit. </a:t>
            </a:r>
          </a:p>
          <a:p>
            <a:pPr marL="0" lvl="1" indent="0">
              <a:buNone/>
            </a:pPr>
            <a:endParaRPr lang="en-US" sz="2000"/>
          </a:p>
          <a:p>
            <a:pPr marL="0" lvl="1" indent="0">
              <a:buNone/>
            </a:pPr>
            <a:r>
              <a:rPr lang="en-US" sz="2000" b="1" u="sng"/>
              <a:t>SRC 71.080 (Requirements for land divisions)</a:t>
            </a:r>
            <a:r>
              <a:rPr lang="en-US" sz="2000"/>
              <a:t>. </a:t>
            </a:r>
            <a:br>
              <a:rPr lang="en-US" sz="2000"/>
            </a:br>
            <a:r>
              <a:rPr lang="en-US" sz="2000"/>
              <a:t>Clarifies that land divisions must be provided with both flow control and treatment facilities. Establishes the date at which the new requirements will apply to land divisions. </a:t>
            </a:r>
          </a:p>
          <a:p>
            <a:pPr marL="0" lvl="1" indent="0">
              <a:buNone/>
            </a:pPr>
            <a:endParaRPr lang="en-US" sz="2000"/>
          </a:p>
          <a:p>
            <a:pPr marL="0" lvl="1" indent="0">
              <a:buNone/>
            </a:pPr>
            <a:r>
              <a:rPr lang="en-US" sz="2000" b="1" u="sng"/>
              <a:t>SRC 71.085 (Requirements for residential projects)</a:t>
            </a:r>
            <a:r>
              <a:rPr lang="en-US" sz="2000"/>
              <a:t>. </a:t>
            </a:r>
          </a:p>
          <a:p>
            <a:pPr marL="0" lvl="1" indent="0">
              <a:buNone/>
            </a:pPr>
            <a:r>
              <a:rPr lang="en-US" sz="2000"/>
              <a:t>Accounts for recent changes in zoning and development codes to incorporate middle housing.</a:t>
            </a:r>
          </a:p>
          <a:p>
            <a:pPr marL="0" lvl="1" indent="0">
              <a:buNone/>
            </a:pPr>
            <a:endParaRPr lang="en-US" sz="2000"/>
          </a:p>
          <a:p>
            <a:pPr marL="0" lvl="1" indent="0">
              <a:buNone/>
            </a:pPr>
            <a:r>
              <a:rPr lang="en-US" sz="2000" b="1" u="sng"/>
              <a:t>SRC 71.087 (Requirements for City projects)</a:t>
            </a:r>
            <a:r>
              <a:rPr lang="en-US" sz="2000"/>
              <a:t>. </a:t>
            </a:r>
          </a:p>
          <a:p>
            <a:pPr marL="0" lvl="1" indent="0">
              <a:buNone/>
            </a:pPr>
            <a:r>
              <a:rPr lang="en-US" sz="2000"/>
              <a:t>Establish the date beyond which the new provisions apply to City projects. </a:t>
            </a:r>
          </a:p>
          <a:p>
            <a:pPr marL="0" lvl="1" indent="0">
              <a:buNone/>
            </a:pPr>
            <a:endParaRPr lang="en-US"/>
          </a:p>
        </p:txBody>
      </p:sp>
      <p:sp>
        <p:nvSpPr>
          <p:cNvPr id="3" name="Title 2">
            <a:extLst>
              <a:ext uri="{FF2B5EF4-FFF2-40B4-BE49-F238E27FC236}">
                <a16:creationId xmlns:a16="http://schemas.microsoft.com/office/drawing/2014/main" id="{19E91D4F-D9DA-9982-F6DF-AC37EEABBF3C}"/>
              </a:ext>
            </a:extLst>
          </p:cNvPr>
          <p:cNvSpPr>
            <a:spLocks noGrp="1"/>
          </p:cNvSpPr>
          <p:nvPr>
            <p:ph type="title"/>
          </p:nvPr>
        </p:nvSpPr>
        <p:spPr>
          <a:xfrm>
            <a:off x="838200" y="207683"/>
            <a:ext cx="10515600" cy="840677"/>
          </a:xfrm>
        </p:spPr>
        <p:txBody>
          <a:bodyPr>
            <a:normAutofit/>
          </a:bodyPr>
          <a:lstStyle/>
          <a:p>
            <a:pPr algn="ctr"/>
            <a:r>
              <a:rPr lang="en-US" sz="4000">
                <a:solidFill>
                  <a:schemeClr val="accent2"/>
                </a:solidFill>
              </a:rPr>
              <a:t>Proposed Amendments SRC 71</a:t>
            </a:r>
            <a:endParaRPr lang="en-US" sz="4000"/>
          </a:p>
        </p:txBody>
      </p:sp>
    </p:spTree>
    <p:extLst>
      <p:ext uri="{BB962C8B-B14F-4D97-AF65-F5344CB8AC3E}">
        <p14:creationId xmlns:p14="http://schemas.microsoft.com/office/powerpoint/2010/main" val="308753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1FF289-8CAE-A626-F422-A63D8D053640}"/>
              </a:ext>
            </a:extLst>
          </p:cNvPr>
          <p:cNvSpPr>
            <a:spLocks noGrp="1"/>
          </p:cNvSpPr>
          <p:nvPr>
            <p:ph idx="1"/>
          </p:nvPr>
        </p:nvSpPr>
        <p:spPr>
          <a:xfrm>
            <a:off x="625008" y="1048360"/>
            <a:ext cx="11103428" cy="4938749"/>
          </a:xfrm>
        </p:spPr>
        <p:txBody>
          <a:bodyPr>
            <a:noAutofit/>
          </a:bodyPr>
          <a:lstStyle/>
          <a:p>
            <a:pPr marL="0" lvl="1" indent="0">
              <a:buNone/>
            </a:pPr>
            <a:r>
              <a:rPr lang="en-US" sz="2000" b="1" u="sng"/>
              <a:t>SRC 71.090 (Requirements for large projects)</a:t>
            </a:r>
            <a:r>
              <a:rPr lang="en-US" sz="2000"/>
              <a:t>. </a:t>
            </a:r>
            <a:br>
              <a:rPr lang="en-US" sz="2000"/>
            </a:br>
            <a:r>
              <a:rPr lang="en-US" sz="2000"/>
              <a:t>Incorporates requirement in Municipal Stormwater Permit specific to provide stormwater treatment using GSI to the maximum extent feasible.</a:t>
            </a:r>
          </a:p>
          <a:p>
            <a:pPr marL="0" lvl="1" indent="0">
              <a:buNone/>
            </a:pPr>
            <a:endParaRPr lang="en-US" sz="2000" b="1" u="sng"/>
          </a:p>
          <a:p>
            <a:pPr marL="0" lvl="1" indent="0">
              <a:buNone/>
            </a:pPr>
            <a:r>
              <a:rPr lang="en-US" sz="2000" b="1" u="sng"/>
              <a:t>SRC 71.095 (Flow control facilities)</a:t>
            </a:r>
            <a:r>
              <a:rPr lang="en-US" sz="2000"/>
              <a:t>. </a:t>
            </a:r>
            <a:br>
              <a:rPr lang="en-US" sz="2000"/>
            </a:br>
            <a:r>
              <a:rPr lang="en-US" sz="2000"/>
              <a:t>Add to “applicability” an exemption for projects discharging directly into a “flow control exemption area” as newly defined in SRC 70.005. Clarifies the flow control performance standards.</a:t>
            </a:r>
          </a:p>
          <a:p>
            <a:pPr marL="0" lvl="1" indent="0">
              <a:buNone/>
            </a:pPr>
            <a:endParaRPr lang="en-US" sz="2000"/>
          </a:p>
          <a:p>
            <a:pPr marL="0" lvl="1" indent="0">
              <a:buNone/>
            </a:pPr>
            <a:r>
              <a:rPr lang="en-US" sz="2000" b="1" u="sng"/>
              <a:t>SRC 71.100 (Treatment facilities)</a:t>
            </a:r>
            <a:r>
              <a:rPr lang="en-US" sz="2000"/>
              <a:t>. </a:t>
            </a:r>
          </a:p>
          <a:p>
            <a:pPr marL="0" lvl="1" indent="0">
              <a:buNone/>
            </a:pPr>
            <a:r>
              <a:rPr lang="en-US" sz="2000"/>
              <a:t>As required by the Municipal Stormwater Permit, states that the water quality design storm must be retained.</a:t>
            </a:r>
          </a:p>
        </p:txBody>
      </p:sp>
      <p:sp>
        <p:nvSpPr>
          <p:cNvPr id="3" name="Title 2">
            <a:extLst>
              <a:ext uri="{FF2B5EF4-FFF2-40B4-BE49-F238E27FC236}">
                <a16:creationId xmlns:a16="http://schemas.microsoft.com/office/drawing/2014/main" id="{19E91D4F-D9DA-9982-F6DF-AC37EEABBF3C}"/>
              </a:ext>
            </a:extLst>
          </p:cNvPr>
          <p:cNvSpPr>
            <a:spLocks noGrp="1"/>
          </p:cNvSpPr>
          <p:nvPr>
            <p:ph type="title"/>
          </p:nvPr>
        </p:nvSpPr>
        <p:spPr>
          <a:xfrm>
            <a:off x="838200" y="207683"/>
            <a:ext cx="10515600" cy="840677"/>
          </a:xfrm>
        </p:spPr>
        <p:txBody>
          <a:bodyPr>
            <a:normAutofit/>
          </a:bodyPr>
          <a:lstStyle/>
          <a:p>
            <a:pPr algn="ctr"/>
            <a:r>
              <a:rPr lang="en-US" sz="4000">
                <a:solidFill>
                  <a:schemeClr val="accent2"/>
                </a:solidFill>
              </a:rPr>
              <a:t>Proposed Amendments SRC 71</a:t>
            </a:r>
            <a:endParaRPr lang="en-US" sz="4000"/>
          </a:p>
        </p:txBody>
      </p:sp>
    </p:spTree>
    <p:extLst>
      <p:ext uri="{BB962C8B-B14F-4D97-AF65-F5344CB8AC3E}">
        <p14:creationId xmlns:p14="http://schemas.microsoft.com/office/powerpoint/2010/main" val="3615170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1FF289-8CAE-A626-F422-A63D8D053640}"/>
              </a:ext>
            </a:extLst>
          </p:cNvPr>
          <p:cNvSpPr>
            <a:spLocks noGrp="1"/>
          </p:cNvSpPr>
          <p:nvPr>
            <p:ph idx="1"/>
          </p:nvPr>
        </p:nvSpPr>
        <p:spPr>
          <a:xfrm>
            <a:off x="733530" y="1205802"/>
            <a:ext cx="11103428" cy="4938749"/>
          </a:xfrm>
        </p:spPr>
        <p:txBody>
          <a:bodyPr>
            <a:normAutofit/>
          </a:bodyPr>
          <a:lstStyle/>
          <a:p>
            <a:pPr marL="342900" marR="0" lvl="0" indent="-342900">
              <a:lnSpc>
                <a:spcPct val="150000"/>
              </a:lnSpc>
              <a:spcBef>
                <a:spcPts val="0"/>
              </a:spcBef>
              <a:spcAft>
                <a:spcPts val="600"/>
              </a:spcAft>
              <a:buFont typeface="Wingdings" panose="05000000000000000000" pitchFamily="2" charset="2"/>
              <a:buChar char=""/>
              <a:tabLst>
                <a:tab pos="1547813" algn="l"/>
              </a:tabLst>
            </a:pPr>
            <a:r>
              <a:rPr lang="en-US" sz="2000" kern="100">
                <a:effectLst/>
                <a:ea typeface="Calibri" panose="020F0502020204030204" pitchFamily="34" charset="0"/>
                <a:cs typeface="Times New Roman" panose="02020603050405020304" pitchFamily="18" charset="0"/>
              </a:rPr>
              <a:t>Jun 18	   Staff Report “In Approval Tracking” in </a:t>
            </a:r>
            <a:r>
              <a:rPr lang="en-US" sz="2000" kern="100" err="1">
                <a:effectLst/>
                <a:ea typeface="Calibri" panose="020F0502020204030204" pitchFamily="34" charset="0"/>
                <a:cs typeface="Times New Roman" panose="02020603050405020304" pitchFamily="18" charset="0"/>
              </a:rPr>
              <a:t>Legistar</a:t>
            </a:r>
            <a:r>
              <a:rPr lang="en-US" sz="2000" kern="100">
                <a:effectLst/>
                <a:ea typeface="Calibri" panose="020F0502020204030204" pitchFamily="34" charset="0"/>
                <a:cs typeface="Times New Roman" panose="02020603050405020304" pitchFamily="18" charset="0"/>
              </a:rPr>
              <a:t> for 1st Reading</a:t>
            </a:r>
          </a:p>
          <a:p>
            <a:pPr marL="342900" marR="0" lvl="0" indent="-342900">
              <a:lnSpc>
                <a:spcPct val="150000"/>
              </a:lnSpc>
              <a:spcBef>
                <a:spcPts val="0"/>
              </a:spcBef>
              <a:spcAft>
                <a:spcPts val="600"/>
              </a:spcAft>
              <a:buFont typeface="Wingdings" panose="05000000000000000000" pitchFamily="2" charset="2"/>
              <a:buChar char=""/>
              <a:tabLst>
                <a:tab pos="1547813" algn="l"/>
              </a:tabLst>
            </a:pPr>
            <a:r>
              <a:rPr lang="en-US" sz="2000" b="1" kern="100">
                <a:solidFill>
                  <a:schemeClr val="accent4">
                    <a:lumMod val="75000"/>
                  </a:schemeClr>
                </a:solidFill>
                <a:effectLst/>
                <a:ea typeface="Calibri" panose="020F0502020204030204" pitchFamily="34" charset="0"/>
                <a:cs typeface="Times New Roman" panose="02020603050405020304" pitchFamily="18" charset="0"/>
              </a:rPr>
              <a:t>Jul 08 	</a:t>
            </a:r>
            <a:r>
              <a:rPr lang="en-US" sz="2000" b="1" u="sng" kern="100">
                <a:solidFill>
                  <a:schemeClr val="accent4">
                    <a:lumMod val="75000"/>
                  </a:schemeClr>
                </a:solidFill>
                <a:effectLst/>
                <a:ea typeface="Calibri" panose="020F0502020204030204" pitchFamily="34" charset="0"/>
                <a:cs typeface="Times New Roman" panose="02020603050405020304" pitchFamily="18" charset="0"/>
              </a:rPr>
              <a:t>City Council meeting</a:t>
            </a:r>
            <a:r>
              <a:rPr lang="en-US" sz="2000" b="1" kern="100">
                <a:solidFill>
                  <a:schemeClr val="accent4">
                    <a:lumMod val="75000"/>
                  </a:schemeClr>
                </a:solidFill>
                <a:effectLst/>
                <a:ea typeface="Calibri" panose="020F0502020204030204" pitchFamily="34" charset="0"/>
                <a:cs typeface="Times New Roman" panose="02020603050405020304" pitchFamily="18" charset="0"/>
              </a:rPr>
              <a:t> – First Reading and refer to Planning Commission</a:t>
            </a:r>
          </a:p>
          <a:p>
            <a:pPr marL="342900" marR="0" lvl="0" indent="-342900">
              <a:lnSpc>
                <a:spcPct val="150000"/>
              </a:lnSpc>
              <a:spcBef>
                <a:spcPts val="0"/>
              </a:spcBef>
              <a:spcAft>
                <a:spcPts val="600"/>
              </a:spcAft>
              <a:buFont typeface="Wingdings" panose="05000000000000000000" pitchFamily="2" charset="2"/>
              <a:buChar char=""/>
              <a:tabLst>
                <a:tab pos="1547813" algn="l"/>
              </a:tabLst>
            </a:pPr>
            <a:r>
              <a:rPr lang="en-US" sz="2000" kern="100">
                <a:effectLst/>
                <a:ea typeface="Calibri" panose="020F0502020204030204" pitchFamily="34" charset="0"/>
                <a:cs typeface="Times New Roman" panose="02020603050405020304" pitchFamily="18" charset="0"/>
              </a:rPr>
              <a:t>Jul 15	   35-day DLCD Notice (for Aug 20 public hearing)</a:t>
            </a:r>
          </a:p>
          <a:p>
            <a:pPr marL="342900" marR="0" lvl="0" indent="-342900">
              <a:lnSpc>
                <a:spcPct val="150000"/>
              </a:lnSpc>
              <a:spcBef>
                <a:spcPts val="0"/>
              </a:spcBef>
              <a:spcAft>
                <a:spcPts val="600"/>
              </a:spcAft>
              <a:buFont typeface="Wingdings" panose="05000000000000000000" pitchFamily="2" charset="2"/>
              <a:buChar char=""/>
              <a:tabLst>
                <a:tab pos="1547813" algn="l"/>
              </a:tabLst>
            </a:pPr>
            <a:r>
              <a:rPr lang="en-US" sz="2000" kern="100">
                <a:effectLst/>
                <a:ea typeface="Calibri" panose="020F0502020204030204" pitchFamily="34" charset="0"/>
                <a:cs typeface="Times New Roman" panose="02020603050405020304" pitchFamily="18" charset="0"/>
              </a:rPr>
              <a:t>Jul 31	   20-day Measure 56/SRC 300.1110 Notice (for Aug 20 public hearing)</a:t>
            </a:r>
          </a:p>
          <a:p>
            <a:pPr marL="342900" marR="0" lvl="0" indent="-342900">
              <a:lnSpc>
                <a:spcPct val="150000"/>
              </a:lnSpc>
              <a:spcBef>
                <a:spcPts val="0"/>
              </a:spcBef>
              <a:spcAft>
                <a:spcPts val="600"/>
              </a:spcAft>
              <a:buFont typeface="Wingdings" panose="05000000000000000000" pitchFamily="2" charset="2"/>
              <a:buChar char=""/>
              <a:tabLst>
                <a:tab pos="1547813" algn="l"/>
              </a:tabLst>
            </a:pPr>
            <a:r>
              <a:rPr lang="en-US" sz="2000" b="1" kern="100">
                <a:solidFill>
                  <a:schemeClr val="accent4">
                    <a:lumMod val="75000"/>
                  </a:schemeClr>
                </a:solidFill>
                <a:effectLst/>
                <a:ea typeface="Calibri" panose="020F0502020204030204" pitchFamily="34" charset="0"/>
                <a:cs typeface="Times New Roman" panose="02020603050405020304" pitchFamily="18" charset="0"/>
              </a:rPr>
              <a:t>Aug 20	</a:t>
            </a:r>
            <a:r>
              <a:rPr lang="en-US" sz="2000" b="1" u="sng" kern="100">
                <a:solidFill>
                  <a:schemeClr val="accent4">
                    <a:lumMod val="75000"/>
                  </a:schemeClr>
                </a:solidFill>
                <a:effectLst/>
                <a:ea typeface="Calibri" panose="020F0502020204030204" pitchFamily="34" charset="0"/>
                <a:cs typeface="Times New Roman" panose="02020603050405020304" pitchFamily="18" charset="0"/>
              </a:rPr>
              <a:t>Planning Commission meeting</a:t>
            </a:r>
            <a:r>
              <a:rPr lang="en-US" sz="2000" b="1" kern="100">
                <a:solidFill>
                  <a:schemeClr val="accent4">
                    <a:lumMod val="75000"/>
                  </a:schemeClr>
                </a:solidFill>
                <a:effectLst/>
                <a:ea typeface="Calibri" panose="020F0502020204030204" pitchFamily="34" charset="0"/>
                <a:cs typeface="Times New Roman" panose="02020603050405020304" pitchFamily="18" charset="0"/>
              </a:rPr>
              <a:t> – Public Hearing</a:t>
            </a:r>
            <a:endParaRPr lang="en-US" sz="2000" kern="100">
              <a:solidFill>
                <a:schemeClr val="accent4">
                  <a:lumMod val="75000"/>
                </a:schemeClr>
              </a:solidFill>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Wingdings" panose="05000000000000000000" pitchFamily="2" charset="2"/>
              <a:buChar char=""/>
              <a:tabLst>
                <a:tab pos="1547813" algn="l"/>
              </a:tabLst>
            </a:pPr>
            <a:r>
              <a:rPr lang="en-US" sz="2000" kern="100">
                <a:effectLst/>
                <a:ea typeface="Calibri" panose="020F0502020204030204" pitchFamily="34" charset="0"/>
                <a:cs typeface="Times New Roman" panose="02020603050405020304" pitchFamily="18" charset="0"/>
              </a:rPr>
              <a:t>Sep 4	   Staff Report “In Approval Tracking” in </a:t>
            </a:r>
            <a:r>
              <a:rPr lang="en-US" sz="2000" kern="100" err="1">
                <a:effectLst/>
                <a:ea typeface="Calibri" panose="020F0502020204030204" pitchFamily="34" charset="0"/>
                <a:cs typeface="Times New Roman" panose="02020603050405020304" pitchFamily="18" charset="0"/>
              </a:rPr>
              <a:t>Legistar</a:t>
            </a:r>
            <a:r>
              <a:rPr lang="en-US" sz="2000" kern="100">
                <a:effectLst/>
                <a:ea typeface="Calibri" panose="020F0502020204030204" pitchFamily="34" charset="0"/>
                <a:cs typeface="Times New Roman" panose="02020603050405020304" pitchFamily="18" charset="0"/>
              </a:rPr>
              <a:t> for 2nd Reading</a:t>
            </a:r>
          </a:p>
          <a:p>
            <a:pPr marL="342900" marR="0" lvl="0" indent="-342900">
              <a:lnSpc>
                <a:spcPct val="150000"/>
              </a:lnSpc>
              <a:spcBef>
                <a:spcPts val="0"/>
              </a:spcBef>
              <a:spcAft>
                <a:spcPts val="600"/>
              </a:spcAft>
              <a:buFont typeface="Wingdings" panose="05000000000000000000" pitchFamily="2" charset="2"/>
              <a:buChar char=""/>
              <a:tabLst>
                <a:tab pos="1547813" algn="l"/>
              </a:tabLst>
            </a:pPr>
            <a:r>
              <a:rPr lang="en-US" sz="2000" b="1" kern="100">
                <a:solidFill>
                  <a:schemeClr val="accent4">
                    <a:lumMod val="75000"/>
                  </a:schemeClr>
                </a:solidFill>
                <a:effectLst/>
                <a:ea typeface="Calibri" panose="020F0502020204030204" pitchFamily="34" charset="0"/>
                <a:cs typeface="Times New Roman" panose="02020603050405020304" pitchFamily="18" charset="0"/>
              </a:rPr>
              <a:t>Sept 23	</a:t>
            </a:r>
            <a:r>
              <a:rPr lang="en-US" sz="2000" b="1" u="sng" kern="100">
                <a:solidFill>
                  <a:schemeClr val="accent4">
                    <a:lumMod val="75000"/>
                  </a:schemeClr>
                </a:solidFill>
                <a:effectLst/>
                <a:ea typeface="Calibri" panose="020F0502020204030204" pitchFamily="34" charset="0"/>
                <a:cs typeface="Times New Roman" panose="02020603050405020304" pitchFamily="18" charset="0"/>
              </a:rPr>
              <a:t>City Council meeting</a:t>
            </a:r>
            <a:r>
              <a:rPr lang="en-US" sz="2000" b="1" kern="100">
                <a:solidFill>
                  <a:schemeClr val="accent4">
                    <a:lumMod val="75000"/>
                  </a:schemeClr>
                </a:solidFill>
                <a:effectLst/>
                <a:ea typeface="Calibri" panose="020F0502020204030204" pitchFamily="34" charset="0"/>
                <a:cs typeface="Times New Roman" panose="02020603050405020304" pitchFamily="18" charset="0"/>
              </a:rPr>
              <a:t> – Second Reading (Start of land use appeal period)</a:t>
            </a:r>
            <a:endParaRPr lang="en-US" sz="2000" kern="100">
              <a:solidFill>
                <a:schemeClr val="accent4">
                  <a:lumMod val="75000"/>
                </a:schemeClr>
              </a:solidFill>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Wingdings" panose="05000000000000000000" pitchFamily="2" charset="2"/>
              <a:buChar char=""/>
              <a:tabLst>
                <a:tab pos="1547813" algn="l"/>
              </a:tabLst>
            </a:pPr>
            <a:r>
              <a:rPr lang="en-US" sz="2000" kern="100">
                <a:effectLst/>
                <a:ea typeface="Calibri" panose="020F0502020204030204" pitchFamily="34" charset="0"/>
                <a:cs typeface="Times New Roman" panose="02020603050405020304" pitchFamily="18" charset="0"/>
              </a:rPr>
              <a:t>Oct 28	  30-day appeal period ends on Code Amendments</a:t>
            </a:r>
          </a:p>
          <a:p>
            <a:pPr marL="342900" marR="0" lvl="0" indent="-342900">
              <a:lnSpc>
                <a:spcPct val="150000"/>
              </a:lnSpc>
              <a:spcBef>
                <a:spcPts val="0"/>
              </a:spcBef>
              <a:spcAft>
                <a:spcPts val="600"/>
              </a:spcAft>
              <a:buFont typeface="Wingdings" panose="05000000000000000000" pitchFamily="2" charset="2"/>
              <a:buChar char=""/>
              <a:tabLst>
                <a:tab pos="1547813" algn="l"/>
              </a:tabLst>
            </a:pPr>
            <a:r>
              <a:rPr lang="en-US" sz="2000" b="1" kern="100">
                <a:effectLst/>
                <a:ea typeface="Calibri" panose="020F0502020204030204" pitchFamily="34" charset="0"/>
                <a:cs typeface="Times New Roman" panose="02020603050405020304" pitchFamily="18" charset="0"/>
              </a:rPr>
              <a:t>Nov 01	SRC Chapter 70, SRC Chapter 71, PWDS Effective</a:t>
            </a:r>
            <a:endParaRPr lang="en-US" sz="2000" kern="100">
              <a:effectLst/>
              <a:ea typeface="Calibri" panose="020F0502020204030204" pitchFamily="34" charset="0"/>
              <a:cs typeface="Times New Roman" panose="02020603050405020304" pitchFamily="18" charset="0"/>
            </a:endParaRPr>
          </a:p>
          <a:p>
            <a:pPr marL="0" lvl="1" indent="0">
              <a:buNone/>
            </a:pPr>
            <a:endParaRPr lang="en-US"/>
          </a:p>
        </p:txBody>
      </p:sp>
      <p:sp>
        <p:nvSpPr>
          <p:cNvPr id="3" name="Title 2">
            <a:extLst>
              <a:ext uri="{FF2B5EF4-FFF2-40B4-BE49-F238E27FC236}">
                <a16:creationId xmlns:a16="http://schemas.microsoft.com/office/drawing/2014/main" id="{19E91D4F-D9DA-9982-F6DF-AC37EEABBF3C}"/>
              </a:ext>
            </a:extLst>
          </p:cNvPr>
          <p:cNvSpPr>
            <a:spLocks noGrp="1"/>
          </p:cNvSpPr>
          <p:nvPr>
            <p:ph type="title"/>
          </p:nvPr>
        </p:nvSpPr>
        <p:spPr>
          <a:xfrm>
            <a:off x="838200" y="365125"/>
            <a:ext cx="10515600" cy="840677"/>
          </a:xfrm>
        </p:spPr>
        <p:txBody>
          <a:bodyPr>
            <a:normAutofit/>
          </a:bodyPr>
          <a:lstStyle/>
          <a:p>
            <a:r>
              <a:rPr lang="en-US" sz="4000">
                <a:solidFill>
                  <a:schemeClr val="accent2"/>
                </a:solidFill>
              </a:rPr>
              <a:t>Timeline for Amending SRC 70 &amp; SRC 71</a:t>
            </a:r>
            <a:endParaRPr lang="en-US" sz="4000"/>
          </a:p>
        </p:txBody>
      </p:sp>
    </p:spTree>
    <p:extLst>
      <p:ext uri="{BB962C8B-B14F-4D97-AF65-F5344CB8AC3E}">
        <p14:creationId xmlns:p14="http://schemas.microsoft.com/office/powerpoint/2010/main" val="37157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1FF289-8CAE-A626-F422-A63D8D053640}"/>
              </a:ext>
            </a:extLst>
          </p:cNvPr>
          <p:cNvSpPr>
            <a:spLocks noGrp="1"/>
          </p:cNvSpPr>
          <p:nvPr>
            <p:ph idx="1"/>
          </p:nvPr>
        </p:nvSpPr>
        <p:spPr>
          <a:xfrm>
            <a:off x="733530" y="1205802"/>
            <a:ext cx="11103428" cy="4938749"/>
          </a:xfrm>
        </p:spPr>
        <p:txBody>
          <a:bodyPr>
            <a:normAutofit/>
          </a:bodyPr>
          <a:lstStyle/>
          <a:p>
            <a:pPr marL="342900" marR="0" lvl="0" indent="-342900">
              <a:lnSpc>
                <a:spcPct val="150000"/>
              </a:lnSpc>
              <a:spcBef>
                <a:spcPts val="0"/>
              </a:spcBef>
              <a:spcAft>
                <a:spcPts val="600"/>
              </a:spcAft>
              <a:buFont typeface="Wingdings" panose="05000000000000000000" pitchFamily="2" charset="2"/>
              <a:buChar char=""/>
              <a:tabLst>
                <a:tab pos="342900" algn="l"/>
              </a:tabLst>
            </a:pPr>
            <a:r>
              <a:rPr lang="en-US" sz="2000" b="1" kern="100">
                <a:solidFill>
                  <a:srgbClr val="C45911"/>
                </a:solidFill>
                <a:effectLst/>
                <a:ea typeface="Calibri" panose="020F0502020204030204" pitchFamily="34" charset="0"/>
                <a:cs typeface="Times New Roman" panose="02020603050405020304" pitchFamily="18" charset="0"/>
              </a:rPr>
              <a:t>Aug 19	Finalize PWDS Admin Rule for Notice</a:t>
            </a:r>
            <a:endParaRPr lang="en-US" sz="2000" kern="10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Wingdings" panose="05000000000000000000" pitchFamily="2" charset="2"/>
              <a:buChar char=""/>
              <a:tabLst>
                <a:tab pos="342900" algn="l"/>
              </a:tabLst>
            </a:pPr>
            <a:r>
              <a:rPr lang="en-US" sz="2000" kern="100">
                <a:effectLst/>
                <a:ea typeface="Calibri" panose="020F0502020204030204" pitchFamily="34" charset="0"/>
                <a:cs typeface="Times New Roman" panose="02020603050405020304" pitchFamily="18" charset="0"/>
              </a:rPr>
              <a:t>Aug 20	   </a:t>
            </a:r>
            <a:r>
              <a:rPr lang="en-US" sz="2000" u="sng" kern="100">
                <a:effectLst/>
                <a:ea typeface="Calibri" panose="020F0502020204030204" pitchFamily="34" charset="0"/>
                <a:cs typeface="Times New Roman" panose="02020603050405020304" pitchFamily="18" charset="0"/>
              </a:rPr>
              <a:t>Planning Commission meeting</a:t>
            </a:r>
            <a:r>
              <a:rPr lang="en-US" sz="2000" kern="100">
                <a:effectLst/>
                <a:ea typeface="Calibri" panose="020F0502020204030204" pitchFamily="34" charset="0"/>
                <a:cs typeface="Times New Roman" panose="02020603050405020304" pitchFamily="18" charset="0"/>
              </a:rPr>
              <a:t> – Public Hearing</a:t>
            </a:r>
          </a:p>
          <a:p>
            <a:pPr marL="342900" marR="0" lvl="0" indent="-342900">
              <a:lnSpc>
                <a:spcPct val="150000"/>
              </a:lnSpc>
              <a:spcBef>
                <a:spcPts val="0"/>
              </a:spcBef>
              <a:spcAft>
                <a:spcPts val="600"/>
              </a:spcAft>
              <a:buFont typeface="Wingdings" panose="05000000000000000000" pitchFamily="2" charset="2"/>
              <a:buChar char=""/>
              <a:tabLst>
                <a:tab pos="342900" algn="l"/>
              </a:tabLst>
            </a:pPr>
            <a:r>
              <a:rPr lang="en-US" sz="2000" b="1" kern="100">
                <a:solidFill>
                  <a:srgbClr val="C45911"/>
                </a:solidFill>
                <a:effectLst/>
                <a:ea typeface="Calibri" panose="020F0502020204030204" pitchFamily="34" charset="0"/>
                <a:cs typeface="Times New Roman" panose="02020603050405020304" pitchFamily="18" charset="0"/>
              </a:rPr>
              <a:t>Aug 27	Issue Notice of Rulemaking (15-day minimum notification)</a:t>
            </a:r>
            <a:endParaRPr lang="en-US" sz="2000" kern="10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Wingdings" panose="05000000000000000000" pitchFamily="2" charset="2"/>
              <a:buChar char=""/>
              <a:tabLst>
                <a:tab pos="342900" algn="l"/>
              </a:tabLst>
            </a:pPr>
            <a:r>
              <a:rPr lang="en-US" sz="2000" b="1" kern="100">
                <a:solidFill>
                  <a:srgbClr val="C45911"/>
                </a:solidFill>
                <a:effectLst/>
                <a:ea typeface="Calibri" panose="020F0502020204030204" pitchFamily="34" charset="0"/>
                <a:cs typeface="Times New Roman" panose="02020603050405020304" pitchFamily="18" charset="0"/>
              </a:rPr>
              <a:t>Sept 10	End of Notification Period for Rulemaking (Compile Comments)</a:t>
            </a:r>
            <a:endParaRPr lang="en-US" sz="2000" kern="10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Wingdings" panose="05000000000000000000" pitchFamily="2" charset="2"/>
              <a:buChar char=""/>
              <a:tabLst>
                <a:tab pos="342900" algn="l"/>
              </a:tabLst>
            </a:pPr>
            <a:r>
              <a:rPr lang="en-US" sz="2000" kern="100">
                <a:effectLst/>
                <a:ea typeface="Calibri" panose="020F0502020204030204" pitchFamily="34" charset="0"/>
                <a:cs typeface="Times New Roman" panose="02020603050405020304" pitchFamily="18" charset="0"/>
              </a:rPr>
              <a:t>Sept 23	   </a:t>
            </a:r>
            <a:r>
              <a:rPr lang="en-US" sz="2000" u="sng" kern="100">
                <a:effectLst/>
                <a:ea typeface="Calibri" panose="020F0502020204030204" pitchFamily="34" charset="0"/>
                <a:cs typeface="Times New Roman" panose="02020603050405020304" pitchFamily="18" charset="0"/>
              </a:rPr>
              <a:t>City Council meeting</a:t>
            </a:r>
            <a:r>
              <a:rPr lang="en-US" sz="2000" kern="100">
                <a:effectLst/>
                <a:ea typeface="Calibri" panose="020F0502020204030204" pitchFamily="34" charset="0"/>
                <a:cs typeface="Times New Roman" panose="02020603050405020304" pitchFamily="18" charset="0"/>
              </a:rPr>
              <a:t> – Second Reading (Start of land use appeal period)</a:t>
            </a:r>
          </a:p>
          <a:p>
            <a:pPr marL="342900" marR="0" lvl="0" indent="-342900">
              <a:lnSpc>
                <a:spcPct val="150000"/>
              </a:lnSpc>
              <a:spcBef>
                <a:spcPts val="0"/>
              </a:spcBef>
              <a:spcAft>
                <a:spcPts val="600"/>
              </a:spcAft>
              <a:buFont typeface="Wingdings" panose="05000000000000000000" pitchFamily="2" charset="2"/>
              <a:buChar char=""/>
              <a:tabLst>
                <a:tab pos="342900" algn="l"/>
              </a:tabLst>
            </a:pPr>
            <a:r>
              <a:rPr lang="en-US" sz="2000" b="1" kern="100">
                <a:solidFill>
                  <a:srgbClr val="C45911"/>
                </a:solidFill>
                <a:effectLst/>
                <a:ea typeface="Calibri" panose="020F0502020204030204" pitchFamily="34" charset="0"/>
                <a:cs typeface="Times New Roman" panose="02020603050405020304" pitchFamily="18" charset="0"/>
              </a:rPr>
              <a:t>Sept 25	Info Staff Report on Rulemaking “In Approval Tracking” in </a:t>
            </a:r>
            <a:r>
              <a:rPr lang="en-US" sz="2000" b="1" kern="100" err="1">
                <a:solidFill>
                  <a:srgbClr val="C45911"/>
                </a:solidFill>
                <a:effectLst/>
                <a:ea typeface="Calibri" panose="020F0502020204030204" pitchFamily="34" charset="0"/>
                <a:cs typeface="Times New Roman" panose="02020603050405020304" pitchFamily="18" charset="0"/>
              </a:rPr>
              <a:t>Legister</a:t>
            </a:r>
            <a:endParaRPr lang="en-US" sz="2000" kern="10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Wingdings" panose="05000000000000000000" pitchFamily="2" charset="2"/>
              <a:buChar char=""/>
              <a:tabLst>
                <a:tab pos="342900" algn="l"/>
              </a:tabLst>
            </a:pPr>
            <a:r>
              <a:rPr lang="en-US" sz="2000" b="1" kern="100">
                <a:solidFill>
                  <a:srgbClr val="C45911"/>
                </a:solidFill>
                <a:effectLst/>
                <a:ea typeface="Calibri" panose="020F0502020204030204" pitchFamily="34" charset="0"/>
                <a:cs typeface="Times New Roman" panose="02020603050405020304" pitchFamily="18" charset="0"/>
              </a:rPr>
              <a:t>Oct 14	</a:t>
            </a:r>
            <a:r>
              <a:rPr lang="en-US" sz="2000" b="1" u="sng" kern="100">
                <a:solidFill>
                  <a:srgbClr val="C45911"/>
                </a:solidFill>
                <a:effectLst/>
                <a:ea typeface="Calibri" panose="020F0502020204030204" pitchFamily="34" charset="0"/>
                <a:cs typeface="Times New Roman" panose="02020603050405020304" pitchFamily="18" charset="0"/>
              </a:rPr>
              <a:t>City Council meeting</a:t>
            </a:r>
            <a:r>
              <a:rPr lang="en-US" sz="2000" b="1" kern="100">
                <a:solidFill>
                  <a:srgbClr val="C45911"/>
                </a:solidFill>
                <a:effectLst/>
                <a:ea typeface="Calibri" panose="020F0502020204030204" pitchFamily="34" charset="0"/>
                <a:cs typeface="Times New Roman" panose="02020603050405020304" pitchFamily="18" charset="0"/>
              </a:rPr>
              <a:t> – Information Staff Report on Rulemaking</a:t>
            </a:r>
            <a:endParaRPr lang="en-US" sz="2000" kern="100">
              <a:effectLst/>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600"/>
              </a:spcAft>
              <a:buFont typeface="Wingdings" panose="05000000000000000000" pitchFamily="2" charset="2"/>
              <a:buChar char=""/>
              <a:tabLst>
                <a:tab pos="342900" algn="l"/>
              </a:tabLst>
            </a:pPr>
            <a:r>
              <a:rPr lang="en-US" sz="2000" b="1" kern="100">
                <a:effectLst/>
                <a:ea typeface="Calibri" panose="020F0502020204030204" pitchFamily="34" charset="0"/>
                <a:cs typeface="Times New Roman" panose="02020603050405020304" pitchFamily="18" charset="0"/>
              </a:rPr>
              <a:t>Nov 01	SRC Chapter 70, SRC Chapter 71, PWDS Effective</a:t>
            </a:r>
            <a:endParaRPr lang="en-US" sz="1800" kern="100">
              <a:effectLs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9E91D4F-D9DA-9982-F6DF-AC37EEABBF3C}"/>
              </a:ext>
            </a:extLst>
          </p:cNvPr>
          <p:cNvSpPr>
            <a:spLocks noGrp="1"/>
          </p:cNvSpPr>
          <p:nvPr>
            <p:ph type="title"/>
          </p:nvPr>
        </p:nvSpPr>
        <p:spPr>
          <a:xfrm>
            <a:off x="838200" y="365125"/>
            <a:ext cx="10515600" cy="840677"/>
          </a:xfrm>
        </p:spPr>
        <p:txBody>
          <a:bodyPr>
            <a:normAutofit/>
          </a:bodyPr>
          <a:lstStyle/>
          <a:p>
            <a:r>
              <a:rPr lang="en-US" sz="4000">
                <a:solidFill>
                  <a:schemeClr val="accent2"/>
                </a:solidFill>
              </a:rPr>
              <a:t>Timeline for Amending Admin Rule</a:t>
            </a:r>
            <a:endParaRPr lang="en-US" sz="4000"/>
          </a:p>
        </p:txBody>
      </p:sp>
    </p:spTree>
    <p:extLst>
      <p:ext uri="{BB962C8B-B14F-4D97-AF65-F5344CB8AC3E}">
        <p14:creationId xmlns:p14="http://schemas.microsoft.com/office/powerpoint/2010/main" val="200777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AE711-0A9D-2EFE-9478-BDF7F2F2BE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017BA1-C3DD-FD31-CE8E-E31BD6929ACD}"/>
              </a:ext>
            </a:extLst>
          </p:cNvPr>
          <p:cNvSpPr>
            <a:spLocks noGrp="1"/>
          </p:cNvSpPr>
          <p:nvPr>
            <p:ph type="title"/>
          </p:nvPr>
        </p:nvSpPr>
        <p:spPr>
          <a:xfrm>
            <a:off x="838200" y="1605755"/>
            <a:ext cx="10698804" cy="2742961"/>
          </a:xfrm>
        </p:spPr>
        <p:txBody>
          <a:bodyPr>
            <a:normAutofit/>
          </a:bodyPr>
          <a:lstStyle/>
          <a:p>
            <a:r>
              <a:rPr lang="en-US" sz="4400"/>
              <a:t>4. Design Standards Update</a:t>
            </a:r>
            <a:endParaRPr lang="en-US" i="1"/>
          </a:p>
        </p:txBody>
      </p:sp>
      <p:sp>
        <p:nvSpPr>
          <p:cNvPr id="5" name="Text Placeholder 4">
            <a:extLst>
              <a:ext uri="{FF2B5EF4-FFF2-40B4-BE49-F238E27FC236}">
                <a16:creationId xmlns:a16="http://schemas.microsoft.com/office/drawing/2014/main" id="{26D1026D-8876-1B1A-DCD3-0BF6A805A2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144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FCCD1-DBDD-F3E8-E5BB-31A5C4CA694F}"/>
              </a:ext>
            </a:extLst>
          </p:cNvPr>
          <p:cNvSpPr>
            <a:spLocks noGrp="1"/>
          </p:cNvSpPr>
          <p:nvPr>
            <p:ph type="title"/>
          </p:nvPr>
        </p:nvSpPr>
        <p:spPr/>
        <p:txBody>
          <a:bodyPr>
            <a:normAutofit/>
          </a:bodyPr>
          <a:lstStyle/>
          <a:p>
            <a:r>
              <a:rPr lang="en-US" sz="4000">
                <a:solidFill>
                  <a:schemeClr val="accent6"/>
                </a:solidFill>
              </a:rPr>
              <a:t>Recap: </a:t>
            </a:r>
            <a:r>
              <a:rPr lang="en-US" sz="4000"/>
              <a:t>Stormwater Design Standards - Revised Definitions</a:t>
            </a:r>
          </a:p>
        </p:txBody>
      </p:sp>
      <p:graphicFrame>
        <p:nvGraphicFramePr>
          <p:cNvPr id="4" name="Content Placeholder 3">
            <a:extLst>
              <a:ext uri="{FF2B5EF4-FFF2-40B4-BE49-F238E27FC236}">
                <a16:creationId xmlns:a16="http://schemas.microsoft.com/office/drawing/2014/main" id="{22167E30-5315-2EB0-37AB-18446696C348}"/>
              </a:ext>
            </a:extLst>
          </p:cNvPr>
          <p:cNvGraphicFramePr>
            <a:graphicFrameLocks noGrp="1"/>
          </p:cNvGraphicFramePr>
          <p:nvPr>
            <p:ph sz="half" idx="1"/>
          </p:nvPr>
        </p:nvGraphicFramePr>
        <p:xfrm>
          <a:off x="643646" y="3630525"/>
          <a:ext cx="10515600" cy="2230120"/>
        </p:xfrm>
        <a:graphic>
          <a:graphicData uri="http://schemas.openxmlformats.org/drawingml/2006/table">
            <a:tbl>
              <a:tblPr firstRow="1" bandRow="1">
                <a:tableStyleId>{5C22544A-7EE6-4342-B048-85BDC9FD1C3A}</a:tableStyleId>
              </a:tblPr>
              <a:tblGrid>
                <a:gridCol w="5270771">
                  <a:extLst>
                    <a:ext uri="{9D8B030D-6E8A-4147-A177-3AD203B41FA5}">
                      <a16:colId xmlns:a16="http://schemas.microsoft.com/office/drawing/2014/main" val="3483911649"/>
                    </a:ext>
                  </a:extLst>
                </a:gridCol>
                <a:gridCol w="5244829">
                  <a:extLst>
                    <a:ext uri="{9D8B030D-6E8A-4147-A177-3AD203B41FA5}">
                      <a16:colId xmlns:a16="http://schemas.microsoft.com/office/drawing/2014/main" val="2836452421"/>
                    </a:ext>
                  </a:extLst>
                </a:gridCol>
              </a:tblGrid>
              <a:tr h="370840">
                <a:tc>
                  <a:txBody>
                    <a:bodyPr/>
                    <a:lstStyle/>
                    <a:p>
                      <a:r>
                        <a:rPr lang="en-US"/>
                        <a:t>Proposed for Standards</a:t>
                      </a:r>
                    </a:p>
                  </a:txBody>
                  <a:tcPr/>
                </a:tc>
                <a:tc>
                  <a:txBody>
                    <a:bodyPr/>
                    <a:lstStyle/>
                    <a:p>
                      <a:r>
                        <a:rPr lang="en-US"/>
                        <a:t>Rationale</a:t>
                      </a:r>
                    </a:p>
                  </a:txBody>
                  <a:tcPr/>
                </a:tc>
                <a:extLst>
                  <a:ext uri="{0D108BD9-81ED-4DB2-BD59-A6C34878D82A}">
                    <a16:rowId xmlns:a16="http://schemas.microsoft.com/office/drawing/2014/main" val="3613912273"/>
                  </a:ext>
                </a:extLst>
              </a:tr>
              <a:tr h="433691">
                <a:tc>
                  <a:txBody>
                    <a:bodyPr/>
                    <a:lstStyle/>
                    <a:p>
                      <a:r>
                        <a:rPr lang="en-US" sz="1400" b="1" i="1" kern="1200">
                          <a:solidFill>
                            <a:schemeClr val="dk1"/>
                          </a:solidFill>
                          <a:effectLst/>
                          <a:latin typeface="+mn-lt"/>
                          <a:ea typeface="+mn-ea"/>
                          <a:cs typeface="+mn-cs"/>
                        </a:rPr>
                        <a:t>Drainage Water </a:t>
                      </a:r>
                      <a:r>
                        <a:rPr lang="en-US" sz="1400" b="1" kern="1200">
                          <a:solidFill>
                            <a:schemeClr val="dk1"/>
                          </a:solidFill>
                          <a:effectLst/>
                          <a:latin typeface="+mn-lt"/>
                          <a:ea typeface="+mn-ea"/>
                          <a:cs typeface="+mn-cs"/>
                        </a:rPr>
                        <a:t>– </a:t>
                      </a:r>
                      <a:r>
                        <a:rPr lang="en-US" sz="1200" i="0" kern="1200">
                          <a:solidFill>
                            <a:schemeClr val="dk1"/>
                          </a:solidFill>
                          <a:effectLst/>
                          <a:latin typeface="+mn-lt"/>
                          <a:ea typeface="+mn-ea"/>
                          <a:cs typeface="+mn-cs"/>
                        </a:rPr>
                        <a:t>Stormwater, groundwater, surface drainage, subsurface drainage, spring water, well overflow, roof drainage, or other like drainage other than sewage or industrial waste.  </a:t>
                      </a:r>
                    </a:p>
                  </a:txBody>
                  <a:tcPr/>
                </a:tc>
                <a:tc>
                  <a:txBody>
                    <a:bodyPr/>
                    <a:lstStyle/>
                    <a:p>
                      <a:r>
                        <a:rPr lang="en-US" sz="1200" i="0" u="sng" kern="1200">
                          <a:solidFill>
                            <a:schemeClr val="dk1"/>
                          </a:solidFill>
                          <a:effectLst/>
                          <a:latin typeface="+mn-lt"/>
                          <a:ea typeface="+mn-ea"/>
                          <a:cs typeface="+mn-cs"/>
                        </a:rPr>
                        <a:t>New definition</a:t>
                      </a:r>
                      <a:r>
                        <a:rPr lang="en-US" sz="1200" i="0" kern="1200">
                          <a:solidFill>
                            <a:schemeClr val="dk1"/>
                          </a:solidFill>
                          <a:effectLst/>
                          <a:latin typeface="+mn-lt"/>
                          <a:ea typeface="+mn-ea"/>
                          <a:cs typeface="+mn-cs"/>
                        </a:rPr>
                        <a:t>. Used in lieu of “stormwater” to exclusively reference water managed with stormwater facilities.</a:t>
                      </a:r>
                      <a:endParaRPr lang="en-US" sz="1200" i="0"/>
                    </a:p>
                  </a:txBody>
                  <a:tcPr/>
                </a:tc>
                <a:extLst>
                  <a:ext uri="{0D108BD9-81ED-4DB2-BD59-A6C34878D82A}">
                    <a16:rowId xmlns:a16="http://schemas.microsoft.com/office/drawing/2014/main" val="3687808039"/>
                  </a:ext>
                </a:extLst>
              </a:tr>
              <a:tr h="370840">
                <a:tc>
                  <a:txBody>
                    <a:bodyPr/>
                    <a:lstStyle/>
                    <a:p>
                      <a:r>
                        <a:rPr lang="en-US" sz="1400" b="1" i="1" kern="1200">
                          <a:solidFill>
                            <a:schemeClr val="dk1"/>
                          </a:solidFill>
                          <a:effectLst/>
                          <a:latin typeface="+mn-lt"/>
                          <a:ea typeface="+mn-ea"/>
                          <a:cs typeface="+mn-cs"/>
                        </a:rPr>
                        <a:t>Filtration Facility </a:t>
                      </a:r>
                      <a:r>
                        <a:rPr lang="en-US" sz="1400" b="1" kern="1200">
                          <a:solidFill>
                            <a:schemeClr val="dk1"/>
                          </a:solidFill>
                          <a:effectLst/>
                          <a:latin typeface="+mn-lt"/>
                          <a:ea typeface="+mn-ea"/>
                          <a:cs typeface="+mn-cs"/>
                        </a:rPr>
                        <a:t>– </a:t>
                      </a:r>
                      <a:r>
                        <a:rPr lang="en-US" sz="1200" i="0" kern="1200">
                          <a:solidFill>
                            <a:schemeClr val="dk1"/>
                          </a:solidFill>
                          <a:effectLst/>
                          <a:latin typeface="+mn-lt"/>
                          <a:ea typeface="+mn-ea"/>
                          <a:cs typeface="+mn-cs"/>
                        </a:rPr>
                        <a:t>A stormwater facility designed to exclusively treat stormwater runoff by filtration through media. A filtration facility does not promote infiltration and may be lined.</a:t>
                      </a:r>
                    </a:p>
                  </a:txBody>
                  <a:tcPr/>
                </a:tc>
                <a:tc>
                  <a:txBody>
                    <a:bodyPr/>
                    <a:lstStyle/>
                    <a:p>
                      <a:pPr marL="0" marR="0">
                        <a:lnSpc>
                          <a:spcPct val="107000"/>
                        </a:lnSpc>
                        <a:spcBef>
                          <a:spcPts val="600"/>
                        </a:spcBef>
                        <a:spcAft>
                          <a:spcPts val="600"/>
                        </a:spcAft>
                      </a:pPr>
                      <a:r>
                        <a:rPr lang="en-US" sz="1200" i="0" u="sng" kern="1200">
                          <a:solidFill>
                            <a:schemeClr val="dk1"/>
                          </a:solidFill>
                          <a:effectLst/>
                          <a:latin typeface="+mn-lt"/>
                          <a:ea typeface="+mn-ea"/>
                          <a:cs typeface="+mn-cs"/>
                        </a:rPr>
                        <a:t>New definition</a:t>
                      </a:r>
                      <a:r>
                        <a:rPr lang="en-US" sz="1200" i="0" kern="1200">
                          <a:solidFill>
                            <a:schemeClr val="dk1"/>
                          </a:solidFill>
                          <a:effectLst/>
                          <a:latin typeface="+mn-lt"/>
                          <a:ea typeface="+mn-ea"/>
                          <a:cs typeface="+mn-cs"/>
                        </a:rPr>
                        <a:t>. Helps define facility type in conjunction with performance standards and infiltration prioritization. </a:t>
                      </a:r>
                    </a:p>
                  </a:txBody>
                  <a:tcPr marL="68580" marR="68580" marT="0" marB="0"/>
                </a:tc>
                <a:extLst>
                  <a:ext uri="{0D108BD9-81ED-4DB2-BD59-A6C34878D82A}">
                    <a16:rowId xmlns:a16="http://schemas.microsoft.com/office/drawing/2014/main" val="683086940"/>
                  </a:ext>
                </a:extLst>
              </a:tr>
              <a:tr h="370840">
                <a:tc>
                  <a:txBody>
                    <a:bodyPr/>
                    <a:lstStyle/>
                    <a:p>
                      <a:r>
                        <a:rPr lang="en-US" sz="1400" b="1" i="1" kern="1200">
                          <a:solidFill>
                            <a:schemeClr val="dk1"/>
                          </a:solidFill>
                          <a:effectLst/>
                          <a:latin typeface="+mn-lt"/>
                          <a:ea typeface="+mn-ea"/>
                          <a:cs typeface="+mn-cs"/>
                        </a:rPr>
                        <a:t>Flow Control Facility </a:t>
                      </a:r>
                      <a:r>
                        <a:rPr lang="en-US" sz="1400" b="1" kern="1200">
                          <a:solidFill>
                            <a:schemeClr val="dk1"/>
                          </a:solidFill>
                          <a:effectLst/>
                          <a:latin typeface="+mn-lt"/>
                          <a:ea typeface="+mn-ea"/>
                          <a:cs typeface="+mn-cs"/>
                        </a:rPr>
                        <a:t>– </a:t>
                      </a:r>
                      <a:r>
                        <a:rPr lang="en-US" sz="1200" i="0" kern="1200">
                          <a:solidFill>
                            <a:schemeClr val="dk1"/>
                          </a:solidFill>
                          <a:effectLst/>
                          <a:latin typeface="+mn-lt"/>
                          <a:ea typeface="+mn-ea"/>
                          <a:cs typeface="+mn-cs"/>
                        </a:rPr>
                        <a:t>A stormwater facility designed to control the flow rate, flow volume, or flow duration of drainage water. </a:t>
                      </a:r>
                      <a:r>
                        <a:rPr lang="en-US" sz="1400" kern="1200">
                          <a:solidFill>
                            <a:schemeClr val="dk1"/>
                          </a:solidFill>
                          <a:effectLst/>
                          <a:latin typeface="+mn-lt"/>
                          <a:ea typeface="+mn-ea"/>
                          <a:cs typeface="+mn-cs"/>
                        </a:rPr>
                        <a:t> </a:t>
                      </a:r>
                    </a:p>
                  </a:txBody>
                  <a:tcPr/>
                </a:tc>
                <a:tc>
                  <a:txBody>
                    <a:bodyPr/>
                    <a:lstStyle/>
                    <a:p>
                      <a:r>
                        <a:rPr lang="en-US" sz="1200" i="0" kern="1200">
                          <a:solidFill>
                            <a:schemeClr val="dk1"/>
                          </a:solidFill>
                          <a:effectLst/>
                          <a:latin typeface="+mn-lt"/>
                          <a:ea typeface="+mn-ea"/>
                          <a:cs typeface="+mn-cs"/>
                        </a:rPr>
                        <a:t>Used instead of “detention facility” to identify stormwater facilities meeting the flow control performance standard.</a:t>
                      </a:r>
                      <a:endParaRPr lang="en-US" sz="1200" i="0"/>
                    </a:p>
                  </a:txBody>
                  <a:tcPr/>
                </a:tc>
                <a:extLst>
                  <a:ext uri="{0D108BD9-81ED-4DB2-BD59-A6C34878D82A}">
                    <a16:rowId xmlns:a16="http://schemas.microsoft.com/office/drawing/2014/main" val="4171621195"/>
                  </a:ext>
                </a:extLst>
              </a:tr>
            </a:tbl>
          </a:graphicData>
        </a:graphic>
      </p:graphicFrame>
      <p:sp>
        <p:nvSpPr>
          <p:cNvPr id="2" name="Content Placeholder 1">
            <a:extLst>
              <a:ext uri="{FF2B5EF4-FFF2-40B4-BE49-F238E27FC236}">
                <a16:creationId xmlns:a16="http://schemas.microsoft.com/office/drawing/2014/main" id="{50E46FE9-0F77-A7D0-DAF7-B1B2D37E0D4E}"/>
              </a:ext>
            </a:extLst>
          </p:cNvPr>
          <p:cNvSpPr>
            <a:spLocks noGrp="1"/>
          </p:cNvSpPr>
          <p:nvPr>
            <p:ph sz="half" idx="2"/>
          </p:nvPr>
        </p:nvSpPr>
        <p:spPr>
          <a:xfrm>
            <a:off x="838200" y="1825625"/>
            <a:ext cx="10515600" cy="1603375"/>
          </a:xfrm>
        </p:spPr>
        <p:txBody>
          <a:bodyPr/>
          <a:lstStyle/>
          <a:p>
            <a:r>
              <a:rPr lang="en-US"/>
              <a:t>All updated definitions per SRC incorporated into Design Standards.</a:t>
            </a:r>
          </a:p>
          <a:p>
            <a:r>
              <a:rPr lang="en-US"/>
              <a:t>Additional definitions listed below.</a:t>
            </a:r>
          </a:p>
        </p:txBody>
      </p:sp>
    </p:spTree>
    <p:extLst>
      <p:ext uri="{BB962C8B-B14F-4D97-AF65-F5344CB8AC3E}">
        <p14:creationId xmlns:p14="http://schemas.microsoft.com/office/powerpoint/2010/main" val="310357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2167E30-5315-2EB0-37AB-18446696C348}"/>
              </a:ext>
            </a:extLst>
          </p:cNvPr>
          <p:cNvGraphicFramePr>
            <a:graphicFrameLocks noGrp="1"/>
          </p:cNvGraphicFramePr>
          <p:nvPr>
            <p:ph idx="1"/>
          </p:nvPr>
        </p:nvGraphicFramePr>
        <p:xfrm>
          <a:off x="269131" y="1697816"/>
          <a:ext cx="11653738" cy="4892294"/>
        </p:xfrm>
        <a:graphic>
          <a:graphicData uri="http://schemas.openxmlformats.org/drawingml/2006/table">
            <a:tbl>
              <a:tblPr firstRow="1" bandRow="1">
                <a:tableStyleId>{5C22544A-7EE6-4342-B048-85BDC9FD1C3A}</a:tableStyleId>
              </a:tblPr>
              <a:tblGrid>
                <a:gridCol w="5826869">
                  <a:extLst>
                    <a:ext uri="{9D8B030D-6E8A-4147-A177-3AD203B41FA5}">
                      <a16:colId xmlns:a16="http://schemas.microsoft.com/office/drawing/2014/main" val="3483911649"/>
                    </a:ext>
                  </a:extLst>
                </a:gridCol>
                <a:gridCol w="5826869">
                  <a:extLst>
                    <a:ext uri="{9D8B030D-6E8A-4147-A177-3AD203B41FA5}">
                      <a16:colId xmlns:a16="http://schemas.microsoft.com/office/drawing/2014/main" val="2836452421"/>
                    </a:ext>
                  </a:extLst>
                </a:gridCol>
              </a:tblGrid>
              <a:tr h="370840">
                <a:tc>
                  <a:txBody>
                    <a:bodyPr/>
                    <a:lstStyle/>
                    <a:p>
                      <a:r>
                        <a:rPr lang="en-US"/>
                        <a:t>Proposed for Standards</a:t>
                      </a:r>
                    </a:p>
                  </a:txBody>
                  <a:tcPr/>
                </a:tc>
                <a:tc>
                  <a:txBody>
                    <a:bodyPr/>
                    <a:lstStyle/>
                    <a:p>
                      <a:r>
                        <a:rPr lang="en-US"/>
                        <a:t>Rationale </a:t>
                      </a:r>
                    </a:p>
                  </a:txBody>
                  <a:tcPr/>
                </a:tc>
                <a:extLst>
                  <a:ext uri="{0D108BD9-81ED-4DB2-BD59-A6C34878D82A}">
                    <a16:rowId xmlns:a16="http://schemas.microsoft.com/office/drawing/2014/main" val="3613912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a:t>Infiltration Facility </a:t>
                      </a:r>
                      <a:r>
                        <a:rPr lang="en-US" sz="1400"/>
                        <a:t>- a stormwater facility designed without a liner or underdrain to treat and fully infiltrate a design storm event.</a:t>
                      </a:r>
                    </a:p>
                  </a:txBody>
                  <a:tcPr/>
                </a:tc>
                <a:tc>
                  <a:txBody>
                    <a:bodyPr/>
                    <a:lstStyle/>
                    <a:p>
                      <a:pPr marL="0" marR="0">
                        <a:lnSpc>
                          <a:spcPct val="107000"/>
                        </a:lnSpc>
                        <a:spcBef>
                          <a:spcPts val="600"/>
                        </a:spcBef>
                        <a:spcAft>
                          <a:spcPts val="600"/>
                        </a:spcAft>
                      </a:pPr>
                      <a:r>
                        <a:rPr lang="en-US" sz="1200" i="0" u="sng" kern="1200">
                          <a:solidFill>
                            <a:schemeClr val="dk1"/>
                          </a:solidFill>
                          <a:effectLst/>
                          <a:latin typeface="+mn-lt"/>
                          <a:ea typeface="+mn-ea"/>
                          <a:cs typeface="+mn-cs"/>
                        </a:rPr>
                        <a:t>New definition</a:t>
                      </a:r>
                      <a:r>
                        <a:rPr lang="en-US" sz="1200" i="0" kern="1200">
                          <a:solidFill>
                            <a:schemeClr val="dk1"/>
                          </a:solidFill>
                          <a:effectLst/>
                          <a:latin typeface="+mn-lt"/>
                          <a:ea typeface="+mn-ea"/>
                          <a:cs typeface="+mn-cs"/>
                        </a:rPr>
                        <a:t>. Helps define facility type in conjunction with performance standards and infiltration prioritization. </a:t>
                      </a:r>
                    </a:p>
                    <a:p>
                      <a:endParaRPr lang="en-US" sz="1200"/>
                    </a:p>
                  </a:txBody>
                  <a:tcPr/>
                </a:tc>
                <a:extLst>
                  <a:ext uri="{0D108BD9-81ED-4DB2-BD59-A6C34878D82A}">
                    <a16:rowId xmlns:a16="http://schemas.microsoft.com/office/drawing/2014/main" val="3687808039"/>
                  </a:ext>
                </a:extLst>
              </a:tr>
              <a:tr h="370840">
                <a:tc>
                  <a:txBody>
                    <a:bodyPr/>
                    <a:lstStyle/>
                    <a:p>
                      <a:r>
                        <a:rPr lang="en-US" sz="1400" b="1" i="1" kern="1200">
                          <a:solidFill>
                            <a:schemeClr val="dk1"/>
                          </a:solidFill>
                          <a:latin typeface="+mn-lt"/>
                          <a:ea typeface="+mn-ea"/>
                          <a:cs typeface="+mn-cs"/>
                        </a:rPr>
                        <a:t>Low Impact Development (LID) - </a:t>
                      </a:r>
                      <a:r>
                        <a:rPr lang="en-US" sz="1400" b="0" i="0" kern="1200">
                          <a:solidFill>
                            <a:schemeClr val="dk1"/>
                          </a:solidFill>
                          <a:latin typeface="+mn-lt"/>
                          <a:ea typeface="+mn-ea"/>
                          <a:cs typeface="+mn-cs"/>
                        </a:rPr>
                        <a:t>a </a:t>
                      </a:r>
                      <a:r>
                        <a:rPr lang="en-US" sz="1400" kern="1200">
                          <a:solidFill>
                            <a:schemeClr val="dk1"/>
                          </a:solidFill>
                          <a:latin typeface="+mn-lt"/>
                          <a:ea typeface="+mn-ea"/>
                          <a:cs typeface="+mn-cs"/>
                        </a:rPr>
                        <a:t>comprehensive land planning and engineering design approach to stormwater management with a goal of mimicking the pre-development hydrologic regime of urban and developing watersheds. </a:t>
                      </a:r>
                    </a:p>
                  </a:txBody>
                  <a:tcPr/>
                </a:tc>
                <a:tc>
                  <a:txBody>
                    <a:bodyPr/>
                    <a:lstStyle/>
                    <a:p>
                      <a:pPr marL="0" marR="0">
                        <a:lnSpc>
                          <a:spcPct val="107000"/>
                        </a:lnSpc>
                        <a:spcBef>
                          <a:spcPts val="600"/>
                        </a:spcBef>
                        <a:spcAft>
                          <a:spcPts val="600"/>
                        </a:spcAft>
                      </a:pPr>
                      <a:r>
                        <a:rPr lang="en-US" sz="1200" i="0" kern="1200">
                          <a:solidFill>
                            <a:schemeClr val="dk1"/>
                          </a:solidFill>
                          <a:effectLst/>
                          <a:latin typeface="+mn-lt"/>
                          <a:ea typeface="+mn-ea"/>
                          <a:cs typeface="+mn-cs"/>
                        </a:rPr>
                        <a:t>Interpreted from NPDES permit. Use to reference updated site planning requirements.</a:t>
                      </a:r>
                    </a:p>
                  </a:txBody>
                  <a:tcPr marL="68580" marR="68580" marT="0" marB="0"/>
                </a:tc>
                <a:extLst>
                  <a:ext uri="{0D108BD9-81ED-4DB2-BD59-A6C34878D82A}">
                    <a16:rowId xmlns:a16="http://schemas.microsoft.com/office/drawing/2014/main" val="683086940"/>
                  </a:ext>
                </a:extLst>
              </a:tr>
              <a:tr h="370840">
                <a:tc>
                  <a:txBody>
                    <a:bodyPr/>
                    <a:lstStyle/>
                    <a:p>
                      <a:r>
                        <a:rPr lang="en-US" sz="1400" b="1" i="1"/>
                        <a:t>Partial Infiltration Facility</a:t>
                      </a:r>
                      <a:r>
                        <a:rPr lang="en-US" sz="1400" b="1" i="0"/>
                        <a:t> - </a:t>
                      </a:r>
                      <a:r>
                        <a:rPr lang="en-US" sz="1400" b="0" i="0"/>
                        <a:t>a</a:t>
                      </a:r>
                      <a:r>
                        <a:rPr lang="en-US" sz="1400" i="0"/>
                        <a:t> stormwater facility design without a liner but with an underdrain to treat and promote infiltration of a design storm event. </a:t>
                      </a:r>
                      <a:endParaRPr lang="en-US" sz="1400" i="1"/>
                    </a:p>
                  </a:txBody>
                  <a:tcPr/>
                </a:tc>
                <a:tc>
                  <a:txBody>
                    <a:bodyPr/>
                    <a:lstStyle/>
                    <a:p>
                      <a:pPr marL="0" marR="0">
                        <a:lnSpc>
                          <a:spcPct val="107000"/>
                        </a:lnSpc>
                        <a:spcBef>
                          <a:spcPts val="600"/>
                        </a:spcBef>
                        <a:spcAft>
                          <a:spcPts val="600"/>
                        </a:spcAft>
                      </a:pPr>
                      <a:r>
                        <a:rPr lang="en-US" sz="1200" i="0" u="sng" kern="1200">
                          <a:solidFill>
                            <a:schemeClr val="dk1"/>
                          </a:solidFill>
                          <a:effectLst/>
                          <a:latin typeface="+mn-lt"/>
                          <a:ea typeface="+mn-ea"/>
                          <a:cs typeface="+mn-cs"/>
                        </a:rPr>
                        <a:t>New definition</a:t>
                      </a:r>
                      <a:r>
                        <a:rPr lang="en-US" sz="1200" i="0" kern="1200">
                          <a:solidFill>
                            <a:schemeClr val="dk1"/>
                          </a:solidFill>
                          <a:effectLst/>
                          <a:latin typeface="+mn-lt"/>
                          <a:ea typeface="+mn-ea"/>
                          <a:cs typeface="+mn-cs"/>
                        </a:rPr>
                        <a:t>. Helps define facility type in conjunction with performance standards and infiltration prioritization. </a:t>
                      </a:r>
                    </a:p>
                  </a:txBody>
                  <a:tcPr/>
                </a:tc>
                <a:extLst>
                  <a:ext uri="{0D108BD9-81ED-4DB2-BD59-A6C34878D82A}">
                    <a16:rowId xmlns:a16="http://schemas.microsoft.com/office/drawing/2014/main" val="4171621195"/>
                  </a:ext>
                </a:extLst>
              </a:tr>
              <a:tr h="370840">
                <a:tc>
                  <a:txBody>
                    <a:bodyPr/>
                    <a:lstStyle/>
                    <a:p>
                      <a:r>
                        <a:rPr lang="en-US" sz="1400" b="1" i="1" kern="1200">
                          <a:solidFill>
                            <a:schemeClr val="dk1"/>
                          </a:solidFill>
                          <a:effectLst/>
                          <a:latin typeface="+mn-lt"/>
                          <a:ea typeface="+mn-ea"/>
                          <a:cs typeface="+mn-cs"/>
                        </a:rPr>
                        <a:t>Predeveloped</a:t>
                      </a:r>
                      <a:r>
                        <a:rPr lang="en-US" sz="1400" b="1" kern="1200">
                          <a:solidFill>
                            <a:schemeClr val="dk1"/>
                          </a:solidFill>
                          <a:effectLst/>
                          <a:latin typeface="+mn-lt"/>
                          <a:ea typeface="+mn-ea"/>
                          <a:cs typeface="+mn-cs"/>
                        </a:rPr>
                        <a:t> </a:t>
                      </a:r>
                      <a:r>
                        <a:rPr lang="en-US" sz="1400" kern="1200">
                          <a:solidFill>
                            <a:schemeClr val="dk1"/>
                          </a:solidFill>
                          <a:effectLst/>
                          <a:latin typeface="+mn-lt"/>
                          <a:ea typeface="+mn-ea"/>
                          <a:cs typeface="+mn-cs"/>
                        </a:rPr>
                        <a:t>- The conditions on a site in its natural, or undeveloped state, generally characterized by a mixture of trees, brush, weeds, and grass, and which is used to determine the allowable post-development discharge peak rates and flow volumes. The runoff characteristics for calculating allowable outflow are based on the combination of woods and grasslands (see calculated curve numbers in Appendix 4D).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a:solidFill>
                            <a:schemeClr val="dk1"/>
                          </a:solidFill>
                          <a:effectLst/>
                          <a:latin typeface="+mn-lt"/>
                          <a:ea typeface="+mn-ea"/>
                          <a:cs typeface="+mn-cs"/>
                        </a:rPr>
                        <a:t>References design assumptions more directly and City’s approach to addressing hydromodification impacts. </a:t>
                      </a:r>
                    </a:p>
                  </a:txBody>
                  <a:tcPr/>
                </a:tc>
                <a:extLst>
                  <a:ext uri="{0D108BD9-81ED-4DB2-BD59-A6C34878D82A}">
                    <a16:rowId xmlns:a16="http://schemas.microsoft.com/office/drawing/2014/main" val="833835223"/>
                  </a:ext>
                </a:extLst>
              </a:tr>
              <a:tr h="370840">
                <a:tc>
                  <a:txBody>
                    <a:bodyPr/>
                    <a:lstStyle/>
                    <a:p>
                      <a:pPr marL="0" marR="0" algn="just">
                        <a:spcBef>
                          <a:spcPts val="0"/>
                        </a:spcBef>
                        <a:spcAft>
                          <a:spcPts val="0"/>
                        </a:spcAft>
                      </a:pPr>
                      <a:r>
                        <a:rPr lang="en-US" sz="1400" b="1" i="1">
                          <a:effectLst/>
                          <a:latin typeface="+mj-lt"/>
                          <a:ea typeface="Calibri" panose="020F0502020204030204" pitchFamily="34" charset="0"/>
                        </a:rPr>
                        <a:t>Project </a:t>
                      </a:r>
                      <a:r>
                        <a:rPr lang="en-US" sz="1400" b="1">
                          <a:effectLst/>
                          <a:latin typeface="+mj-lt"/>
                          <a:ea typeface="Calibri" panose="020F0502020204030204" pitchFamily="34" charset="0"/>
                        </a:rPr>
                        <a:t>– </a:t>
                      </a:r>
                      <a:r>
                        <a:rPr lang="en-US" sz="1400">
                          <a:effectLst/>
                          <a:latin typeface="+mj-lt"/>
                          <a:ea typeface="Calibri" panose="020F0502020204030204" pitchFamily="34" charset="0"/>
                        </a:rPr>
                        <a:t>Ground disturbing activity, the addition the addition of new impervious surface; the addition of new pervious pavement; or the replacement of impervious surface.  </a:t>
                      </a:r>
                    </a:p>
                  </a:txBody>
                  <a:tcPr/>
                </a:tc>
                <a:tc>
                  <a:txBody>
                    <a:bodyPr/>
                    <a:lstStyle/>
                    <a:p>
                      <a:pPr marL="0" marR="0" algn="just">
                        <a:spcBef>
                          <a:spcPts val="0"/>
                        </a:spcBef>
                        <a:spcAft>
                          <a:spcPts val="0"/>
                        </a:spcAft>
                      </a:pPr>
                      <a:r>
                        <a:rPr lang="en-US" sz="1200">
                          <a:effectLst/>
                          <a:latin typeface="+mj-lt"/>
                          <a:ea typeface="Calibri" panose="020F0502020204030204" pitchFamily="34" charset="0"/>
                        </a:rPr>
                        <a:t>Confirms design activities that would trigger Design Standards.</a:t>
                      </a:r>
                    </a:p>
                  </a:txBody>
                  <a:tcPr/>
                </a:tc>
                <a:extLst>
                  <a:ext uri="{0D108BD9-81ED-4DB2-BD59-A6C34878D82A}">
                    <a16:rowId xmlns:a16="http://schemas.microsoft.com/office/drawing/2014/main" val="3457269443"/>
                  </a:ext>
                </a:extLst>
              </a:tr>
            </a:tbl>
          </a:graphicData>
        </a:graphic>
      </p:graphicFrame>
      <p:sp>
        <p:nvSpPr>
          <p:cNvPr id="3" name="Title 2">
            <a:extLst>
              <a:ext uri="{FF2B5EF4-FFF2-40B4-BE49-F238E27FC236}">
                <a16:creationId xmlns:a16="http://schemas.microsoft.com/office/drawing/2014/main" id="{59BFCCD1-DBDD-F3E8-E5BB-31A5C4CA694F}"/>
              </a:ext>
            </a:extLst>
          </p:cNvPr>
          <p:cNvSpPr>
            <a:spLocks noGrp="1"/>
          </p:cNvSpPr>
          <p:nvPr>
            <p:ph type="title"/>
          </p:nvPr>
        </p:nvSpPr>
        <p:spPr>
          <a:xfrm>
            <a:off x="269131" y="194553"/>
            <a:ext cx="11653738" cy="1325563"/>
          </a:xfrm>
        </p:spPr>
        <p:txBody>
          <a:bodyPr>
            <a:normAutofit/>
          </a:bodyPr>
          <a:lstStyle/>
          <a:p>
            <a:r>
              <a:rPr lang="en-US" sz="4000">
                <a:solidFill>
                  <a:schemeClr val="accent6"/>
                </a:solidFill>
              </a:rPr>
              <a:t>Recap: </a:t>
            </a:r>
            <a:r>
              <a:rPr lang="en-US" sz="4000"/>
              <a:t>Stormwater Design Standards - Revised Definitions</a:t>
            </a:r>
          </a:p>
        </p:txBody>
      </p:sp>
    </p:spTree>
    <p:extLst>
      <p:ext uri="{BB962C8B-B14F-4D97-AF65-F5344CB8AC3E}">
        <p14:creationId xmlns:p14="http://schemas.microsoft.com/office/powerpoint/2010/main" val="43468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2167E30-5315-2EB0-37AB-18446696C348}"/>
              </a:ext>
            </a:extLst>
          </p:cNvPr>
          <p:cNvGraphicFramePr>
            <a:graphicFrameLocks noGrp="1"/>
          </p:cNvGraphicFramePr>
          <p:nvPr>
            <p:ph idx="1"/>
          </p:nvPr>
        </p:nvGraphicFramePr>
        <p:xfrm>
          <a:off x="269131" y="1957956"/>
          <a:ext cx="11653738" cy="2961640"/>
        </p:xfrm>
        <a:graphic>
          <a:graphicData uri="http://schemas.openxmlformats.org/drawingml/2006/table">
            <a:tbl>
              <a:tblPr firstRow="1" bandRow="1">
                <a:tableStyleId>{5C22544A-7EE6-4342-B048-85BDC9FD1C3A}</a:tableStyleId>
              </a:tblPr>
              <a:tblGrid>
                <a:gridCol w="5826869">
                  <a:extLst>
                    <a:ext uri="{9D8B030D-6E8A-4147-A177-3AD203B41FA5}">
                      <a16:colId xmlns:a16="http://schemas.microsoft.com/office/drawing/2014/main" val="3483911649"/>
                    </a:ext>
                  </a:extLst>
                </a:gridCol>
                <a:gridCol w="5826869">
                  <a:extLst>
                    <a:ext uri="{9D8B030D-6E8A-4147-A177-3AD203B41FA5}">
                      <a16:colId xmlns:a16="http://schemas.microsoft.com/office/drawing/2014/main" val="2836452421"/>
                    </a:ext>
                  </a:extLst>
                </a:gridCol>
              </a:tblGrid>
              <a:tr h="370840">
                <a:tc>
                  <a:txBody>
                    <a:bodyPr/>
                    <a:lstStyle/>
                    <a:p>
                      <a:r>
                        <a:rPr lang="en-US"/>
                        <a:t>Proposed for Standards</a:t>
                      </a:r>
                    </a:p>
                  </a:txBody>
                  <a:tcPr/>
                </a:tc>
                <a:tc>
                  <a:txBody>
                    <a:bodyPr/>
                    <a:lstStyle/>
                    <a:p>
                      <a:r>
                        <a:rPr lang="en-US"/>
                        <a:t>Current in the Standards </a:t>
                      </a:r>
                    </a:p>
                  </a:txBody>
                  <a:tcPr/>
                </a:tc>
                <a:extLst>
                  <a:ext uri="{0D108BD9-81ED-4DB2-BD59-A6C34878D82A}">
                    <a16:rowId xmlns:a16="http://schemas.microsoft.com/office/drawing/2014/main" val="3613912273"/>
                  </a:ext>
                </a:extLst>
              </a:tr>
              <a:tr h="355397">
                <a:tc>
                  <a:txBody>
                    <a:bodyPr/>
                    <a:lstStyle/>
                    <a:p>
                      <a:r>
                        <a:rPr lang="en-US" sz="1400" b="1" i="1" kern="1200">
                          <a:solidFill>
                            <a:schemeClr val="dk1"/>
                          </a:solidFill>
                          <a:effectLst/>
                          <a:latin typeface="+mn-lt"/>
                          <a:ea typeface="+mn-ea"/>
                          <a:cs typeface="+mn-cs"/>
                        </a:rPr>
                        <a:t>Stormwater Facility</a:t>
                      </a:r>
                      <a:r>
                        <a:rPr lang="en-US" sz="1400" kern="1200">
                          <a:solidFill>
                            <a:schemeClr val="dk1"/>
                          </a:solidFill>
                          <a:effectLst/>
                          <a:latin typeface="+mn-lt"/>
                          <a:ea typeface="+mn-ea"/>
                          <a:cs typeface="+mn-cs"/>
                        </a:rPr>
                        <a:t>―A facility designed to control the flow rate, flow volume, or flow duration of drainage water, or a facility designed to remove pollutants from drainage water.  </a:t>
                      </a:r>
                    </a:p>
                  </a:txBody>
                  <a:tcPr/>
                </a:tc>
                <a:tc>
                  <a:txBody>
                    <a:bodyPr/>
                    <a:lstStyle/>
                    <a:p>
                      <a:r>
                        <a:rPr lang="en-US" sz="1200" i="0" kern="1200">
                          <a:solidFill>
                            <a:schemeClr val="dk1"/>
                          </a:solidFill>
                          <a:latin typeface="+mn-lt"/>
                          <a:ea typeface="+mn-ea"/>
                          <a:cs typeface="+mn-cs"/>
                        </a:rPr>
                        <a:t>Added for consistency with SRC.</a:t>
                      </a:r>
                    </a:p>
                  </a:txBody>
                  <a:tcPr marL="68580" marR="68580" marT="0" marB="0"/>
                </a:tc>
                <a:extLst>
                  <a:ext uri="{0D108BD9-81ED-4DB2-BD59-A6C34878D82A}">
                    <a16:rowId xmlns:a16="http://schemas.microsoft.com/office/drawing/2014/main" val="683086940"/>
                  </a:ext>
                </a:extLst>
              </a:tr>
              <a:tr h="370840">
                <a:tc>
                  <a:txBody>
                    <a:bodyPr/>
                    <a:lstStyle/>
                    <a:p>
                      <a:r>
                        <a:rPr lang="en-US" sz="1400" b="1" i="1" kern="1200">
                          <a:solidFill>
                            <a:schemeClr val="dk1"/>
                          </a:solidFill>
                          <a:effectLst/>
                          <a:latin typeface="+mn-lt"/>
                          <a:ea typeface="+mn-ea"/>
                          <a:cs typeface="+mn-cs"/>
                        </a:rPr>
                        <a:t>Stormwater System </a:t>
                      </a:r>
                      <a:r>
                        <a:rPr lang="en-US" sz="1400" b="1" kern="1200">
                          <a:solidFill>
                            <a:schemeClr val="dk1"/>
                          </a:solidFill>
                          <a:effectLst/>
                          <a:latin typeface="+mn-lt"/>
                          <a:ea typeface="+mn-ea"/>
                          <a:cs typeface="+mn-cs"/>
                        </a:rPr>
                        <a:t>– </a:t>
                      </a:r>
                      <a:r>
                        <a:rPr lang="en-US" sz="1400" kern="1200">
                          <a:solidFill>
                            <a:schemeClr val="dk1"/>
                          </a:solidFill>
                          <a:effectLst/>
                          <a:latin typeface="+mn-lt"/>
                          <a:ea typeface="+mn-ea"/>
                          <a:cs typeface="+mn-cs"/>
                        </a:rPr>
                        <a:t>All stormwater facilities and improvements such as catch basins, curbs, culverts, gutters, ditches, manmade channels, and storm drains that collect, convey, or control the flow of stormwater or remove pollutants from drainage water.    </a:t>
                      </a:r>
                    </a:p>
                  </a:txBody>
                  <a:tcPr/>
                </a:tc>
                <a:tc>
                  <a:txBody>
                    <a:bodyPr/>
                    <a:lstStyle/>
                    <a:p>
                      <a:r>
                        <a:rPr lang="en-US" sz="1200" i="0" kern="1200">
                          <a:solidFill>
                            <a:schemeClr val="dk1"/>
                          </a:solidFill>
                          <a:latin typeface="+mn-lt"/>
                          <a:ea typeface="+mn-ea"/>
                          <a:cs typeface="+mn-cs"/>
                        </a:rPr>
                        <a:t>Added for consistency with SRC.</a:t>
                      </a:r>
                    </a:p>
                  </a:txBody>
                  <a:tcPr/>
                </a:tc>
                <a:extLst>
                  <a:ext uri="{0D108BD9-81ED-4DB2-BD59-A6C34878D82A}">
                    <a16:rowId xmlns:a16="http://schemas.microsoft.com/office/drawing/2014/main" val="41716211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a:solidFill>
                            <a:schemeClr val="dk1"/>
                          </a:solidFill>
                          <a:effectLst/>
                          <a:latin typeface="+mn-lt"/>
                          <a:ea typeface="+mn-ea"/>
                          <a:cs typeface="+mn-cs"/>
                        </a:rPr>
                        <a:t>Water Quality Design Storm Event </a:t>
                      </a:r>
                      <a:r>
                        <a:rPr lang="en-US" sz="1400" b="1" kern="1200">
                          <a:solidFill>
                            <a:schemeClr val="dk1"/>
                          </a:solidFill>
                          <a:effectLst/>
                          <a:latin typeface="+mn-lt"/>
                          <a:ea typeface="+mn-ea"/>
                          <a:cs typeface="+mn-cs"/>
                        </a:rPr>
                        <a:t>– </a:t>
                      </a:r>
                      <a:r>
                        <a:rPr lang="en-US" sz="1400" kern="1200">
                          <a:solidFill>
                            <a:schemeClr val="dk1"/>
                          </a:solidFill>
                          <a:effectLst/>
                          <a:latin typeface="+mn-lt"/>
                          <a:ea typeface="+mn-ea"/>
                          <a:cs typeface="+mn-cs"/>
                        </a:rPr>
                        <a:t>a design storm event representative of 80% of the average annual runoff and is used to size stormwater facilities for water quality treatment.</a:t>
                      </a:r>
                    </a:p>
                    <a:p>
                      <a:r>
                        <a:rPr lang="en-US" sz="1200" kern="120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a:solidFill>
                            <a:schemeClr val="dk1"/>
                          </a:solidFill>
                          <a:effectLst/>
                          <a:latin typeface="+mn-lt"/>
                          <a:ea typeface="+mn-ea"/>
                          <a:cs typeface="+mn-cs"/>
                        </a:rPr>
                        <a:t>Updated for consistency with the NPDES permit.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dk1"/>
                        </a:solidFill>
                        <a:effectLst/>
                        <a:latin typeface="+mn-lt"/>
                        <a:ea typeface="+mn-ea"/>
                        <a:cs typeface="+mn-cs"/>
                      </a:endParaRPr>
                    </a:p>
                  </a:txBody>
                  <a:tcPr/>
                </a:tc>
                <a:extLst>
                  <a:ext uri="{0D108BD9-81ED-4DB2-BD59-A6C34878D82A}">
                    <a16:rowId xmlns:a16="http://schemas.microsoft.com/office/drawing/2014/main" val="833835223"/>
                  </a:ext>
                </a:extLst>
              </a:tr>
            </a:tbl>
          </a:graphicData>
        </a:graphic>
      </p:graphicFrame>
      <p:sp>
        <p:nvSpPr>
          <p:cNvPr id="3" name="Title 2">
            <a:extLst>
              <a:ext uri="{FF2B5EF4-FFF2-40B4-BE49-F238E27FC236}">
                <a16:creationId xmlns:a16="http://schemas.microsoft.com/office/drawing/2014/main" id="{59BFCCD1-DBDD-F3E8-E5BB-31A5C4CA694F}"/>
              </a:ext>
            </a:extLst>
          </p:cNvPr>
          <p:cNvSpPr>
            <a:spLocks noGrp="1"/>
          </p:cNvSpPr>
          <p:nvPr>
            <p:ph type="title"/>
          </p:nvPr>
        </p:nvSpPr>
        <p:spPr>
          <a:xfrm>
            <a:off x="269131" y="612842"/>
            <a:ext cx="11653738" cy="1325563"/>
          </a:xfrm>
        </p:spPr>
        <p:txBody>
          <a:bodyPr>
            <a:normAutofit/>
          </a:bodyPr>
          <a:lstStyle/>
          <a:p>
            <a:r>
              <a:rPr lang="en-US" sz="4000">
                <a:solidFill>
                  <a:schemeClr val="accent6"/>
                </a:solidFill>
              </a:rPr>
              <a:t>Recap: </a:t>
            </a:r>
            <a:r>
              <a:rPr lang="en-US" sz="4000"/>
              <a:t>Stormwater Design Standards - Revised Definitions</a:t>
            </a:r>
          </a:p>
        </p:txBody>
      </p:sp>
    </p:spTree>
    <p:extLst>
      <p:ext uri="{BB962C8B-B14F-4D97-AF65-F5344CB8AC3E}">
        <p14:creationId xmlns:p14="http://schemas.microsoft.com/office/powerpoint/2010/main" val="240726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87E5-B3B2-86CE-F1FE-4E22DDE20D9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D5C8E5A7-6A45-44DA-D729-9ED3DBD03A55}"/>
              </a:ext>
            </a:extLst>
          </p:cNvPr>
          <p:cNvSpPr>
            <a:spLocks noGrp="1"/>
          </p:cNvSpPr>
          <p:nvPr>
            <p:ph idx="1"/>
          </p:nvPr>
        </p:nvSpPr>
        <p:spPr>
          <a:xfrm>
            <a:off x="839787" y="1409700"/>
            <a:ext cx="6927357" cy="5108795"/>
          </a:xfrm>
        </p:spPr>
        <p:txBody>
          <a:bodyPr>
            <a:normAutofit/>
          </a:bodyPr>
          <a:lstStyle/>
          <a:p>
            <a:pPr marL="514350" indent="-514350">
              <a:spcBef>
                <a:spcPts val="1200"/>
              </a:spcBef>
              <a:buFont typeface="+mj-lt"/>
              <a:buAutoNum type="arabicPeriod"/>
            </a:pPr>
            <a:r>
              <a:rPr lang="en-US" sz="2600"/>
              <a:t>Welcome </a:t>
            </a:r>
            <a:r>
              <a:rPr lang="en-US" sz="2600">
                <a:solidFill>
                  <a:schemeClr val="accent1"/>
                </a:solidFill>
              </a:rPr>
              <a:t>(5 min)</a:t>
            </a:r>
          </a:p>
          <a:p>
            <a:pPr marL="514350" indent="-514350">
              <a:spcBef>
                <a:spcPts val="1200"/>
              </a:spcBef>
              <a:buFont typeface="+mj-lt"/>
              <a:buAutoNum type="arabicPeriod"/>
            </a:pPr>
            <a:r>
              <a:rPr lang="en-US" sz="2600"/>
              <a:t>Meeting #4 Recap </a:t>
            </a:r>
            <a:r>
              <a:rPr lang="en-US" sz="2600">
                <a:solidFill>
                  <a:schemeClr val="accent1"/>
                </a:solidFill>
              </a:rPr>
              <a:t>(10 min)</a:t>
            </a:r>
          </a:p>
          <a:p>
            <a:pPr marL="514350" indent="-514350">
              <a:spcBef>
                <a:spcPts val="1200"/>
              </a:spcBef>
              <a:buFont typeface="+mj-lt"/>
              <a:buAutoNum type="arabicPeriod"/>
            </a:pPr>
            <a:r>
              <a:rPr lang="en-US" sz="2600"/>
              <a:t>Proposed Code Amendments and Timeline </a:t>
            </a:r>
            <a:r>
              <a:rPr lang="en-US" sz="2600">
                <a:solidFill>
                  <a:schemeClr val="accent1"/>
                </a:solidFill>
              </a:rPr>
              <a:t>(20 min)</a:t>
            </a:r>
          </a:p>
          <a:p>
            <a:pPr marL="514350" indent="-514350">
              <a:spcBef>
                <a:spcPts val="1200"/>
              </a:spcBef>
              <a:buFont typeface="+mj-lt"/>
              <a:buAutoNum type="arabicPeriod"/>
            </a:pPr>
            <a:r>
              <a:rPr lang="en-US" sz="2600"/>
              <a:t>Stormwater Design Standards and Timeline </a:t>
            </a:r>
            <a:r>
              <a:rPr lang="en-US" sz="2600">
                <a:solidFill>
                  <a:schemeClr val="accent1"/>
                </a:solidFill>
              </a:rPr>
              <a:t>(20 min)</a:t>
            </a:r>
          </a:p>
          <a:p>
            <a:pPr marL="514350" indent="-514350">
              <a:spcBef>
                <a:spcPts val="1200"/>
              </a:spcBef>
              <a:buFont typeface="+mj-lt"/>
              <a:buAutoNum type="arabicPeriod"/>
            </a:pPr>
            <a:r>
              <a:rPr lang="en-US" sz="2600"/>
              <a:t>Future Subgroup Meetings for Stormwater Design Standards </a:t>
            </a:r>
            <a:r>
              <a:rPr lang="en-US" sz="2600">
                <a:solidFill>
                  <a:schemeClr val="accent1"/>
                </a:solidFill>
              </a:rPr>
              <a:t>(10 min)</a:t>
            </a:r>
          </a:p>
          <a:p>
            <a:pPr marL="514350" indent="-514350">
              <a:spcBef>
                <a:spcPts val="1200"/>
              </a:spcBef>
              <a:buFont typeface="+mj-lt"/>
              <a:buAutoNum type="arabicPeriod"/>
            </a:pPr>
            <a:r>
              <a:rPr lang="en-US" sz="2600"/>
              <a:t>Closing Comments </a:t>
            </a:r>
            <a:r>
              <a:rPr lang="en-US" sz="2600">
                <a:solidFill>
                  <a:schemeClr val="accent1"/>
                </a:solidFill>
              </a:rPr>
              <a:t>(5 min)</a:t>
            </a:r>
          </a:p>
          <a:p>
            <a:pPr marL="457200" lvl="1" indent="0">
              <a:spcBef>
                <a:spcPts val="1200"/>
              </a:spcBef>
              <a:buNone/>
            </a:pPr>
            <a:endParaRPr lang="en-US" sz="2000"/>
          </a:p>
        </p:txBody>
      </p:sp>
      <p:pic>
        <p:nvPicPr>
          <p:cNvPr id="4" name="Picture 3">
            <a:extLst>
              <a:ext uri="{FF2B5EF4-FFF2-40B4-BE49-F238E27FC236}">
                <a16:creationId xmlns:a16="http://schemas.microsoft.com/office/drawing/2014/main" id="{E032A4DD-BED5-3E21-9766-29553935D2A9}"/>
              </a:ext>
            </a:extLst>
          </p:cNvPr>
          <p:cNvPicPr>
            <a:picLocks noChangeAspect="1"/>
          </p:cNvPicPr>
          <p:nvPr/>
        </p:nvPicPr>
        <p:blipFill>
          <a:blip r:embed="rId3"/>
          <a:stretch>
            <a:fillRect/>
          </a:stretch>
        </p:blipFill>
        <p:spPr>
          <a:xfrm>
            <a:off x="8135471" y="-1"/>
            <a:ext cx="4056529" cy="6857167"/>
          </a:xfrm>
          <a:prstGeom prst="rect">
            <a:avLst/>
          </a:prstGeom>
        </p:spPr>
      </p:pic>
    </p:spTree>
    <p:extLst>
      <p:ext uri="{BB962C8B-B14F-4D97-AF65-F5344CB8AC3E}">
        <p14:creationId xmlns:p14="http://schemas.microsoft.com/office/powerpoint/2010/main" val="1095607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2209C6-B91E-1618-FDB3-0EF07CE44AA1}"/>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en-US" sz="3200">
                <a:solidFill>
                  <a:schemeClr val="accent1"/>
                </a:solidFill>
              </a:rPr>
              <a:t>Section 4.1: Introduction</a:t>
            </a:r>
          </a:p>
          <a:p>
            <a:pPr lvl="1"/>
            <a:r>
              <a:rPr lang="en-US">
                <a:solidFill>
                  <a:schemeClr val="accent2">
                    <a:lumMod val="75000"/>
                  </a:schemeClr>
                </a:solidFill>
              </a:rPr>
              <a:t>Inclusion of Exemptions as a new section (4.1(d))</a:t>
            </a:r>
          </a:p>
          <a:p>
            <a:pPr lvl="1"/>
            <a:r>
              <a:rPr lang="en-US">
                <a:solidFill>
                  <a:schemeClr val="accent2">
                    <a:lumMod val="75000"/>
                  </a:schemeClr>
                </a:solidFill>
              </a:rPr>
              <a:t>Align How to Use these Standards with reorganization.</a:t>
            </a:r>
            <a:r>
              <a:rPr lang="en-US" sz="2800">
                <a:solidFill>
                  <a:schemeClr val="accent1"/>
                </a:solidFill>
              </a:rPr>
              <a:t>	</a:t>
            </a:r>
            <a:endParaRPr lang="en-US"/>
          </a:p>
          <a:p>
            <a:pPr marL="0" indent="0">
              <a:buNone/>
            </a:pPr>
            <a:r>
              <a:rPr lang="en-US">
                <a:solidFill>
                  <a:srgbClr val="0070C0"/>
                </a:solidFill>
              </a:rPr>
              <a:t>Section 4.2: Project Thresholds</a:t>
            </a:r>
          </a:p>
          <a:p>
            <a:pPr lvl="1"/>
            <a:r>
              <a:rPr lang="en-US">
                <a:solidFill>
                  <a:schemeClr val="accent2">
                    <a:lumMod val="75000"/>
                  </a:schemeClr>
                </a:solidFill>
              </a:rPr>
              <a:t>Remove Non-SFR as a category.</a:t>
            </a:r>
          </a:p>
          <a:p>
            <a:pPr lvl="1"/>
            <a:r>
              <a:rPr lang="en-US">
                <a:solidFill>
                  <a:schemeClr val="accent2">
                    <a:lumMod val="75000"/>
                  </a:schemeClr>
                </a:solidFill>
              </a:rPr>
              <a:t>Update SFR to RES and include new thresholds. </a:t>
            </a:r>
          </a:p>
          <a:p>
            <a:pPr marL="0" indent="0">
              <a:buNone/>
            </a:pPr>
            <a:r>
              <a:rPr lang="en-US">
                <a:solidFill>
                  <a:srgbClr val="0070C0"/>
                </a:solidFill>
              </a:rPr>
              <a:t>Section 4.3: Site Assessment and Planning</a:t>
            </a:r>
          </a:p>
          <a:p>
            <a:pPr lvl="1"/>
            <a:r>
              <a:rPr lang="en-US">
                <a:solidFill>
                  <a:schemeClr val="accent2">
                    <a:lumMod val="75000"/>
                  </a:schemeClr>
                </a:solidFill>
              </a:rPr>
              <a:t>Reference of Site Assessment and Planning Checklist (4.3(a)) </a:t>
            </a:r>
          </a:p>
          <a:p>
            <a:pPr lvl="1"/>
            <a:r>
              <a:rPr lang="en-US">
                <a:solidFill>
                  <a:schemeClr val="accent2">
                    <a:lumMod val="75000"/>
                  </a:schemeClr>
                </a:solidFill>
              </a:rPr>
              <a:t>Introduce Infiltration Feasibility upfront</a:t>
            </a:r>
          </a:p>
          <a:p>
            <a:pPr lvl="1"/>
            <a:r>
              <a:rPr lang="en-US">
                <a:solidFill>
                  <a:schemeClr val="accent2">
                    <a:lumMod val="75000"/>
                  </a:schemeClr>
                </a:solidFill>
              </a:rPr>
              <a:t>Summarize Infiltration Testing Requirements</a:t>
            </a:r>
          </a:p>
          <a:p>
            <a:pPr lvl="1"/>
            <a:r>
              <a:rPr lang="en-US">
                <a:solidFill>
                  <a:schemeClr val="accent2">
                    <a:lumMod val="75000"/>
                  </a:schemeClr>
                </a:solidFill>
              </a:rPr>
              <a:t>Clarify Impervious Area Reduction Techniques and application for treatment or flow control facility sizing.</a:t>
            </a:r>
          </a:p>
          <a:p>
            <a:pPr lvl="1"/>
            <a:endParaRPr lang="en-US">
              <a:solidFill>
                <a:schemeClr val="accent2">
                  <a:lumMod val="75000"/>
                </a:schemeClr>
              </a:solidFill>
            </a:endParaRPr>
          </a:p>
        </p:txBody>
      </p:sp>
      <p:sp>
        <p:nvSpPr>
          <p:cNvPr id="4" name="Title 3">
            <a:extLst>
              <a:ext uri="{FF2B5EF4-FFF2-40B4-BE49-F238E27FC236}">
                <a16:creationId xmlns:a16="http://schemas.microsoft.com/office/drawing/2014/main" id="{06C6BFE1-1A9B-CE12-EDD3-6BD2B437E2CB}"/>
              </a:ext>
            </a:extLst>
          </p:cNvPr>
          <p:cNvSpPr>
            <a:spLocks noGrp="1"/>
          </p:cNvSpPr>
          <p:nvPr>
            <p:ph type="title"/>
          </p:nvPr>
        </p:nvSpPr>
        <p:spPr>
          <a:xfrm>
            <a:off x="838200" y="365125"/>
            <a:ext cx="10515600" cy="1325563"/>
          </a:xfrm>
        </p:spPr>
        <p:txBody>
          <a:bodyPr/>
          <a:lstStyle/>
          <a:p>
            <a:r>
              <a:rPr lang="en-US"/>
              <a:t>Organization and New Sections</a:t>
            </a:r>
          </a:p>
        </p:txBody>
      </p:sp>
    </p:spTree>
    <p:extLst>
      <p:ext uri="{BB962C8B-B14F-4D97-AF65-F5344CB8AC3E}">
        <p14:creationId xmlns:p14="http://schemas.microsoft.com/office/powerpoint/2010/main" val="4268639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7C788-3046-7E9E-1424-D47594F7280E}"/>
              </a:ext>
            </a:extLst>
          </p:cNvPr>
          <p:cNvSpPr>
            <a:spLocks noGrp="1"/>
          </p:cNvSpPr>
          <p:nvPr>
            <p:ph idx="1"/>
          </p:nvPr>
        </p:nvSpPr>
        <p:spPr/>
        <p:txBody>
          <a:bodyPr/>
          <a:lstStyle/>
          <a:p>
            <a:r>
              <a:rPr lang="en-US"/>
              <a:t>Should use of Green Roofs be allowed credit for flow control sizing?</a:t>
            </a:r>
          </a:p>
        </p:txBody>
      </p:sp>
      <p:sp>
        <p:nvSpPr>
          <p:cNvPr id="3" name="Title 2">
            <a:extLst>
              <a:ext uri="{FF2B5EF4-FFF2-40B4-BE49-F238E27FC236}">
                <a16:creationId xmlns:a16="http://schemas.microsoft.com/office/drawing/2014/main" id="{FFC679E3-832C-0D58-AC51-FE87F52744C1}"/>
              </a:ext>
            </a:extLst>
          </p:cNvPr>
          <p:cNvSpPr>
            <a:spLocks noGrp="1"/>
          </p:cNvSpPr>
          <p:nvPr>
            <p:ph type="title"/>
          </p:nvPr>
        </p:nvSpPr>
        <p:spPr/>
        <p:txBody>
          <a:bodyPr/>
          <a:lstStyle/>
          <a:p>
            <a:r>
              <a:rPr lang="en-US"/>
              <a:t>Outstanding Question</a:t>
            </a:r>
          </a:p>
        </p:txBody>
      </p:sp>
    </p:spTree>
    <p:extLst>
      <p:ext uri="{BB962C8B-B14F-4D97-AF65-F5344CB8AC3E}">
        <p14:creationId xmlns:p14="http://schemas.microsoft.com/office/powerpoint/2010/main" val="276465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2209C6-B91E-1618-FDB3-0EF07CE44AA1}"/>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n-US" sz="3200">
                <a:solidFill>
                  <a:schemeClr val="accent1"/>
                </a:solidFill>
              </a:rPr>
              <a:t>Section 4.4: General Design Requirements</a:t>
            </a:r>
          </a:p>
          <a:p>
            <a:pPr lvl="1"/>
            <a:r>
              <a:rPr lang="en-US">
                <a:solidFill>
                  <a:schemeClr val="accent2">
                    <a:lumMod val="75000"/>
                  </a:schemeClr>
                </a:solidFill>
              </a:rPr>
              <a:t>Inclusion of “Prioritize Infiltration” instead of a GSI to the MEF.</a:t>
            </a:r>
          </a:p>
          <a:p>
            <a:pPr lvl="1"/>
            <a:r>
              <a:rPr lang="en-US">
                <a:solidFill>
                  <a:schemeClr val="accent2">
                    <a:lumMod val="75000"/>
                  </a:schemeClr>
                </a:solidFill>
              </a:rPr>
              <a:t>Added section for Design Exceptions and Fee-in-lieu to reflect submittal of Appendix 4E equivalent.</a:t>
            </a:r>
            <a:r>
              <a:rPr lang="en-US" sz="2800">
                <a:solidFill>
                  <a:schemeClr val="accent1"/>
                </a:solidFill>
              </a:rPr>
              <a:t>	</a:t>
            </a:r>
            <a:endParaRPr lang="en-US"/>
          </a:p>
          <a:p>
            <a:pPr marL="0" indent="0">
              <a:buNone/>
            </a:pPr>
            <a:r>
              <a:rPr lang="en-US">
                <a:solidFill>
                  <a:srgbClr val="0070C0"/>
                </a:solidFill>
              </a:rPr>
              <a:t>Section 4.5: Performance Standards and Design Methodologies</a:t>
            </a:r>
          </a:p>
          <a:p>
            <a:pPr lvl="1"/>
            <a:r>
              <a:rPr lang="en-US">
                <a:solidFill>
                  <a:schemeClr val="accent2">
                    <a:lumMod val="75000"/>
                  </a:schemeClr>
                </a:solidFill>
              </a:rPr>
              <a:t>Add design storm table</a:t>
            </a:r>
          </a:p>
          <a:p>
            <a:pPr lvl="1"/>
            <a:r>
              <a:rPr lang="en-US">
                <a:solidFill>
                  <a:schemeClr val="accent2">
                    <a:lumMod val="75000"/>
                  </a:schemeClr>
                </a:solidFill>
              </a:rPr>
              <a:t>Clarify water quality (with NSRR) and flow control performance standards</a:t>
            </a:r>
          </a:p>
          <a:p>
            <a:pPr lvl="1"/>
            <a:r>
              <a:rPr lang="en-US">
                <a:solidFill>
                  <a:schemeClr val="accent2">
                    <a:lumMod val="75000"/>
                  </a:schemeClr>
                </a:solidFill>
              </a:rPr>
              <a:t>Consolidate sizing methods to one section: Simplified and Engineered.</a:t>
            </a:r>
          </a:p>
          <a:p>
            <a:pPr lvl="1"/>
            <a:r>
              <a:rPr lang="en-US">
                <a:solidFill>
                  <a:schemeClr val="accent2">
                    <a:lumMod val="75000"/>
                  </a:schemeClr>
                </a:solidFill>
              </a:rPr>
              <a:t>Engineered Sizing Calculations include Volume-based sizing and Hydrograph- based Sizing</a:t>
            </a:r>
          </a:p>
          <a:p>
            <a:pPr marL="0" indent="0">
              <a:buNone/>
            </a:pPr>
            <a:r>
              <a:rPr lang="en-US">
                <a:solidFill>
                  <a:srgbClr val="0070C0"/>
                </a:solidFill>
              </a:rPr>
              <a:t>Section 4.6: Design Criteria for Treatment and Flow Control</a:t>
            </a:r>
          </a:p>
          <a:p>
            <a:pPr lvl="1"/>
            <a:r>
              <a:rPr lang="en-US">
                <a:solidFill>
                  <a:schemeClr val="accent2">
                    <a:lumMod val="75000"/>
                  </a:schemeClr>
                </a:solidFill>
              </a:rPr>
              <a:t>Provide description and detail reference for facilities upfront</a:t>
            </a:r>
          </a:p>
          <a:p>
            <a:pPr lvl="1"/>
            <a:r>
              <a:rPr lang="en-US">
                <a:solidFill>
                  <a:schemeClr val="accent2">
                    <a:lumMod val="75000"/>
                  </a:schemeClr>
                </a:solidFill>
              </a:rPr>
              <a:t>Organized by GSI facilities, filtration facilities, and flow control facilities</a:t>
            </a:r>
          </a:p>
          <a:p>
            <a:pPr lvl="1"/>
            <a:r>
              <a:rPr lang="en-US">
                <a:solidFill>
                  <a:schemeClr val="accent2">
                    <a:lumMod val="75000"/>
                  </a:schemeClr>
                </a:solidFill>
              </a:rPr>
              <a:t>Incorporate applicable design criteria from standard details.</a:t>
            </a:r>
          </a:p>
          <a:p>
            <a:pPr lvl="1"/>
            <a:endParaRPr lang="en-US">
              <a:solidFill>
                <a:schemeClr val="accent2">
                  <a:lumMod val="75000"/>
                </a:schemeClr>
              </a:solidFill>
            </a:endParaRPr>
          </a:p>
        </p:txBody>
      </p:sp>
      <p:sp>
        <p:nvSpPr>
          <p:cNvPr id="4" name="Title 3">
            <a:extLst>
              <a:ext uri="{FF2B5EF4-FFF2-40B4-BE49-F238E27FC236}">
                <a16:creationId xmlns:a16="http://schemas.microsoft.com/office/drawing/2014/main" id="{06C6BFE1-1A9B-CE12-EDD3-6BD2B437E2CB}"/>
              </a:ext>
            </a:extLst>
          </p:cNvPr>
          <p:cNvSpPr>
            <a:spLocks noGrp="1"/>
          </p:cNvSpPr>
          <p:nvPr>
            <p:ph type="title"/>
          </p:nvPr>
        </p:nvSpPr>
        <p:spPr>
          <a:xfrm>
            <a:off x="838200" y="365125"/>
            <a:ext cx="10515600" cy="1325563"/>
          </a:xfrm>
        </p:spPr>
        <p:txBody>
          <a:bodyPr/>
          <a:lstStyle/>
          <a:p>
            <a:r>
              <a:rPr lang="en-US"/>
              <a:t>Organization and New Sections</a:t>
            </a:r>
          </a:p>
        </p:txBody>
      </p:sp>
    </p:spTree>
    <p:extLst>
      <p:ext uri="{BB962C8B-B14F-4D97-AF65-F5344CB8AC3E}">
        <p14:creationId xmlns:p14="http://schemas.microsoft.com/office/powerpoint/2010/main" val="290175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7C788-3046-7E9E-1424-D47594F7280E}"/>
              </a:ext>
            </a:extLst>
          </p:cNvPr>
          <p:cNvSpPr>
            <a:spLocks noGrp="1"/>
          </p:cNvSpPr>
          <p:nvPr>
            <p:ph idx="1"/>
          </p:nvPr>
        </p:nvSpPr>
        <p:spPr/>
        <p:txBody>
          <a:bodyPr/>
          <a:lstStyle/>
          <a:p>
            <a:r>
              <a:rPr lang="en-US"/>
              <a:t>Where are clarification needs related to Sizing Calculations (approved tools, methods, </a:t>
            </a:r>
            <a:r>
              <a:rPr lang="en-US" err="1"/>
              <a:t>etc</a:t>
            </a:r>
            <a:r>
              <a:rPr lang="en-US"/>
              <a:t>)?</a:t>
            </a:r>
          </a:p>
          <a:p>
            <a:r>
              <a:rPr lang="en-US"/>
              <a:t>Should Simplified Method be used for public facilities?</a:t>
            </a:r>
          </a:p>
          <a:p>
            <a:endParaRPr lang="en-US"/>
          </a:p>
        </p:txBody>
      </p:sp>
      <p:sp>
        <p:nvSpPr>
          <p:cNvPr id="3" name="Title 2">
            <a:extLst>
              <a:ext uri="{FF2B5EF4-FFF2-40B4-BE49-F238E27FC236}">
                <a16:creationId xmlns:a16="http://schemas.microsoft.com/office/drawing/2014/main" id="{FFC679E3-832C-0D58-AC51-FE87F52744C1}"/>
              </a:ext>
            </a:extLst>
          </p:cNvPr>
          <p:cNvSpPr>
            <a:spLocks noGrp="1"/>
          </p:cNvSpPr>
          <p:nvPr>
            <p:ph type="title"/>
          </p:nvPr>
        </p:nvSpPr>
        <p:spPr/>
        <p:txBody>
          <a:bodyPr/>
          <a:lstStyle/>
          <a:p>
            <a:r>
              <a:rPr lang="en-US"/>
              <a:t>Outstanding Questions</a:t>
            </a:r>
          </a:p>
        </p:txBody>
      </p:sp>
    </p:spTree>
    <p:extLst>
      <p:ext uri="{BB962C8B-B14F-4D97-AF65-F5344CB8AC3E}">
        <p14:creationId xmlns:p14="http://schemas.microsoft.com/office/powerpoint/2010/main" val="417686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39FAE3F-FD54-EE2C-9A42-C88C4FE5DCBA}"/>
              </a:ext>
            </a:extLst>
          </p:cNvPr>
          <p:cNvGraphicFramePr>
            <a:graphicFrameLocks noGrp="1"/>
          </p:cNvGraphicFramePr>
          <p:nvPr>
            <p:ph idx="1"/>
            <p:extLst>
              <p:ext uri="{D42A27DB-BD31-4B8C-83A1-F6EECF244321}">
                <p14:modId xmlns:p14="http://schemas.microsoft.com/office/powerpoint/2010/main" val="640722480"/>
              </p:ext>
            </p:extLst>
          </p:nvPr>
        </p:nvGraphicFramePr>
        <p:xfrm>
          <a:off x="616999" y="1349406"/>
          <a:ext cx="10515602" cy="5332422"/>
        </p:xfrm>
        <a:graphic>
          <a:graphicData uri="http://schemas.openxmlformats.org/drawingml/2006/table">
            <a:tbl>
              <a:tblPr firstRow="1" firstCol="1" bandRow="1"/>
              <a:tblGrid>
                <a:gridCol w="5745637">
                  <a:extLst>
                    <a:ext uri="{9D8B030D-6E8A-4147-A177-3AD203B41FA5}">
                      <a16:colId xmlns:a16="http://schemas.microsoft.com/office/drawing/2014/main" val="4112821537"/>
                    </a:ext>
                  </a:extLst>
                </a:gridCol>
                <a:gridCol w="1084084">
                  <a:extLst>
                    <a:ext uri="{9D8B030D-6E8A-4147-A177-3AD203B41FA5}">
                      <a16:colId xmlns:a16="http://schemas.microsoft.com/office/drawing/2014/main" val="1494952587"/>
                    </a:ext>
                  </a:extLst>
                </a:gridCol>
                <a:gridCol w="1084084">
                  <a:extLst>
                    <a:ext uri="{9D8B030D-6E8A-4147-A177-3AD203B41FA5}">
                      <a16:colId xmlns:a16="http://schemas.microsoft.com/office/drawing/2014/main" val="3247924234"/>
                    </a:ext>
                  </a:extLst>
                </a:gridCol>
                <a:gridCol w="1409306">
                  <a:extLst>
                    <a:ext uri="{9D8B030D-6E8A-4147-A177-3AD203B41FA5}">
                      <a16:colId xmlns:a16="http://schemas.microsoft.com/office/drawing/2014/main" val="1360935477"/>
                    </a:ext>
                  </a:extLst>
                </a:gridCol>
                <a:gridCol w="1192491">
                  <a:extLst>
                    <a:ext uri="{9D8B030D-6E8A-4147-A177-3AD203B41FA5}">
                      <a16:colId xmlns:a16="http://schemas.microsoft.com/office/drawing/2014/main" val="1438576234"/>
                    </a:ext>
                  </a:extLst>
                </a:gridCol>
              </a:tblGrid>
              <a:tr h="806415">
                <a:tc>
                  <a:txBody>
                    <a:bodyPr/>
                    <a:lstStyle/>
                    <a:p>
                      <a:pPr marL="0" marR="0" algn="ctr">
                        <a:lnSpc>
                          <a:spcPct val="107000"/>
                        </a:lnSpc>
                        <a:spcBef>
                          <a:spcPts val="0"/>
                        </a:spcBef>
                        <a:spcAft>
                          <a:spcPts val="0"/>
                        </a:spcAft>
                      </a:pPr>
                      <a:r>
                        <a:rPr lang="en-US" sz="1100" b="1" kern="0">
                          <a:solidFill>
                            <a:srgbClr val="000000"/>
                          </a:solidFill>
                          <a:effectLst/>
                          <a:highlight>
                            <a:srgbClr val="D0CECE"/>
                          </a:highlight>
                          <a:latin typeface="Times New Roman" panose="02020603050405020304" pitchFamily="18" charset="0"/>
                          <a:ea typeface="Calibri" panose="020F0502020204030204" pitchFamily="34" charset="0"/>
                          <a:cs typeface="Times New Roman" panose="02020603050405020304" pitchFamily="18" charset="0"/>
                        </a:rPr>
                        <a:t>Stormwater Facility Type</a:t>
                      </a:r>
                      <a:endParaRPr lang="en-US" sz="1100" kern="100">
                        <a:effectLst/>
                        <a:highlight>
                          <a:srgbClr val="D0CECE"/>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1755" marR="71755">
                        <a:lnSpc>
                          <a:spcPct val="107000"/>
                        </a:lnSpc>
                        <a:spcBef>
                          <a:spcPts val="0"/>
                        </a:spcBef>
                        <a:spcAft>
                          <a:spcPts val="0"/>
                        </a:spcAft>
                      </a:pPr>
                      <a:r>
                        <a:rPr lang="en-US" sz="1100" b="1" kern="0">
                          <a:solidFill>
                            <a:srgbClr val="000000"/>
                          </a:solidFill>
                          <a:effectLst/>
                          <a:highlight>
                            <a:srgbClr val="D0CECE"/>
                          </a:highlight>
                          <a:latin typeface="Times New Roman" panose="02020603050405020304" pitchFamily="18" charset="0"/>
                          <a:ea typeface="Calibri" panose="020F0502020204030204" pitchFamily="34" charset="0"/>
                          <a:cs typeface="Times New Roman" panose="02020603050405020304" pitchFamily="18" charset="0"/>
                        </a:rPr>
                        <a:t>GSI Facility</a:t>
                      </a:r>
                      <a:r>
                        <a:rPr lang="en-US" sz="1100" b="1" kern="0" baseline="30000">
                          <a:solidFill>
                            <a:srgbClr val="000000"/>
                          </a:solidFill>
                          <a:effectLst/>
                          <a:highlight>
                            <a:srgbClr val="D0CECE"/>
                          </a:highlight>
                          <a:latin typeface="Times New Roman" panose="02020603050405020304" pitchFamily="18" charset="0"/>
                          <a:ea typeface="Calibri" panose="020F0502020204030204" pitchFamily="34" charset="0"/>
                          <a:cs typeface="Times New Roman" panose="02020603050405020304" pitchFamily="18" charset="0"/>
                        </a:rPr>
                        <a:t>1</a:t>
                      </a:r>
                      <a:endParaRPr lang="en-US" sz="1100" kern="100">
                        <a:effectLst/>
                        <a:highlight>
                          <a:srgbClr val="D0CECE"/>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1755" marR="71755">
                        <a:lnSpc>
                          <a:spcPct val="107000"/>
                        </a:lnSpc>
                        <a:spcBef>
                          <a:spcPts val="0"/>
                        </a:spcBef>
                        <a:spcAft>
                          <a:spcPts val="0"/>
                        </a:spcAft>
                      </a:pPr>
                      <a:r>
                        <a:rPr lang="en-US" sz="1100" b="1" kern="0">
                          <a:solidFill>
                            <a:srgbClr val="000000"/>
                          </a:solidFill>
                          <a:effectLst/>
                          <a:highlight>
                            <a:srgbClr val="D0CECE"/>
                          </a:highlight>
                          <a:latin typeface="Times New Roman" panose="02020603050405020304" pitchFamily="18" charset="0"/>
                          <a:ea typeface="Calibri" panose="020F0502020204030204" pitchFamily="34" charset="0"/>
                          <a:cs typeface="Times New Roman" panose="02020603050405020304" pitchFamily="18" charset="0"/>
                        </a:rPr>
                        <a:t>Filtration</a:t>
                      </a:r>
                      <a:endParaRPr lang="en-US" sz="1100" kern="100">
                        <a:effectLst/>
                        <a:highlight>
                          <a:srgbClr val="D0CECE"/>
                        </a:highligh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0"/>
                        </a:spcBef>
                        <a:spcAft>
                          <a:spcPts val="0"/>
                        </a:spcAft>
                      </a:pPr>
                      <a:r>
                        <a:rPr lang="en-US" sz="1100" b="1" kern="0">
                          <a:solidFill>
                            <a:srgbClr val="000000"/>
                          </a:solidFill>
                          <a:effectLst/>
                          <a:highlight>
                            <a:srgbClr val="D0CECE"/>
                          </a:highlight>
                          <a:latin typeface="Times New Roman" panose="02020603050405020304" pitchFamily="18" charset="0"/>
                          <a:ea typeface="Calibri" panose="020F0502020204030204" pitchFamily="34" charset="0"/>
                          <a:cs typeface="Times New Roman" panose="02020603050405020304" pitchFamily="18" charset="0"/>
                        </a:rPr>
                        <a:t>Facility</a:t>
                      </a:r>
                      <a:r>
                        <a:rPr lang="en-US" sz="1100" b="1" kern="0" baseline="30000">
                          <a:solidFill>
                            <a:srgbClr val="000000"/>
                          </a:solidFill>
                          <a:effectLst/>
                          <a:highlight>
                            <a:srgbClr val="D0CECE"/>
                          </a:highligh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highlight>
                          <a:srgbClr val="D0CECE"/>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1755" marR="71755">
                        <a:lnSpc>
                          <a:spcPct val="107000"/>
                        </a:lnSpc>
                        <a:spcBef>
                          <a:spcPts val="0"/>
                        </a:spcBef>
                        <a:spcAft>
                          <a:spcPts val="0"/>
                        </a:spcAft>
                      </a:pPr>
                      <a:r>
                        <a:rPr lang="en-US" sz="1100" b="1" kern="0">
                          <a:solidFill>
                            <a:srgbClr val="000000"/>
                          </a:solidFill>
                          <a:effectLst/>
                          <a:highlight>
                            <a:srgbClr val="D0CECE"/>
                          </a:highlight>
                          <a:latin typeface="Times New Roman" panose="02020603050405020304" pitchFamily="18" charset="0"/>
                          <a:ea typeface="Calibri" panose="020F0502020204030204" pitchFamily="34" charset="0"/>
                          <a:cs typeface="Times New Roman" panose="02020603050405020304" pitchFamily="18" charset="0"/>
                        </a:rPr>
                        <a:t>Design for Flow </a:t>
                      </a:r>
                      <a:endParaRPr lang="en-US" sz="1100" kern="100">
                        <a:effectLst/>
                        <a:highlight>
                          <a:srgbClr val="D0CECE"/>
                        </a:highligh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0"/>
                        </a:spcBef>
                        <a:spcAft>
                          <a:spcPts val="0"/>
                        </a:spcAft>
                      </a:pPr>
                      <a:r>
                        <a:rPr lang="en-US" sz="1100" b="1" kern="0">
                          <a:solidFill>
                            <a:srgbClr val="000000"/>
                          </a:solidFill>
                          <a:effectLst/>
                          <a:highlight>
                            <a:srgbClr val="D0CECE"/>
                          </a:highlight>
                          <a:latin typeface="Times New Roman" panose="02020603050405020304" pitchFamily="18" charset="0"/>
                          <a:ea typeface="Calibri" panose="020F0502020204030204" pitchFamily="34" charset="0"/>
                          <a:cs typeface="Times New Roman" panose="02020603050405020304" pitchFamily="18" charset="0"/>
                        </a:rPr>
                        <a:t>Control </a:t>
                      </a:r>
                      <a:endParaRPr lang="en-US" sz="1100" kern="100">
                        <a:effectLst/>
                        <a:highlight>
                          <a:srgbClr val="D0CECE"/>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71755" marR="71755">
                        <a:lnSpc>
                          <a:spcPct val="107000"/>
                        </a:lnSpc>
                        <a:spcBef>
                          <a:spcPts val="0"/>
                        </a:spcBef>
                        <a:spcAft>
                          <a:spcPts val="0"/>
                        </a:spcAft>
                      </a:pPr>
                      <a:r>
                        <a:rPr lang="en-US" sz="1100" b="1" kern="0">
                          <a:solidFill>
                            <a:srgbClr val="000000"/>
                          </a:solidFill>
                          <a:effectLst/>
                          <a:highlight>
                            <a:srgbClr val="D0CECE"/>
                          </a:highlight>
                          <a:latin typeface="Times New Roman" panose="02020603050405020304" pitchFamily="18" charset="0"/>
                          <a:ea typeface="Calibri" panose="020F0502020204030204" pitchFamily="34" charset="0"/>
                          <a:cs typeface="Times New Roman" panose="02020603050405020304" pitchFamily="18" charset="0"/>
                        </a:rPr>
                        <a:t>Private Application Only</a:t>
                      </a:r>
                      <a:endParaRPr lang="en-US" sz="1100" kern="100">
                        <a:effectLst/>
                        <a:highlight>
                          <a:srgbClr val="D0CECE"/>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124296545"/>
                  </a:ext>
                </a:extLst>
              </a:tr>
              <a:tr h="154547">
                <a:tc gridSpan="5">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4.6(b)(1) - Planters</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5031682"/>
                  </a:ext>
                </a:extLst>
              </a:tr>
              <a:tr h="139409">
                <a:tc>
                  <a:txBody>
                    <a:bodyPr/>
                    <a:lstStyle/>
                    <a:p>
                      <a:pPr marL="215900" marR="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Infiltration Planters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4504499"/>
                  </a:ext>
                </a:extLst>
              </a:tr>
              <a:tr h="139409">
                <a:tc>
                  <a:txBody>
                    <a:bodyPr/>
                    <a:lstStyle/>
                    <a:p>
                      <a:pPr marL="215900" marR="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Partial Infiltration Planters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1205842"/>
                  </a:ext>
                </a:extLst>
              </a:tr>
              <a:tr h="139409">
                <a:tc>
                  <a:txBody>
                    <a:bodyPr/>
                    <a:lstStyle/>
                    <a:p>
                      <a:pPr marL="215900" marR="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Lined Planters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5278286"/>
                  </a:ext>
                </a:extLst>
              </a:tr>
              <a:tr h="154547">
                <a:tc gridSpan="5">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4.6(b)(2) - Rain Gardens</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8742166"/>
                  </a:ext>
                </a:extLst>
              </a:tr>
              <a:tr h="139409">
                <a:tc>
                  <a:txBody>
                    <a:bodyPr/>
                    <a:lstStyle/>
                    <a:p>
                      <a:pPr marL="0" marR="0" indent="21590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Infiltration Rain Garden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9100210"/>
                  </a:ext>
                </a:extLst>
              </a:tr>
              <a:tr h="139409">
                <a:tc>
                  <a:txBody>
                    <a:bodyPr/>
                    <a:lstStyle/>
                    <a:p>
                      <a:pPr marL="0" marR="0" indent="21590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Partial Infiltration Rain Garden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81696"/>
                  </a:ext>
                </a:extLst>
              </a:tr>
              <a:tr h="139409">
                <a:tc>
                  <a:txBody>
                    <a:bodyPr/>
                    <a:lstStyle/>
                    <a:p>
                      <a:pPr marL="0" marR="0" indent="21590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Lined Rain Garden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8268096"/>
                  </a:ext>
                </a:extLst>
              </a:tr>
              <a:tr h="154547">
                <a:tc>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4.6(b)(3) - Flow Dispersion</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535933084"/>
                  </a:ext>
                </a:extLst>
              </a:tr>
              <a:tr h="154547">
                <a:tc gridSpan="5">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4.6(b)(4) – Subsurface Infiltration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0277971"/>
                  </a:ext>
                </a:extLst>
              </a:tr>
              <a:tr h="139409">
                <a:tc>
                  <a:txBody>
                    <a:bodyPr/>
                    <a:lstStyle/>
                    <a:p>
                      <a:pPr marL="0" marR="0" indent="21590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Soakage Trench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7303827"/>
                  </a:ext>
                </a:extLst>
              </a:tr>
              <a:tr h="139409">
                <a:tc>
                  <a:txBody>
                    <a:bodyPr/>
                    <a:lstStyle/>
                    <a:p>
                      <a:pPr marL="0" marR="0" indent="21590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Leach Line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N/A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1913271"/>
                  </a:ext>
                </a:extLst>
              </a:tr>
              <a:tr h="139409">
                <a:tc>
                  <a:txBody>
                    <a:bodyPr/>
                    <a:lstStyle/>
                    <a:p>
                      <a:pPr marL="0" marR="0" indent="21590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Drywells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02206"/>
                  </a:ext>
                </a:extLst>
              </a:tr>
              <a:tr h="154547">
                <a:tc>
                  <a:txBody>
                    <a:bodyPr/>
                    <a:lstStyle/>
                    <a:p>
                      <a:pPr marL="0" marR="0" indent="21590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Manufactured Chamber Technology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5538682"/>
                  </a:ext>
                </a:extLst>
              </a:tr>
              <a:tr h="154547">
                <a:tc>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4.6(b)(5) - Pervious Pavement</a:t>
                      </a:r>
                      <a:r>
                        <a:rPr lang="en-US" sz="1100" kern="0" baseline="3000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3</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76530119"/>
                  </a:ext>
                </a:extLst>
              </a:tr>
              <a:tr h="154547">
                <a:tc>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4.6(b)(6) - Green Roofs</a:t>
                      </a:r>
                      <a:r>
                        <a:rPr lang="en-US" sz="1100" kern="0" baseline="3000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3</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18035349"/>
                  </a:ext>
                </a:extLst>
              </a:tr>
              <a:tr h="314742">
                <a:tc>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4.6(b)(7) - Constructed Wetland Treatment Systems</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18355680"/>
                  </a:ext>
                </a:extLst>
              </a:tr>
              <a:tr h="139409">
                <a:tc>
                  <a:txBody>
                    <a:bodyPr/>
                    <a:lstStyle/>
                    <a:p>
                      <a:pPr marL="0" marR="0" indent="21590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Treatment Wetland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9947049"/>
                  </a:ext>
                </a:extLst>
              </a:tr>
              <a:tr h="139409">
                <a:tc>
                  <a:txBody>
                    <a:bodyPr/>
                    <a:lstStyle/>
                    <a:p>
                      <a:pPr marL="0" marR="0" indent="215900">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Subsurface Gravel Wetland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6146341"/>
                  </a:ext>
                </a:extLst>
              </a:tr>
              <a:tr h="154547">
                <a:tc>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4.6(c)(1) - Vegetated Swales</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193316407"/>
                  </a:ext>
                </a:extLst>
              </a:tr>
              <a:tr h="154547">
                <a:tc>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4.6(c)(2) - Vegetated Filter Strips</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60430789"/>
                  </a:ext>
                </a:extLst>
              </a:tr>
              <a:tr h="314742">
                <a:tc>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4.6(c)(3) - Manufactured Treatment Technology</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58814206"/>
                  </a:ext>
                </a:extLst>
              </a:tr>
              <a:tr h="154547">
                <a:tc>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4.6(d)(1) - Dry Ponds</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815152201"/>
                  </a:ext>
                </a:extLst>
              </a:tr>
              <a:tr h="314742">
                <a:tc>
                  <a:txBody>
                    <a:bodyPr/>
                    <a:lstStyle/>
                    <a:p>
                      <a:pPr marL="0" marR="0">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Section 4.6(d)(2) - Structural Flow Control Facilities</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solidFill>
                            <a:srgbClr val="000000"/>
                          </a:solidFill>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X</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kern="0">
                          <a:effectLst/>
                          <a:highlight>
                            <a:srgbClr val="E7E6E6"/>
                          </a:highligh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a:effectLst/>
                        <a:highlight>
                          <a:srgbClr val="E7E6E6"/>
                        </a:highlight>
                        <a:latin typeface="Calibri" panose="020F0502020204030204" pitchFamily="34" charset="0"/>
                        <a:ea typeface="Calibri" panose="020F0502020204030204" pitchFamily="34" charset="0"/>
                        <a:cs typeface="Times New Roman" panose="02020603050405020304" pitchFamily="18" charset="0"/>
                      </a:endParaRPr>
                    </a:p>
                  </a:txBody>
                  <a:tcPr marL="55704" marR="5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11984203"/>
                  </a:ext>
                </a:extLst>
              </a:tr>
            </a:tbl>
          </a:graphicData>
        </a:graphic>
      </p:graphicFrame>
      <p:sp>
        <p:nvSpPr>
          <p:cNvPr id="3" name="Title 2">
            <a:extLst>
              <a:ext uri="{FF2B5EF4-FFF2-40B4-BE49-F238E27FC236}">
                <a16:creationId xmlns:a16="http://schemas.microsoft.com/office/drawing/2014/main" id="{7E2E7B32-785E-DD9E-DA2C-D18DD51A9FC2}"/>
              </a:ext>
            </a:extLst>
          </p:cNvPr>
          <p:cNvSpPr>
            <a:spLocks noGrp="1"/>
          </p:cNvSpPr>
          <p:nvPr>
            <p:ph type="title"/>
          </p:nvPr>
        </p:nvSpPr>
        <p:spPr/>
        <p:txBody>
          <a:bodyPr/>
          <a:lstStyle/>
          <a:p>
            <a:r>
              <a:rPr lang="en-US"/>
              <a:t>Stormwater Facilities</a:t>
            </a:r>
          </a:p>
        </p:txBody>
      </p:sp>
    </p:spTree>
    <p:extLst>
      <p:ext uri="{BB962C8B-B14F-4D97-AF65-F5344CB8AC3E}">
        <p14:creationId xmlns:p14="http://schemas.microsoft.com/office/powerpoint/2010/main" val="3987289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2209C6-B91E-1618-FDB3-0EF07CE44AA1}"/>
              </a:ext>
            </a:extLst>
          </p:cNvPr>
          <p:cNvSpPr>
            <a:spLocks noGrp="1"/>
          </p:cNvSpPr>
          <p:nvPr>
            <p:ph idx="1"/>
          </p:nvPr>
        </p:nvSpPr>
        <p:spPr>
          <a:xfrm>
            <a:off x="838200" y="1825625"/>
            <a:ext cx="10515600" cy="4351338"/>
          </a:xfrm>
        </p:spPr>
        <p:txBody>
          <a:bodyPr>
            <a:normAutofit/>
          </a:bodyPr>
          <a:lstStyle/>
          <a:p>
            <a:pPr marL="0" indent="0">
              <a:buNone/>
            </a:pPr>
            <a:r>
              <a:rPr lang="en-US" sz="3200">
                <a:solidFill>
                  <a:schemeClr val="accent1"/>
                </a:solidFill>
              </a:rPr>
              <a:t>Section 4.7: Planting and Landscape Requirements</a:t>
            </a:r>
          </a:p>
          <a:p>
            <a:pPr lvl="1"/>
            <a:r>
              <a:rPr lang="en-US">
                <a:solidFill>
                  <a:schemeClr val="accent2">
                    <a:lumMod val="75000"/>
                  </a:schemeClr>
                </a:solidFill>
              </a:rPr>
              <a:t>No change</a:t>
            </a:r>
            <a:r>
              <a:rPr lang="en-US" sz="2800">
                <a:solidFill>
                  <a:schemeClr val="accent1"/>
                </a:solidFill>
              </a:rPr>
              <a:t>	</a:t>
            </a:r>
            <a:endParaRPr lang="en-US"/>
          </a:p>
          <a:p>
            <a:pPr marL="0" indent="0">
              <a:buNone/>
            </a:pPr>
            <a:r>
              <a:rPr lang="en-US" sz="3200">
                <a:solidFill>
                  <a:schemeClr val="accent1"/>
                </a:solidFill>
              </a:rPr>
              <a:t>Section 4.8: Operations and Maintenance</a:t>
            </a:r>
          </a:p>
          <a:p>
            <a:pPr lvl="1"/>
            <a:r>
              <a:rPr lang="en-US">
                <a:solidFill>
                  <a:schemeClr val="accent2">
                    <a:lumMod val="75000"/>
                  </a:schemeClr>
                </a:solidFill>
              </a:rPr>
              <a:t>No change</a:t>
            </a:r>
            <a:r>
              <a:rPr lang="en-US" sz="2800">
                <a:solidFill>
                  <a:schemeClr val="accent1"/>
                </a:solidFill>
              </a:rPr>
              <a:t>	</a:t>
            </a:r>
            <a:endParaRPr lang="en-US"/>
          </a:p>
          <a:p>
            <a:pPr marL="0" indent="0">
              <a:buNone/>
            </a:pPr>
            <a:r>
              <a:rPr lang="en-US" sz="3200">
                <a:solidFill>
                  <a:schemeClr val="accent1"/>
                </a:solidFill>
              </a:rPr>
              <a:t>Section 4.9: Conveyance Systems</a:t>
            </a:r>
          </a:p>
          <a:p>
            <a:pPr lvl="1"/>
            <a:r>
              <a:rPr lang="en-US">
                <a:solidFill>
                  <a:schemeClr val="accent2">
                    <a:lumMod val="75000"/>
                  </a:schemeClr>
                </a:solidFill>
              </a:rPr>
              <a:t>Reflect rational method for use in calculating flow subject to pipe sizing</a:t>
            </a:r>
            <a:endParaRPr lang="en-US"/>
          </a:p>
          <a:p>
            <a:pPr marL="457200" lvl="1" indent="0">
              <a:buNone/>
            </a:pPr>
            <a:endParaRPr lang="en-US">
              <a:solidFill>
                <a:schemeClr val="accent2">
                  <a:lumMod val="75000"/>
                </a:schemeClr>
              </a:solidFill>
            </a:endParaRPr>
          </a:p>
        </p:txBody>
      </p:sp>
      <p:sp>
        <p:nvSpPr>
          <p:cNvPr id="4" name="Title 3">
            <a:extLst>
              <a:ext uri="{FF2B5EF4-FFF2-40B4-BE49-F238E27FC236}">
                <a16:creationId xmlns:a16="http://schemas.microsoft.com/office/drawing/2014/main" id="{06C6BFE1-1A9B-CE12-EDD3-6BD2B437E2CB}"/>
              </a:ext>
            </a:extLst>
          </p:cNvPr>
          <p:cNvSpPr>
            <a:spLocks noGrp="1"/>
          </p:cNvSpPr>
          <p:nvPr>
            <p:ph type="title"/>
          </p:nvPr>
        </p:nvSpPr>
        <p:spPr>
          <a:xfrm>
            <a:off x="838200" y="365125"/>
            <a:ext cx="10515600" cy="1325563"/>
          </a:xfrm>
        </p:spPr>
        <p:txBody>
          <a:bodyPr/>
          <a:lstStyle/>
          <a:p>
            <a:r>
              <a:rPr lang="en-US"/>
              <a:t>Organization and New Sections</a:t>
            </a:r>
          </a:p>
        </p:txBody>
      </p:sp>
    </p:spTree>
    <p:extLst>
      <p:ext uri="{BB962C8B-B14F-4D97-AF65-F5344CB8AC3E}">
        <p14:creationId xmlns:p14="http://schemas.microsoft.com/office/powerpoint/2010/main" val="3842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2209C6-B91E-1618-FDB3-0EF07CE44AA1}"/>
              </a:ext>
            </a:extLst>
          </p:cNvPr>
          <p:cNvSpPr>
            <a:spLocks noGrp="1"/>
          </p:cNvSpPr>
          <p:nvPr>
            <p:ph idx="1"/>
          </p:nvPr>
        </p:nvSpPr>
        <p:spPr>
          <a:xfrm>
            <a:off x="838200" y="1825625"/>
            <a:ext cx="10515600" cy="4351338"/>
          </a:xfrm>
        </p:spPr>
        <p:txBody>
          <a:bodyPr>
            <a:normAutofit lnSpcReduction="10000"/>
          </a:bodyPr>
          <a:lstStyle/>
          <a:p>
            <a:pPr marL="0" indent="0">
              <a:buNone/>
            </a:pPr>
            <a:r>
              <a:rPr lang="en-US">
                <a:solidFill>
                  <a:srgbClr val="0070C0"/>
                </a:solidFill>
              </a:rPr>
              <a:t>Appendix 4A: Stormwater Submittal Requirements </a:t>
            </a:r>
          </a:p>
          <a:p>
            <a:pPr lvl="1"/>
            <a:r>
              <a:rPr lang="en-US">
                <a:solidFill>
                  <a:schemeClr val="accent2">
                    <a:lumMod val="75000"/>
                  </a:schemeClr>
                </a:solidFill>
              </a:rPr>
              <a:t>Includes Site Assessment Checklist and Simplified Sizing Form</a:t>
            </a:r>
          </a:p>
          <a:p>
            <a:pPr marL="0" indent="0">
              <a:buNone/>
            </a:pPr>
            <a:r>
              <a:rPr lang="en-US">
                <a:solidFill>
                  <a:srgbClr val="0070C0"/>
                </a:solidFill>
              </a:rPr>
              <a:t>Appendix 4B: Landscape Requirements and Plant Lists for Stormwater Facilities</a:t>
            </a:r>
          </a:p>
          <a:p>
            <a:pPr lvl="1"/>
            <a:r>
              <a:rPr lang="en-US">
                <a:solidFill>
                  <a:schemeClr val="accent2">
                    <a:lumMod val="75000"/>
                  </a:schemeClr>
                </a:solidFill>
              </a:rPr>
              <a:t>Updated plant lists per Stakeholder feedback</a:t>
            </a:r>
          </a:p>
          <a:p>
            <a:pPr marL="0" indent="0">
              <a:buNone/>
            </a:pPr>
            <a:r>
              <a:rPr lang="en-US">
                <a:solidFill>
                  <a:srgbClr val="0070C0"/>
                </a:solidFill>
              </a:rPr>
              <a:t>Appendix 4D: Hydrologic Analysis</a:t>
            </a:r>
          </a:p>
          <a:p>
            <a:pPr lvl="1"/>
            <a:r>
              <a:rPr lang="en-US">
                <a:solidFill>
                  <a:schemeClr val="accent2">
                    <a:lumMod val="75000"/>
                  </a:schemeClr>
                </a:solidFill>
              </a:rPr>
              <a:t>Minor updates to sizing criteria</a:t>
            </a:r>
          </a:p>
          <a:p>
            <a:pPr marL="0" indent="0">
              <a:buNone/>
            </a:pPr>
            <a:r>
              <a:rPr lang="en-US">
                <a:solidFill>
                  <a:srgbClr val="0070C0"/>
                </a:solidFill>
              </a:rPr>
              <a:t>Appendix 4E: Design Exceptions and Fee in Lieu</a:t>
            </a:r>
          </a:p>
          <a:p>
            <a:pPr lvl="1"/>
            <a:r>
              <a:rPr lang="en-US">
                <a:solidFill>
                  <a:schemeClr val="accent2">
                    <a:lumMod val="75000"/>
                  </a:schemeClr>
                </a:solidFill>
              </a:rPr>
              <a:t>Updated Content</a:t>
            </a:r>
          </a:p>
          <a:p>
            <a:pPr marL="0" indent="0">
              <a:buNone/>
            </a:pPr>
            <a:r>
              <a:rPr lang="en-US">
                <a:solidFill>
                  <a:srgbClr val="0070C0"/>
                </a:solidFill>
              </a:rPr>
              <a:t>Appendix 4F: Accepted Manufactured Facilities</a:t>
            </a:r>
          </a:p>
          <a:p>
            <a:pPr lvl="1"/>
            <a:r>
              <a:rPr lang="en-US">
                <a:solidFill>
                  <a:schemeClr val="accent2">
                    <a:lumMod val="75000"/>
                  </a:schemeClr>
                </a:solidFill>
              </a:rPr>
              <a:t>Refine Contech </a:t>
            </a:r>
            <a:r>
              <a:rPr lang="en-US" err="1">
                <a:solidFill>
                  <a:schemeClr val="accent2">
                    <a:lumMod val="75000"/>
                  </a:schemeClr>
                </a:solidFill>
              </a:rPr>
              <a:t>StormFilter</a:t>
            </a:r>
            <a:r>
              <a:rPr lang="en-US">
                <a:solidFill>
                  <a:schemeClr val="accent2">
                    <a:lumMod val="75000"/>
                  </a:schemeClr>
                </a:solidFill>
              </a:rPr>
              <a:t> flow rates</a:t>
            </a:r>
          </a:p>
          <a:p>
            <a:pPr marL="457200" lvl="1" indent="0">
              <a:buNone/>
            </a:pPr>
            <a:endParaRPr lang="en-US">
              <a:solidFill>
                <a:schemeClr val="accent2">
                  <a:lumMod val="75000"/>
                </a:schemeClr>
              </a:solidFill>
            </a:endParaRPr>
          </a:p>
        </p:txBody>
      </p:sp>
      <p:sp>
        <p:nvSpPr>
          <p:cNvPr id="4" name="Title 3">
            <a:extLst>
              <a:ext uri="{FF2B5EF4-FFF2-40B4-BE49-F238E27FC236}">
                <a16:creationId xmlns:a16="http://schemas.microsoft.com/office/drawing/2014/main" id="{06C6BFE1-1A9B-CE12-EDD3-6BD2B437E2CB}"/>
              </a:ext>
            </a:extLst>
          </p:cNvPr>
          <p:cNvSpPr>
            <a:spLocks noGrp="1"/>
          </p:cNvSpPr>
          <p:nvPr>
            <p:ph type="title"/>
          </p:nvPr>
        </p:nvSpPr>
        <p:spPr>
          <a:xfrm>
            <a:off x="838200" y="365125"/>
            <a:ext cx="10515600" cy="1325563"/>
          </a:xfrm>
        </p:spPr>
        <p:txBody>
          <a:bodyPr/>
          <a:lstStyle/>
          <a:p>
            <a:r>
              <a:rPr lang="en-US"/>
              <a:t>Appendices</a:t>
            </a:r>
          </a:p>
        </p:txBody>
      </p:sp>
    </p:spTree>
    <p:extLst>
      <p:ext uri="{BB962C8B-B14F-4D97-AF65-F5344CB8AC3E}">
        <p14:creationId xmlns:p14="http://schemas.microsoft.com/office/powerpoint/2010/main" val="2569245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BA541-503D-47BD-6D91-AFD256703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888E2-3104-9375-B30F-70996C44DDE4}"/>
              </a:ext>
            </a:extLst>
          </p:cNvPr>
          <p:cNvSpPr>
            <a:spLocks noGrp="1"/>
          </p:cNvSpPr>
          <p:nvPr>
            <p:ph type="title"/>
          </p:nvPr>
        </p:nvSpPr>
        <p:spPr/>
        <p:txBody>
          <a:bodyPr>
            <a:normAutofit/>
          </a:bodyPr>
          <a:lstStyle/>
          <a:p>
            <a:r>
              <a:rPr lang="en-US" sz="5400"/>
              <a:t>Thank you.</a:t>
            </a:r>
          </a:p>
        </p:txBody>
      </p:sp>
      <p:sp>
        <p:nvSpPr>
          <p:cNvPr id="3" name="Text Placeholder 2">
            <a:extLst>
              <a:ext uri="{FF2B5EF4-FFF2-40B4-BE49-F238E27FC236}">
                <a16:creationId xmlns:a16="http://schemas.microsoft.com/office/drawing/2014/main" id="{6E875D02-4FFE-F4D9-1B41-1D367ED46B24}"/>
              </a:ext>
            </a:extLst>
          </p:cNvPr>
          <p:cNvSpPr>
            <a:spLocks noGrp="1"/>
          </p:cNvSpPr>
          <p:nvPr>
            <p:ph type="body" idx="1"/>
          </p:nvPr>
        </p:nvSpPr>
        <p:spPr>
          <a:xfrm>
            <a:off x="831850" y="3598622"/>
            <a:ext cx="7993173" cy="1500187"/>
          </a:xfrm>
        </p:spPr>
        <p:txBody>
          <a:bodyPr>
            <a:normAutofit/>
          </a:bodyPr>
          <a:lstStyle/>
          <a:p>
            <a:r>
              <a:rPr lang="en-US" sz="2800"/>
              <a:t>Any questions?</a:t>
            </a:r>
          </a:p>
        </p:txBody>
      </p:sp>
    </p:spTree>
    <p:extLst>
      <p:ext uri="{BB962C8B-B14F-4D97-AF65-F5344CB8AC3E}">
        <p14:creationId xmlns:p14="http://schemas.microsoft.com/office/powerpoint/2010/main" val="2803815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44F4-D6B5-514A-BB09-868E2D22EAD7}"/>
            </a:ext>
          </a:extLst>
        </p:cNvPr>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7D624BF4-DECF-F33E-594A-C6E52EB81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2445870"/>
            <a:ext cx="6400800" cy="1966259"/>
          </a:xfrm>
          <a:prstGeom prst="rect">
            <a:avLst/>
          </a:prstGeom>
        </p:spPr>
      </p:pic>
    </p:spTree>
    <p:extLst>
      <p:ext uri="{BB962C8B-B14F-4D97-AF65-F5344CB8AC3E}">
        <p14:creationId xmlns:p14="http://schemas.microsoft.com/office/powerpoint/2010/main" val="94858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F2A-0A82-7221-A5D5-EA27F60AC2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DBF6F7-363D-B735-18D9-237A1D0A50BD}"/>
              </a:ext>
            </a:extLst>
          </p:cNvPr>
          <p:cNvSpPr>
            <a:spLocks noGrp="1"/>
          </p:cNvSpPr>
          <p:nvPr>
            <p:ph type="title"/>
          </p:nvPr>
        </p:nvSpPr>
        <p:spPr/>
        <p:txBody>
          <a:bodyPr/>
          <a:lstStyle/>
          <a:p>
            <a:r>
              <a:rPr lang="en-US"/>
              <a:t>Common Acronyms </a:t>
            </a:r>
          </a:p>
        </p:txBody>
      </p:sp>
      <p:graphicFrame>
        <p:nvGraphicFramePr>
          <p:cNvPr id="7" name="Content Placeholder 6">
            <a:extLst>
              <a:ext uri="{FF2B5EF4-FFF2-40B4-BE49-F238E27FC236}">
                <a16:creationId xmlns:a16="http://schemas.microsoft.com/office/drawing/2014/main" id="{DEF5EDA2-6112-4112-8E47-E9414212AAB5}"/>
              </a:ext>
            </a:extLst>
          </p:cNvPr>
          <p:cNvGraphicFramePr>
            <a:graphicFrameLocks noGrp="1"/>
          </p:cNvGraphicFramePr>
          <p:nvPr>
            <p:ph idx="1"/>
          </p:nvPr>
        </p:nvGraphicFramePr>
        <p:xfrm>
          <a:off x="838200" y="1690688"/>
          <a:ext cx="10515600" cy="3337560"/>
        </p:xfrm>
        <a:graphic>
          <a:graphicData uri="http://schemas.openxmlformats.org/drawingml/2006/table">
            <a:tbl>
              <a:tblPr firstRow="1" bandRow="1">
                <a:tableStyleId>{BC89EF96-8CEA-46FF-86C4-4CE0E7609802}</a:tableStyleId>
              </a:tblPr>
              <a:tblGrid>
                <a:gridCol w="1026814">
                  <a:extLst>
                    <a:ext uri="{9D8B030D-6E8A-4147-A177-3AD203B41FA5}">
                      <a16:colId xmlns:a16="http://schemas.microsoft.com/office/drawing/2014/main" val="2222894687"/>
                    </a:ext>
                  </a:extLst>
                </a:gridCol>
                <a:gridCol w="9488786">
                  <a:extLst>
                    <a:ext uri="{9D8B030D-6E8A-4147-A177-3AD203B41FA5}">
                      <a16:colId xmlns:a16="http://schemas.microsoft.com/office/drawing/2014/main" val="2803165611"/>
                    </a:ext>
                  </a:extLst>
                </a:gridCol>
              </a:tblGrid>
              <a:tr h="370840">
                <a:tc>
                  <a:txBody>
                    <a:bodyPr/>
                    <a:lstStyle/>
                    <a:p>
                      <a:pPr algn="ctr"/>
                      <a:r>
                        <a:rPr lang="en-US" b="0"/>
                        <a:t>DEQ</a:t>
                      </a:r>
                    </a:p>
                  </a:txBody>
                  <a:tcPr>
                    <a:lnB w="12700" cap="flat" cmpd="sng" algn="ctr">
                      <a:solidFill>
                        <a:srgbClr val="0070C0"/>
                      </a:solidFill>
                      <a:prstDash val="solid"/>
                      <a:round/>
                      <a:headEnd type="none" w="med" len="med"/>
                      <a:tailEnd type="none" w="med" len="med"/>
                    </a:lnB>
                  </a:tcPr>
                </a:tc>
                <a:tc>
                  <a:txBody>
                    <a:bodyPr/>
                    <a:lstStyle/>
                    <a:p>
                      <a:r>
                        <a:rPr lang="en-US" b="0"/>
                        <a:t>Department of Environmental Quality</a:t>
                      </a:r>
                    </a:p>
                  </a:txBody>
                  <a:tcPr>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001502312"/>
                  </a:ext>
                </a:extLst>
              </a:tr>
              <a:tr h="370840">
                <a:tc>
                  <a:txBody>
                    <a:bodyPr/>
                    <a:lstStyle/>
                    <a:p>
                      <a:pPr algn="ctr"/>
                      <a:r>
                        <a:rPr lang="en-US"/>
                        <a:t>FC</a:t>
                      </a:r>
                    </a:p>
                  </a:txBody>
                  <a:tcPr>
                    <a:lnT w="12700" cap="flat" cmpd="sng" algn="ctr">
                      <a:solidFill>
                        <a:srgbClr val="0070C0"/>
                      </a:solidFill>
                      <a:prstDash val="solid"/>
                      <a:round/>
                      <a:headEnd type="none" w="med" len="med"/>
                      <a:tailEnd type="none" w="med" len="med"/>
                    </a:lnT>
                  </a:tcPr>
                </a:tc>
                <a:tc>
                  <a:txBody>
                    <a:bodyPr/>
                    <a:lstStyle/>
                    <a:p>
                      <a:r>
                        <a:rPr lang="en-US"/>
                        <a:t>Flow Control</a:t>
                      </a:r>
                    </a:p>
                  </a:txBody>
                  <a:tcPr>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3209467114"/>
                  </a:ext>
                </a:extLst>
              </a:tr>
              <a:tr h="370840">
                <a:tc>
                  <a:txBody>
                    <a:bodyPr/>
                    <a:lstStyle/>
                    <a:p>
                      <a:pPr algn="ctr"/>
                      <a:r>
                        <a:rPr lang="en-US"/>
                        <a:t>GSI</a:t>
                      </a:r>
                    </a:p>
                  </a:txBody>
                  <a:tcPr/>
                </a:tc>
                <a:tc>
                  <a:txBody>
                    <a:bodyPr/>
                    <a:lstStyle/>
                    <a:p>
                      <a:r>
                        <a:rPr lang="en-US"/>
                        <a:t>Green Stormwater Infrastructure</a:t>
                      </a:r>
                    </a:p>
                  </a:txBody>
                  <a:tcPr/>
                </a:tc>
                <a:extLst>
                  <a:ext uri="{0D108BD9-81ED-4DB2-BD59-A6C34878D82A}">
                    <a16:rowId xmlns:a16="http://schemas.microsoft.com/office/drawing/2014/main" val="3937473787"/>
                  </a:ext>
                </a:extLst>
              </a:tr>
              <a:tr h="370840">
                <a:tc>
                  <a:txBody>
                    <a:bodyPr/>
                    <a:lstStyle/>
                    <a:p>
                      <a:pPr algn="ctr"/>
                      <a:r>
                        <a:rPr lang="en-US"/>
                        <a:t>LID</a:t>
                      </a:r>
                    </a:p>
                  </a:txBody>
                  <a:tcPr/>
                </a:tc>
                <a:tc>
                  <a:txBody>
                    <a:bodyPr/>
                    <a:lstStyle/>
                    <a:p>
                      <a:r>
                        <a:rPr lang="en-US"/>
                        <a:t>Low Impact Development</a:t>
                      </a:r>
                    </a:p>
                  </a:txBody>
                  <a:tcPr/>
                </a:tc>
                <a:extLst>
                  <a:ext uri="{0D108BD9-81ED-4DB2-BD59-A6C34878D82A}">
                    <a16:rowId xmlns:a16="http://schemas.microsoft.com/office/drawing/2014/main" val="2561894413"/>
                  </a:ext>
                </a:extLst>
              </a:tr>
              <a:tr h="370840">
                <a:tc>
                  <a:txBody>
                    <a:bodyPr/>
                    <a:lstStyle/>
                    <a:p>
                      <a:pPr algn="ctr"/>
                      <a:r>
                        <a:rPr lang="en-US"/>
                        <a:t>MEF</a:t>
                      </a:r>
                    </a:p>
                  </a:txBody>
                  <a:tcPr/>
                </a:tc>
                <a:tc>
                  <a:txBody>
                    <a:bodyPr/>
                    <a:lstStyle/>
                    <a:p>
                      <a:r>
                        <a:rPr lang="en-US"/>
                        <a:t>Maximum Extent Feasible </a:t>
                      </a:r>
                    </a:p>
                  </a:txBody>
                  <a:tcPr/>
                </a:tc>
                <a:extLst>
                  <a:ext uri="{0D108BD9-81ED-4DB2-BD59-A6C34878D82A}">
                    <a16:rowId xmlns:a16="http://schemas.microsoft.com/office/drawing/2014/main" val="2779388184"/>
                  </a:ext>
                </a:extLst>
              </a:tr>
              <a:tr h="370840">
                <a:tc>
                  <a:txBody>
                    <a:bodyPr/>
                    <a:lstStyle/>
                    <a:p>
                      <a:pPr algn="ctr"/>
                      <a:r>
                        <a:rPr lang="en-US"/>
                        <a:t>MS4</a:t>
                      </a:r>
                    </a:p>
                  </a:txBody>
                  <a:tcPr/>
                </a:tc>
                <a:tc>
                  <a:txBody>
                    <a:bodyPr/>
                    <a:lstStyle/>
                    <a:p>
                      <a:r>
                        <a:rPr lang="en-US"/>
                        <a:t>Municipal Separate Storm System</a:t>
                      </a:r>
                    </a:p>
                  </a:txBody>
                  <a:tcPr/>
                </a:tc>
                <a:extLst>
                  <a:ext uri="{0D108BD9-81ED-4DB2-BD59-A6C34878D82A}">
                    <a16:rowId xmlns:a16="http://schemas.microsoft.com/office/drawing/2014/main" val="1452990509"/>
                  </a:ext>
                </a:extLst>
              </a:tr>
              <a:tr h="370840">
                <a:tc>
                  <a:txBody>
                    <a:bodyPr/>
                    <a:lstStyle/>
                    <a:p>
                      <a:pPr algn="ctr"/>
                      <a:r>
                        <a:rPr lang="en-US"/>
                        <a:t>SF</a:t>
                      </a:r>
                    </a:p>
                  </a:txBody>
                  <a:tcPr/>
                </a:tc>
                <a:tc>
                  <a:txBody>
                    <a:bodyPr/>
                    <a:lstStyle/>
                    <a:p>
                      <a:r>
                        <a:rPr lang="en-US"/>
                        <a:t>Square Feet</a:t>
                      </a:r>
                    </a:p>
                  </a:txBody>
                  <a:tcPr/>
                </a:tc>
                <a:extLst>
                  <a:ext uri="{0D108BD9-81ED-4DB2-BD59-A6C34878D82A}">
                    <a16:rowId xmlns:a16="http://schemas.microsoft.com/office/drawing/2014/main" val="2663060847"/>
                  </a:ext>
                </a:extLst>
              </a:tr>
              <a:tr h="370840">
                <a:tc>
                  <a:txBody>
                    <a:bodyPr/>
                    <a:lstStyle/>
                    <a:p>
                      <a:pPr algn="ctr"/>
                      <a:r>
                        <a:rPr lang="en-US"/>
                        <a:t>SFR</a:t>
                      </a:r>
                    </a:p>
                  </a:txBody>
                  <a:tcPr/>
                </a:tc>
                <a:tc>
                  <a:txBody>
                    <a:bodyPr/>
                    <a:lstStyle/>
                    <a:p>
                      <a:r>
                        <a:rPr lang="en-US"/>
                        <a:t>Single-Family Residential</a:t>
                      </a:r>
                    </a:p>
                  </a:txBody>
                  <a:tcPr/>
                </a:tc>
                <a:extLst>
                  <a:ext uri="{0D108BD9-81ED-4DB2-BD59-A6C34878D82A}">
                    <a16:rowId xmlns:a16="http://schemas.microsoft.com/office/drawing/2014/main" val="2680692151"/>
                  </a:ext>
                </a:extLst>
              </a:tr>
              <a:tr h="370840">
                <a:tc>
                  <a:txBody>
                    <a:bodyPr/>
                    <a:lstStyle/>
                    <a:p>
                      <a:pPr algn="ctr"/>
                      <a:r>
                        <a:rPr lang="en-US"/>
                        <a:t>SRC</a:t>
                      </a:r>
                    </a:p>
                  </a:txBody>
                  <a:tcPr/>
                </a:tc>
                <a:tc>
                  <a:txBody>
                    <a:bodyPr/>
                    <a:lstStyle/>
                    <a:p>
                      <a:r>
                        <a:rPr lang="en-US"/>
                        <a:t>Salem Revised Code</a:t>
                      </a:r>
                    </a:p>
                  </a:txBody>
                  <a:tcPr/>
                </a:tc>
                <a:extLst>
                  <a:ext uri="{0D108BD9-81ED-4DB2-BD59-A6C34878D82A}">
                    <a16:rowId xmlns:a16="http://schemas.microsoft.com/office/drawing/2014/main" val="698570898"/>
                  </a:ext>
                </a:extLst>
              </a:tr>
            </a:tbl>
          </a:graphicData>
        </a:graphic>
      </p:graphicFrame>
    </p:spTree>
    <p:extLst>
      <p:ext uri="{BB962C8B-B14F-4D97-AF65-F5344CB8AC3E}">
        <p14:creationId xmlns:p14="http://schemas.microsoft.com/office/powerpoint/2010/main" val="409313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4832E-9510-4160-228A-72D0B12444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AF5362-4691-5E32-DF15-EF138D428AD3}"/>
              </a:ext>
            </a:extLst>
          </p:cNvPr>
          <p:cNvSpPr>
            <a:spLocks noGrp="1"/>
          </p:cNvSpPr>
          <p:nvPr>
            <p:ph type="title"/>
          </p:nvPr>
        </p:nvSpPr>
        <p:spPr>
          <a:xfrm>
            <a:off x="838200" y="1605755"/>
            <a:ext cx="8700655" cy="2742961"/>
          </a:xfrm>
        </p:spPr>
        <p:txBody>
          <a:bodyPr>
            <a:normAutofit/>
          </a:bodyPr>
          <a:lstStyle/>
          <a:p>
            <a:r>
              <a:rPr lang="en-US">
                <a:solidFill>
                  <a:srgbClr val="FFFFFF"/>
                </a:solidFill>
                <a:latin typeface="Arial"/>
                <a:cs typeface="Arial"/>
              </a:rPr>
              <a:t>1. Welcome</a:t>
            </a:r>
            <a:endParaRPr lang="en-US" i="1"/>
          </a:p>
        </p:txBody>
      </p:sp>
    </p:spTree>
    <p:extLst>
      <p:ext uri="{BB962C8B-B14F-4D97-AF65-F5344CB8AC3E}">
        <p14:creationId xmlns:p14="http://schemas.microsoft.com/office/powerpoint/2010/main" val="416045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2FF6AC-3D73-24A1-C8CB-28B350429E2E}"/>
              </a:ext>
            </a:extLst>
          </p:cNvPr>
          <p:cNvSpPr>
            <a:spLocks noGrp="1"/>
          </p:cNvSpPr>
          <p:nvPr>
            <p:ph type="body" idx="1"/>
          </p:nvPr>
        </p:nvSpPr>
        <p:spPr/>
        <p:txBody>
          <a:bodyPr>
            <a:normAutofit/>
          </a:bodyPr>
          <a:lstStyle/>
          <a:p>
            <a:pPr marL="457200" indent="-457200">
              <a:buFont typeface="+mj-lt"/>
              <a:buAutoNum type="alphaLcPeriod"/>
            </a:pPr>
            <a:r>
              <a:rPr lang="en-US" sz="2400"/>
              <a:t>Revised </a:t>
            </a:r>
            <a:r>
              <a:rPr lang="en-US" sz="2400" err="1"/>
              <a:t>Defintions</a:t>
            </a:r>
            <a:endParaRPr lang="en-US"/>
          </a:p>
        </p:txBody>
      </p:sp>
      <p:sp>
        <p:nvSpPr>
          <p:cNvPr id="3" name="Title 2">
            <a:extLst>
              <a:ext uri="{FF2B5EF4-FFF2-40B4-BE49-F238E27FC236}">
                <a16:creationId xmlns:a16="http://schemas.microsoft.com/office/drawing/2014/main" id="{F14D9F79-A128-EAA0-004B-BEDBDC3941E6}"/>
              </a:ext>
            </a:extLst>
          </p:cNvPr>
          <p:cNvSpPr>
            <a:spLocks noGrp="1"/>
          </p:cNvSpPr>
          <p:nvPr>
            <p:ph type="title"/>
          </p:nvPr>
        </p:nvSpPr>
        <p:spPr/>
        <p:txBody>
          <a:bodyPr/>
          <a:lstStyle/>
          <a:p>
            <a:pPr marL="514350" indent="-514350">
              <a:spcBef>
                <a:spcPts val="1200"/>
              </a:spcBef>
            </a:pPr>
            <a:r>
              <a:rPr lang="en-US"/>
              <a:t>2. Meeting #4 Recap</a:t>
            </a:r>
            <a:br>
              <a:rPr lang="en-US" sz="2600">
                <a:solidFill>
                  <a:schemeClr val="accent1"/>
                </a:solidFill>
              </a:rPr>
            </a:br>
            <a:br>
              <a:rPr lang="en-US" sz="2000"/>
            </a:br>
            <a:endParaRPr lang="en-US"/>
          </a:p>
        </p:txBody>
      </p:sp>
    </p:spTree>
    <p:extLst>
      <p:ext uri="{BB962C8B-B14F-4D97-AF65-F5344CB8AC3E}">
        <p14:creationId xmlns:p14="http://schemas.microsoft.com/office/powerpoint/2010/main" val="171159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FCCD1-DBDD-F3E8-E5BB-31A5C4CA694F}"/>
              </a:ext>
            </a:extLst>
          </p:cNvPr>
          <p:cNvSpPr>
            <a:spLocks noGrp="1"/>
          </p:cNvSpPr>
          <p:nvPr>
            <p:ph type="title"/>
          </p:nvPr>
        </p:nvSpPr>
        <p:spPr>
          <a:xfrm>
            <a:off x="838200" y="219210"/>
            <a:ext cx="10515600" cy="1325563"/>
          </a:xfrm>
        </p:spPr>
        <p:txBody>
          <a:bodyPr/>
          <a:lstStyle/>
          <a:p>
            <a:r>
              <a:rPr lang="en-US">
                <a:solidFill>
                  <a:schemeClr val="accent6"/>
                </a:solidFill>
              </a:rPr>
              <a:t>Recap: </a:t>
            </a:r>
            <a:r>
              <a:rPr lang="en-US"/>
              <a:t>Appendix 4A and Site Assessment Checklist </a:t>
            </a:r>
          </a:p>
        </p:txBody>
      </p:sp>
      <p:sp>
        <p:nvSpPr>
          <p:cNvPr id="5" name="Content Placeholder 4">
            <a:extLst>
              <a:ext uri="{FF2B5EF4-FFF2-40B4-BE49-F238E27FC236}">
                <a16:creationId xmlns:a16="http://schemas.microsoft.com/office/drawing/2014/main" id="{40E70CC2-9BC7-CEB9-CD28-041490D9AE09}"/>
              </a:ext>
            </a:extLst>
          </p:cNvPr>
          <p:cNvSpPr>
            <a:spLocks noGrp="1"/>
          </p:cNvSpPr>
          <p:nvPr>
            <p:ph idx="1"/>
          </p:nvPr>
        </p:nvSpPr>
        <p:spPr/>
        <p:txBody>
          <a:bodyPr>
            <a:normAutofit fontScale="92500" lnSpcReduction="20000"/>
          </a:bodyPr>
          <a:lstStyle/>
          <a:p>
            <a:r>
              <a:rPr lang="en-US"/>
              <a:t>Clarified Infiltration Infeasibility Criteria is based on vertical separation between the </a:t>
            </a:r>
            <a:r>
              <a:rPr lang="en-US" u="sng"/>
              <a:t>stormwater facility bottom </a:t>
            </a:r>
            <a:r>
              <a:rPr lang="en-US"/>
              <a:t>and seasonal high groundwater.</a:t>
            </a:r>
          </a:p>
          <a:p>
            <a:r>
              <a:rPr lang="en-US"/>
              <a:t>Reflects use of Area Set Aside (10%) in cases where infiltration testing has not been completed.</a:t>
            </a:r>
          </a:p>
          <a:p>
            <a:r>
              <a:rPr lang="en-US"/>
              <a:t>Clarified submittal requirements based on Simplified, Engineered or Area Set Aside method.</a:t>
            </a:r>
          </a:p>
          <a:p>
            <a:pPr lvl="1"/>
            <a:r>
              <a:rPr lang="en-US"/>
              <a:t>Area Set Aside does not require an assumed infiltration rate to check footprint area.</a:t>
            </a:r>
          </a:p>
          <a:p>
            <a:pPr lvl="1"/>
            <a:r>
              <a:rPr lang="en-US"/>
              <a:t>As a conservative assumption, the designer could check facility footprint based on a design infiltration rate. </a:t>
            </a:r>
          </a:p>
          <a:p>
            <a:pPr lvl="2"/>
            <a:r>
              <a:rPr lang="en-US"/>
              <a:t>0.5”/</a:t>
            </a:r>
            <a:r>
              <a:rPr lang="en-US" err="1"/>
              <a:t>hr</a:t>
            </a:r>
            <a:r>
              <a:rPr lang="en-US"/>
              <a:t> requires full infiltration of the water quality storm (assumed largest GSI footprint required unless GSI is also being used to meet flow control performance standard)</a:t>
            </a:r>
          </a:p>
          <a:p>
            <a:pPr lvl="2"/>
            <a:r>
              <a:rPr lang="en-US"/>
              <a:t>Flow control facility may be above or below ground.</a:t>
            </a:r>
          </a:p>
          <a:p>
            <a:pPr lvl="1"/>
            <a:endParaRPr lang="en-US"/>
          </a:p>
        </p:txBody>
      </p:sp>
    </p:spTree>
    <p:extLst>
      <p:ext uri="{BB962C8B-B14F-4D97-AF65-F5344CB8AC3E}">
        <p14:creationId xmlns:p14="http://schemas.microsoft.com/office/powerpoint/2010/main" val="2029331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FCCD1-DBDD-F3E8-E5BB-31A5C4CA694F}"/>
              </a:ext>
            </a:extLst>
          </p:cNvPr>
          <p:cNvSpPr>
            <a:spLocks noGrp="1"/>
          </p:cNvSpPr>
          <p:nvPr>
            <p:ph type="title"/>
          </p:nvPr>
        </p:nvSpPr>
        <p:spPr>
          <a:xfrm>
            <a:off x="838200" y="219210"/>
            <a:ext cx="10515600" cy="1325563"/>
          </a:xfrm>
        </p:spPr>
        <p:txBody>
          <a:bodyPr/>
          <a:lstStyle/>
          <a:p>
            <a:r>
              <a:rPr lang="en-US">
                <a:solidFill>
                  <a:schemeClr val="accent6"/>
                </a:solidFill>
              </a:rPr>
              <a:t>Recap: </a:t>
            </a:r>
            <a:r>
              <a:rPr lang="en-US"/>
              <a:t>Simplified Sizing Form</a:t>
            </a:r>
          </a:p>
        </p:txBody>
      </p:sp>
      <p:sp>
        <p:nvSpPr>
          <p:cNvPr id="5" name="Content Placeholder 4">
            <a:extLst>
              <a:ext uri="{FF2B5EF4-FFF2-40B4-BE49-F238E27FC236}">
                <a16:creationId xmlns:a16="http://schemas.microsoft.com/office/drawing/2014/main" id="{40E70CC2-9BC7-CEB9-CD28-041490D9AE09}"/>
              </a:ext>
            </a:extLst>
          </p:cNvPr>
          <p:cNvSpPr>
            <a:spLocks noGrp="1"/>
          </p:cNvSpPr>
          <p:nvPr>
            <p:ph idx="1"/>
          </p:nvPr>
        </p:nvSpPr>
        <p:spPr/>
        <p:txBody>
          <a:bodyPr/>
          <a:lstStyle/>
          <a:p>
            <a:r>
              <a:rPr lang="en-US"/>
              <a:t>Adjusted Project Category definition for RES and Large projects to align with threshold designations and project </a:t>
            </a:r>
            <a:r>
              <a:rPr lang="en-US" err="1"/>
              <a:t>defintions</a:t>
            </a:r>
            <a:r>
              <a:rPr lang="en-US"/>
              <a:t>.</a:t>
            </a:r>
          </a:p>
          <a:p>
            <a:pPr marL="0" marR="27305" indent="0">
              <a:lnSpc>
                <a:spcPts val="1000"/>
              </a:lnSpc>
              <a:spcBef>
                <a:spcPts val="400"/>
              </a:spcBef>
              <a:spcAft>
                <a:spcPts val="600"/>
              </a:spcAft>
              <a:buNone/>
            </a:pPr>
            <a:endParaRPr lang="en-US" sz="2000" i="1">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endParaRPr>
          </a:p>
          <a:p>
            <a:pPr marR="27305" lvl="1">
              <a:lnSpc>
                <a:spcPts val="1000"/>
              </a:lnSpc>
              <a:spcBef>
                <a:spcPts val="400"/>
              </a:spcBef>
              <a:spcAft>
                <a:spcPts val="600"/>
              </a:spcAft>
            </a:pPr>
            <a:r>
              <a:rPr lang="en-US" sz="2000" i="1">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Stormwater facilities for Residential Projects (</a:t>
            </a:r>
            <a:r>
              <a:rPr lang="en-US" sz="2000" b="1" i="1">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1,300 to 4,999 </a:t>
            </a:r>
            <a:r>
              <a:rPr lang="en-US" sz="2000" i="1">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square feet of new or </a:t>
            </a:r>
          </a:p>
          <a:p>
            <a:pPr marL="457200" marR="27305" lvl="1" indent="0">
              <a:lnSpc>
                <a:spcPts val="1000"/>
              </a:lnSpc>
              <a:spcBef>
                <a:spcPts val="400"/>
              </a:spcBef>
              <a:spcAft>
                <a:spcPts val="600"/>
              </a:spcAft>
              <a:buNone/>
            </a:pPr>
            <a:r>
              <a:rPr lang="en-US" sz="2000" i="1">
                <a:solidFill>
                  <a:srgbClr val="000000"/>
                </a:solidFill>
                <a:latin typeface="Franklin Gothic Book" panose="020B0503020102020204" pitchFamily="34" charset="0"/>
                <a:ea typeface="Times New Roman" panose="02020603050405020304" pitchFamily="18" charset="0"/>
                <a:cs typeface="Calibri" panose="020F0502020204030204" pitchFamily="34" charset="0"/>
              </a:rPr>
              <a:t>    </a:t>
            </a:r>
            <a:r>
              <a:rPr lang="en-US" sz="2000" i="1">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replaced impervious surface) must be sized for water quality at a minimum. </a:t>
            </a:r>
            <a:endParaRPr lang="en-US" sz="2000">
              <a:solidFill>
                <a:srgbClr val="000000"/>
              </a:solidFill>
              <a:effectLst/>
              <a:latin typeface="Franklin Gothic Medium Cond" panose="020B0606030402020204" pitchFamily="34" charset="0"/>
              <a:ea typeface="Times New Roman" panose="02020603050405020304" pitchFamily="18" charset="0"/>
              <a:cs typeface="Garamond" panose="02020404030301010803" pitchFamily="18" charset="0"/>
            </a:endParaRPr>
          </a:p>
          <a:p>
            <a:pPr lvl="1"/>
            <a:r>
              <a:rPr lang="en-US" sz="2000" i="1">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Stormwater facilities for Large Projects (</a:t>
            </a:r>
            <a:r>
              <a:rPr lang="en-US" sz="2000" b="1" i="1">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5,000 square feet or greater </a:t>
            </a:r>
            <a:r>
              <a:rPr lang="en-US" sz="2000" i="1">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new or replaced impervious surface) must be sized for water quality and flow control.</a:t>
            </a:r>
          </a:p>
          <a:p>
            <a:pPr lvl="1"/>
            <a:endParaRPr lang="en-US" sz="2000" i="1">
              <a:solidFill>
                <a:srgbClr val="000000"/>
              </a:solidFill>
              <a:latin typeface="Franklin Gothic Book" panose="020B0503020102020204" pitchFamily="34" charset="0"/>
              <a:cs typeface="Calibri" panose="020F0502020204030204" pitchFamily="34" charset="0"/>
            </a:endParaRPr>
          </a:p>
          <a:p>
            <a:r>
              <a:rPr lang="en-US">
                <a:solidFill>
                  <a:srgbClr val="000000"/>
                </a:solidFill>
                <a:latin typeface="Franklin Gothic Book" panose="020B0503020102020204" pitchFamily="34" charset="0"/>
                <a:cs typeface="Calibri" panose="020F0502020204030204" pitchFamily="34" charset="0"/>
              </a:rPr>
              <a:t>Added note referring to Section 4.6 of the Design Standards for facility-specific design criteria applicable to the Simplified Method sizing. </a:t>
            </a:r>
            <a:endParaRPr lang="en-US"/>
          </a:p>
        </p:txBody>
      </p:sp>
    </p:spTree>
    <p:extLst>
      <p:ext uri="{BB962C8B-B14F-4D97-AF65-F5344CB8AC3E}">
        <p14:creationId xmlns:p14="http://schemas.microsoft.com/office/powerpoint/2010/main" val="353544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2167E30-5315-2EB0-37AB-18446696C348}"/>
              </a:ext>
            </a:extLst>
          </p:cNvPr>
          <p:cNvGraphicFramePr>
            <a:graphicFrameLocks noGrp="1"/>
          </p:cNvGraphicFramePr>
          <p:nvPr>
            <p:ph idx="1"/>
            <p:extLst>
              <p:ext uri="{D42A27DB-BD31-4B8C-83A1-F6EECF244321}">
                <p14:modId xmlns:p14="http://schemas.microsoft.com/office/powerpoint/2010/main" val="2482840531"/>
              </p:ext>
            </p:extLst>
          </p:nvPr>
        </p:nvGraphicFramePr>
        <p:xfrm>
          <a:off x="155643" y="1238750"/>
          <a:ext cx="11653738" cy="5400040"/>
        </p:xfrm>
        <a:graphic>
          <a:graphicData uri="http://schemas.openxmlformats.org/drawingml/2006/table">
            <a:tbl>
              <a:tblPr firstRow="1" bandRow="1">
                <a:tableStyleId>{5C22544A-7EE6-4342-B048-85BDC9FD1C3A}</a:tableStyleId>
              </a:tblPr>
              <a:tblGrid>
                <a:gridCol w="5826869">
                  <a:extLst>
                    <a:ext uri="{9D8B030D-6E8A-4147-A177-3AD203B41FA5}">
                      <a16:colId xmlns:a16="http://schemas.microsoft.com/office/drawing/2014/main" val="3483911649"/>
                    </a:ext>
                  </a:extLst>
                </a:gridCol>
                <a:gridCol w="5826869">
                  <a:extLst>
                    <a:ext uri="{9D8B030D-6E8A-4147-A177-3AD203B41FA5}">
                      <a16:colId xmlns:a16="http://schemas.microsoft.com/office/drawing/2014/main" val="2836452421"/>
                    </a:ext>
                  </a:extLst>
                </a:gridCol>
              </a:tblGrid>
              <a:tr h="370840">
                <a:tc>
                  <a:txBody>
                    <a:bodyPr/>
                    <a:lstStyle/>
                    <a:p>
                      <a:r>
                        <a:rPr lang="en-US"/>
                        <a:t>Proposed for SRC</a:t>
                      </a:r>
                    </a:p>
                  </a:txBody>
                  <a:tcPr/>
                </a:tc>
                <a:tc>
                  <a:txBody>
                    <a:bodyPr/>
                    <a:lstStyle/>
                    <a:p>
                      <a:r>
                        <a:rPr lang="en-US"/>
                        <a:t>Current in SRC 70</a:t>
                      </a:r>
                    </a:p>
                  </a:txBody>
                  <a:tcPr/>
                </a:tc>
                <a:extLst>
                  <a:ext uri="{0D108BD9-81ED-4DB2-BD59-A6C34878D82A}">
                    <a16:rowId xmlns:a16="http://schemas.microsoft.com/office/drawing/2014/main" val="3613912273"/>
                  </a:ext>
                </a:extLst>
              </a:tr>
              <a:tr h="370840">
                <a:tc>
                  <a:txBody>
                    <a:bodyPr/>
                    <a:lstStyle/>
                    <a:p>
                      <a:r>
                        <a:rPr lang="en-US" sz="1200" b="1" i="1" kern="1200">
                          <a:solidFill>
                            <a:schemeClr val="bg1">
                              <a:lumMod val="50000"/>
                            </a:schemeClr>
                          </a:solidFill>
                          <a:effectLst/>
                          <a:latin typeface="+mn-lt"/>
                          <a:ea typeface="+mn-ea"/>
                          <a:cs typeface="+mn-cs"/>
                        </a:rPr>
                        <a:t>Design storm event</a:t>
                      </a:r>
                      <a:r>
                        <a:rPr lang="en-US" sz="1200" b="1" kern="1200">
                          <a:solidFill>
                            <a:schemeClr val="bg1">
                              <a:lumMod val="50000"/>
                            </a:schemeClr>
                          </a:solidFill>
                          <a:effectLst/>
                          <a:latin typeface="+mn-lt"/>
                          <a:ea typeface="+mn-ea"/>
                          <a:cs typeface="+mn-cs"/>
                        </a:rPr>
                        <a:t> </a:t>
                      </a:r>
                      <a:r>
                        <a:rPr lang="en-US" sz="1200" kern="1200">
                          <a:solidFill>
                            <a:schemeClr val="bg1">
                              <a:lumMod val="50000"/>
                            </a:schemeClr>
                          </a:solidFill>
                          <a:effectLst/>
                          <a:latin typeface="+mn-lt"/>
                          <a:ea typeface="+mn-ea"/>
                          <a:cs typeface="+mn-cs"/>
                        </a:rPr>
                        <a:t>means the storm event with specific characteristics, such as recurrence interval, duration, intensity, and volume, that is used to design stormwater facilities. </a:t>
                      </a:r>
                      <a:endParaRPr lang="en-US" sz="1200">
                        <a:solidFill>
                          <a:schemeClr val="bg1">
                            <a:lumMod val="50000"/>
                          </a:schemeClr>
                        </a:solidFill>
                      </a:endParaRPr>
                    </a:p>
                  </a:txBody>
                  <a:tcPr/>
                </a:tc>
                <a:tc>
                  <a:txBody>
                    <a:bodyPr/>
                    <a:lstStyle/>
                    <a:p>
                      <a:r>
                        <a:rPr lang="en-US" sz="1200" b="1" i="1" kern="1200">
                          <a:solidFill>
                            <a:schemeClr val="bg1">
                              <a:lumMod val="50000"/>
                            </a:schemeClr>
                          </a:solidFill>
                          <a:effectLst/>
                          <a:latin typeface="+mn-lt"/>
                          <a:ea typeface="+mn-ea"/>
                          <a:cs typeface="+mn-cs"/>
                        </a:rPr>
                        <a:t>Design storm event </a:t>
                      </a:r>
                      <a:r>
                        <a:rPr lang="en-US" sz="1200" kern="1200">
                          <a:solidFill>
                            <a:schemeClr val="bg1">
                              <a:lumMod val="50000"/>
                            </a:schemeClr>
                          </a:solidFill>
                          <a:effectLst/>
                          <a:latin typeface="+mn-lt"/>
                          <a:ea typeface="+mn-ea"/>
                          <a:cs typeface="+mn-cs"/>
                        </a:rPr>
                        <a:t>means the size of the storm event used to calculate runoff volumes and peak rates of discharge when designing stormwater facilities. The design storm event is the total inches of rainfall, distributed during a 24-hour period using a standard synthetic rainfall distribution identified as Type I-A by the Natural Resources Conservation Service.</a:t>
                      </a:r>
                      <a:endParaRPr lang="en-US" sz="1200">
                        <a:solidFill>
                          <a:schemeClr val="bg1">
                            <a:lumMod val="50000"/>
                          </a:schemeClr>
                        </a:solidFill>
                      </a:endParaRPr>
                    </a:p>
                  </a:txBody>
                  <a:tcPr/>
                </a:tc>
                <a:extLst>
                  <a:ext uri="{0D108BD9-81ED-4DB2-BD59-A6C34878D82A}">
                    <a16:rowId xmlns:a16="http://schemas.microsoft.com/office/drawing/2014/main" val="3687808039"/>
                  </a:ext>
                </a:extLst>
              </a:tr>
              <a:tr h="370840">
                <a:tc>
                  <a:txBody>
                    <a:bodyPr/>
                    <a:lstStyle/>
                    <a:p>
                      <a:r>
                        <a:rPr lang="en-US" sz="1200" b="1" i="1" kern="1200">
                          <a:solidFill>
                            <a:schemeClr val="bg1">
                              <a:lumMod val="50000"/>
                            </a:schemeClr>
                          </a:solidFill>
                          <a:effectLst/>
                          <a:latin typeface="+mn-lt"/>
                          <a:ea typeface="+mn-ea"/>
                          <a:cs typeface="+mn-cs"/>
                        </a:rPr>
                        <a:t>Flow Control Exemption Area</a:t>
                      </a:r>
                      <a:r>
                        <a:rPr lang="en-US" sz="1200" b="1" kern="1200">
                          <a:solidFill>
                            <a:schemeClr val="bg1">
                              <a:lumMod val="50000"/>
                            </a:schemeClr>
                          </a:solidFill>
                          <a:effectLst/>
                          <a:latin typeface="+mn-lt"/>
                          <a:ea typeface="+mn-ea"/>
                          <a:cs typeface="+mn-cs"/>
                        </a:rPr>
                        <a:t> </a:t>
                      </a:r>
                      <a:r>
                        <a:rPr lang="en-US" sz="1200" kern="1200">
                          <a:solidFill>
                            <a:schemeClr val="bg1">
                              <a:lumMod val="50000"/>
                            </a:schemeClr>
                          </a:solidFill>
                          <a:effectLst/>
                          <a:latin typeface="+mn-lt"/>
                          <a:ea typeface="+mn-ea"/>
                          <a:cs typeface="+mn-cs"/>
                        </a:rPr>
                        <a:t>means the area determined by the Director to have sufficient capacity to receive discharges of drainage water such that a site discharging to the area is not required to meet the flow control performance standards of SRC 71.095(c).</a:t>
                      </a:r>
                      <a:endParaRPr lang="en-US" sz="1200">
                        <a:solidFill>
                          <a:schemeClr val="bg1">
                            <a:lumMod val="50000"/>
                          </a:schemeClr>
                        </a:solidFill>
                      </a:endParaRPr>
                    </a:p>
                  </a:txBody>
                  <a:tcPr/>
                </a:tc>
                <a:tc>
                  <a:txBody>
                    <a:bodyPr/>
                    <a:lstStyle/>
                    <a:p>
                      <a:pPr marL="0" marR="0">
                        <a:lnSpc>
                          <a:spcPct val="107000"/>
                        </a:lnSpc>
                        <a:spcBef>
                          <a:spcPts val="600"/>
                        </a:spcBef>
                        <a:spcAft>
                          <a:spcPts val="600"/>
                        </a:spcAft>
                      </a:pPr>
                      <a:r>
                        <a:rPr lang="en-US" sz="1200" b="1" i="1" kern="1200">
                          <a:solidFill>
                            <a:schemeClr val="bg1">
                              <a:lumMod val="50000"/>
                            </a:schemeClr>
                          </a:solidFill>
                          <a:effectLst/>
                          <a:latin typeface="+mn-lt"/>
                          <a:ea typeface="+mn-ea"/>
                          <a:cs typeface="+mn-cs"/>
                        </a:rPr>
                        <a:t>None.</a:t>
                      </a:r>
                    </a:p>
                  </a:txBody>
                  <a:tcPr marL="68580" marR="68580" marT="0" marB="0"/>
                </a:tc>
                <a:extLst>
                  <a:ext uri="{0D108BD9-81ED-4DB2-BD59-A6C34878D82A}">
                    <a16:rowId xmlns:a16="http://schemas.microsoft.com/office/drawing/2014/main" val="683086940"/>
                  </a:ext>
                </a:extLst>
              </a:tr>
              <a:tr h="370840">
                <a:tc>
                  <a:txBody>
                    <a:bodyPr/>
                    <a:lstStyle/>
                    <a:p>
                      <a:r>
                        <a:rPr lang="en-US" sz="1200" b="1" i="1" kern="1200">
                          <a:solidFill>
                            <a:schemeClr val="bg1">
                              <a:lumMod val="50000"/>
                            </a:schemeClr>
                          </a:solidFill>
                          <a:effectLst/>
                          <a:latin typeface="+mn-lt"/>
                          <a:ea typeface="+mn-ea"/>
                          <a:cs typeface="+mn-cs"/>
                        </a:rPr>
                        <a:t>Green stormwater infrastructure</a:t>
                      </a:r>
                      <a:r>
                        <a:rPr lang="en-US" sz="1200" kern="1200">
                          <a:solidFill>
                            <a:schemeClr val="bg1">
                              <a:lumMod val="50000"/>
                            </a:schemeClr>
                          </a:solidFill>
                          <a:effectLst/>
                          <a:latin typeface="+mn-lt"/>
                          <a:ea typeface="+mn-ea"/>
                          <a:cs typeface="+mn-cs"/>
                        </a:rPr>
                        <a:t>, GSI, means a stormwater facility that uses vegetation, soils, or natural processes to promote natural surface hydrologic functions through infiltration or evapotranspiration. Stormwater facilities designed for full infiltration (no underdrain) or partial infiltration (with underdrain) of drainage water are considered GSI.</a:t>
                      </a:r>
                      <a:endParaRPr lang="en-US" sz="1200">
                        <a:solidFill>
                          <a:schemeClr val="bg1">
                            <a:lumMod val="50000"/>
                          </a:schemeClr>
                        </a:solidFill>
                      </a:endParaRPr>
                    </a:p>
                  </a:txBody>
                  <a:tcPr/>
                </a:tc>
                <a:tc>
                  <a:txBody>
                    <a:bodyPr/>
                    <a:lstStyle/>
                    <a:p>
                      <a:r>
                        <a:rPr lang="en-US" sz="1200" b="1" i="1" kern="1200">
                          <a:solidFill>
                            <a:schemeClr val="bg1">
                              <a:lumMod val="50000"/>
                            </a:schemeClr>
                          </a:solidFill>
                          <a:effectLst/>
                          <a:latin typeface="+mn-lt"/>
                          <a:ea typeface="+mn-ea"/>
                          <a:cs typeface="+mn-cs"/>
                        </a:rPr>
                        <a:t>Green stormwater infrastructure</a:t>
                      </a:r>
                      <a:r>
                        <a:rPr lang="en-US" sz="1200" b="1" kern="1200">
                          <a:solidFill>
                            <a:schemeClr val="bg1">
                              <a:lumMod val="50000"/>
                            </a:schemeClr>
                          </a:solidFill>
                          <a:effectLst/>
                          <a:latin typeface="+mn-lt"/>
                          <a:ea typeface="+mn-ea"/>
                          <a:cs typeface="+mn-cs"/>
                        </a:rPr>
                        <a:t> </a:t>
                      </a:r>
                      <a:r>
                        <a:rPr lang="en-US" sz="1200" kern="1200">
                          <a:solidFill>
                            <a:schemeClr val="bg1">
                              <a:lumMod val="50000"/>
                            </a:schemeClr>
                          </a:solidFill>
                          <a:effectLst/>
                          <a:latin typeface="+mn-lt"/>
                          <a:ea typeface="+mn-ea"/>
                          <a:cs typeface="+mn-cs"/>
                        </a:rPr>
                        <a:t>means a stormwater facility that mimics natural surface hydrologic functions through infiltration or evapotranspiration, or that involves stormwater reuse.</a:t>
                      </a:r>
                      <a:endParaRPr lang="en-US" sz="1200">
                        <a:solidFill>
                          <a:schemeClr val="bg1">
                            <a:lumMod val="50000"/>
                          </a:schemeClr>
                        </a:solidFill>
                      </a:endParaRPr>
                    </a:p>
                  </a:txBody>
                  <a:tcPr/>
                </a:tc>
                <a:extLst>
                  <a:ext uri="{0D108BD9-81ED-4DB2-BD59-A6C34878D82A}">
                    <a16:rowId xmlns:a16="http://schemas.microsoft.com/office/drawing/2014/main" val="4171621195"/>
                  </a:ext>
                </a:extLst>
              </a:tr>
              <a:tr h="370840">
                <a:tc>
                  <a:txBody>
                    <a:bodyPr/>
                    <a:lstStyle/>
                    <a:p>
                      <a:r>
                        <a:rPr lang="en-US" sz="1200" b="1" i="1" kern="1200">
                          <a:solidFill>
                            <a:schemeClr val="bg1">
                              <a:lumMod val="50000"/>
                            </a:schemeClr>
                          </a:solidFill>
                          <a:effectLst/>
                          <a:latin typeface="+mn-lt"/>
                          <a:ea typeface="+mn-ea"/>
                          <a:cs typeface="+mn-cs"/>
                        </a:rPr>
                        <a:t>Impervious surface</a:t>
                      </a:r>
                      <a:r>
                        <a:rPr lang="en-US" sz="1200" b="1" kern="1200">
                          <a:solidFill>
                            <a:schemeClr val="bg1">
                              <a:lumMod val="50000"/>
                            </a:schemeClr>
                          </a:solidFill>
                          <a:effectLst/>
                          <a:latin typeface="+mn-lt"/>
                          <a:ea typeface="+mn-ea"/>
                          <a:cs typeface="+mn-cs"/>
                        </a:rPr>
                        <a:t> </a:t>
                      </a:r>
                      <a:r>
                        <a:rPr lang="en-US" sz="1200" kern="1200">
                          <a:solidFill>
                            <a:schemeClr val="bg1">
                              <a:lumMod val="50000"/>
                            </a:schemeClr>
                          </a:solidFill>
                          <a:effectLst/>
                          <a:latin typeface="+mn-lt"/>
                          <a:ea typeface="+mn-ea"/>
                          <a:cs typeface="+mn-cs"/>
                        </a:rPr>
                        <a:t>means an area or surface that retards saturation of direct rainfall or otherwise causes drainage water to run off the land surface at an increased rate of flow from that present under predeveloped conditions. Common impervious surfaces may include but are not limited to building roofs, concrete or asphalt paving on walkways, driveways, parking lots, gravel subject to vehicular traffic, roads, compacted soil, and compacted fill</a:t>
                      </a:r>
                      <a:r>
                        <a:rPr lang="en-US" sz="1200" i="1" kern="1200">
                          <a:solidFill>
                            <a:schemeClr val="bg1">
                              <a:lumMod val="50000"/>
                            </a:schemeClr>
                          </a:solidFill>
                          <a:effectLst/>
                          <a:latin typeface="+mn-lt"/>
                          <a:ea typeface="+mn-ea"/>
                          <a:cs typeface="+mn-cs"/>
                        </a:rPr>
                        <a:t>.</a:t>
                      </a:r>
                      <a:endParaRPr lang="en-US" sz="1200">
                        <a:solidFill>
                          <a:schemeClr val="bg1">
                            <a:lumMod val="50000"/>
                          </a:schemeClr>
                        </a:solidFill>
                      </a:endParaRPr>
                    </a:p>
                  </a:txBody>
                  <a:tcPr/>
                </a:tc>
                <a:tc>
                  <a:txBody>
                    <a:bodyPr/>
                    <a:lstStyle/>
                    <a:p>
                      <a:r>
                        <a:rPr lang="en-US" sz="1200" b="1" i="1" kern="1200">
                          <a:solidFill>
                            <a:schemeClr val="bg1">
                              <a:lumMod val="50000"/>
                            </a:schemeClr>
                          </a:solidFill>
                          <a:effectLst/>
                          <a:latin typeface="+mn-lt"/>
                          <a:ea typeface="+mn-ea"/>
                          <a:cs typeface="+mn-cs"/>
                        </a:rPr>
                        <a:t>Impervious surface</a:t>
                      </a:r>
                      <a:r>
                        <a:rPr lang="en-US" sz="1200" b="1" kern="1200">
                          <a:solidFill>
                            <a:schemeClr val="bg1">
                              <a:lumMod val="50000"/>
                            </a:schemeClr>
                          </a:solidFill>
                          <a:effectLst/>
                          <a:latin typeface="+mn-lt"/>
                          <a:ea typeface="+mn-ea"/>
                          <a:cs typeface="+mn-cs"/>
                        </a:rPr>
                        <a:t> </a:t>
                      </a:r>
                      <a:r>
                        <a:rPr lang="en-US" sz="1200" kern="1200">
                          <a:solidFill>
                            <a:schemeClr val="bg1">
                              <a:lumMod val="50000"/>
                            </a:schemeClr>
                          </a:solidFill>
                          <a:effectLst/>
                          <a:latin typeface="+mn-lt"/>
                          <a:ea typeface="+mn-ea"/>
                          <a:cs typeface="+mn-cs"/>
                        </a:rPr>
                        <a:t>means any surface exposed to rainwater from which most water runs off.</a:t>
                      </a:r>
                      <a:endParaRPr lang="en-US" sz="1200">
                        <a:solidFill>
                          <a:schemeClr val="bg1">
                            <a:lumMod val="50000"/>
                          </a:schemeClr>
                        </a:solidFill>
                      </a:endParaRPr>
                    </a:p>
                  </a:txBody>
                  <a:tcPr/>
                </a:tc>
                <a:extLst>
                  <a:ext uri="{0D108BD9-81ED-4DB2-BD59-A6C34878D82A}">
                    <a16:rowId xmlns:a16="http://schemas.microsoft.com/office/drawing/2014/main" val="833835223"/>
                  </a:ext>
                </a:extLst>
              </a:tr>
              <a:tr h="370840">
                <a:tc>
                  <a:txBody>
                    <a:bodyPr/>
                    <a:lstStyle/>
                    <a:p>
                      <a:r>
                        <a:rPr lang="en-US" sz="1200" b="1" i="1" kern="1200">
                          <a:solidFill>
                            <a:schemeClr val="bg1">
                              <a:lumMod val="50000"/>
                            </a:schemeClr>
                          </a:solidFill>
                          <a:effectLst/>
                          <a:latin typeface="+mn-lt"/>
                          <a:ea typeface="+mn-ea"/>
                          <a:cs typeface="+mn-cs"/>
                        </a:rPr>
                        <a:t>Large project </a:t>
                      </a:r>
                      <a:r>
                        <a:rPr lang="en-US" sz="1200" kern="1200">
                          <a:solidFill>
                            <a:schemeClr val="bg1">
                              <a:lumMod val="50000"/>
                            </a:schemeClr>
                          </a:solidFill>
                          <a:effectLst/>
                          <a:latin typeface="+mn-lt"/>
                          <a:ea typeface="+mn-ea"/>
                          <a:cs typeface="+mn-cs"/>
                        </a:rPr>
                        <a:t>means a project including 5,000 square feet or more of new impervious surface, replaced impervious surface, or new pervious pavement, individually or combined, on private property; or a project including 5,000 square feet or more of new impervious surface, replaced impervious surface, or new pervious pavement, individually or combined, in public right-of-way.</a:t>
                      </a:r>
                      <a:endParaRPr lang="en-US" sz="1200">
                        <a:solidFill>
                          <a:schemeClr val="bg1">
                            <a:lumMod val="50000"/>
                          </a:schemeClr>
                        </a:solidFill>
                      </a:endParaRPr>
                    </a:p>
                  </a:txBody>
                  <a:tcPr/>
                </a:tc>
                <a:tc>
                  <a:txBody>
                    <a:bodyPr/>
                    <a:lstStyle/>
                    <a:p>
                      <a:r>
                        <a:rPr lang="en-US" sz="1200" b="1" i="1" kern="1200">
                          <a:solidFill>
                            <a:schemeClr val="bg1">
                              <a:lumMod val="50000"/>
                            </a:schemeClr>
                          </a:solidFill>
                          <a:effectLst/>
                          <a:latin typeface="+mn-lt"/>
                          <a:ea typeface="+mn-ea"/>
                          <a:cs typeface="+mn-cs"/>
                        </a:rPr>
                        <a:t>Large project </a:t>
                      </a:r>
                      <a:r>
                        <a:rPr lang="en-US" sz="1200" kern="1200">
                          <a:solidFill>
                            <a:schemeClr val="bg1">
                              <a:lumMod val="50000"/>
                            </a:schemeClr>
                          </a:solidFill>
                          <a:effectLst/>
                          <a:latin typeface="+mn-lt"/>
                          <a:ea typeface="+mn-ea"/>
                          <a:cs typeface="+mn-cs"/>
                        </a:rPr>
                        <a:t>means a project including 10,000 square feet or more of new pervious surface, new impervious surface, or replaced impervious surface, individually or combined, on private property; or, a project including 10,000 square feet or more of new pervious surface, new impervious surface, or replaced impervious surface, individually or combined, in public right-of-way.</a:t>
                      </a:r>
                      <a:endParaRPr lang="en-US" sz="1200">
                        <a:solidFill>
                          <a:schemeClr val="bg1">
                            <a:lumMod val="50000"/>
                          </a:schemeClr>
                        </a:solidFill>
                      </a:endParaRPr>
                    </a:p>
                  </a:txBody>
                  <a:tcPr/>
                </a:tc>
                <a:extLst>
                  <a:ext uri="{0D108BD9-81ED-4DB2-BD59-A6C34878D82A}">
                    <a16:rowId xmlns:a16="http://schemas.microsoft.com/office/drawing/2014/main" val="3457269443"/>
                  </a:ext>
                </a:extLst>
              </a:tr>
            </a:tbl>
          </a:graphicData>
        </a:graphic>
      </p:graphicFrame>
      <p:sp>
        <p:nvSpPr>
          <p:cNvPr id="3" name="Title 2">
            <a:extLst>
              <a:ext uri="{FF2B5EF4-FFF2-40B4-BE49-F238E27FC236}">
                <a16:creationId xmlns:a16="http://schemas.microsoft.com/office/drawing/2014/main" id="{59BFCCD1-DBDD-F3E8-E5BB-31A5C4CA694F}"/>
              </a:ext>
            </a:extLst>
          </p:cNvPr>
          <p:cNvSpPr>
            <a:spLocks noGrp="1"/>
          </p:cNvSpPr>
          <p:nvPr>
            <p:ph type="title"/>
          </p:nvPr>
        </p:nvSpPr>
        <p:spPr>
          <a:xfrm>
            <a:off x="838200" y="219210"/>
            <a:ext cx="10515600" cy="1325563"/>
          </a:xfrm>
        </p:spPr>
        <p:txBody>
          <a:bodyPr/>
          <a:lstStyle/>
          <a:p>
            <a:r>
              <a:rPr lang="en-US">
                <a:solidFill>
                  <a:schemeClr val="accent6"/>
                </a:solidFill>
              </a:rPr>
              <a:t>Recap: </a:t>
            </a:r>
            <a:r>
              <a:rPr lang="en-US"/>
              <a:t>SRC Revised Definitions</a:t>
            </a:r>
          </a:p>
        </p:txBody>
      </p:sp>
    </p:spTree>
    <p:extLst>
      <p:ext uri="{BB962C8B-B14F-4D97-AF65-F5344CB8AC3E}">
        <p14:creationId xmlns:p14="http://schemas.microsoft.com/office/powerpoint/2010/main" val="130935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2167E30-5315-2EB0-37AB-18446696C348}"/>
              </a:ext>
            </a:extLst>
          </p:cNvPr>
          <p:cNvGraphicFramePr>
            <a:graphicFrameLocks noGrp="1"/>
          </p:cNvGraphicFramePr>
          <p:nvPr>
            <p:ph idx="1"/>
            <p:extLst>
              <p:ext uri="{D42A27DB-BD31-4B8C-83A1-F6EECF244321}">
                <p14:modId xmlns:p14="http://schemas.microsoft.com/office/powerpoint/2010/main" val="1223224870"/>
              </p:ext>
            </p:extLst>
          </p:nvPr>
        </p:nvGraphicFramePr>
        <p:xfrm>
          <a:off x="175098" y="1229022"/>
          <a:ext cx="11653738" cy="5188522"/>
        </p:xfrm>
        <a:graphic>
          <a:graphicData uri="http://schemas.openxmlformats.org/drawingml/2006/table">
            <a:tbl>
              <a:tblPr firstRow="1" bandRow="1">
                <a:tableStyleId>{5C22544A-7EE6-4342-B048-85BDC9FD1C3A}</a:tableStyleId>
              </a:tblPr>
              <a:tblGrid>
                <a:gridCol w="6421011">
                  <a:extLst>
                    <a:ext uri="{9D8B030D-6E8A-4147-A177-3AD203B41FA5}">
                      <a16:colId xmlns:a16="http://schemas.microsoft.com/office/drawing/2014/main" val="3483911649"/>
                    </a:ext>
                  </a:extLst>
                </a:gridCol>
                <a:gridCol w="5232727">
                  <a:extLst>
                    <a:ext uri="{9D8B030D-6E8A-4147-A177-3AD203B41FA5}">
                      <a16:colId xmlns:a16="http://schemas.microsoft.com/office/drawing/2014/main" val="2836452421"/>
                    </a:ext>
                  </a:extLst>
                </a:gridCol>
              </a:tblGrid>
              <a:tr h="370840">
                <a:tc>
                  <a:txBody>
                    <a:bodyPr/>
                    <a:lstStyle/>
                    <a:p>
                      <a:r>
                        <a:rPr lang="en-US"/>
                        <a:t>Proposed for SRC</a:t>
                      </a:r>
                    </a:p>
                  </a:txBody>
                  <a:tcPr/>
                </a:tc>
                <a:tc>
                  <a:txBody>
                    <a:bodyPr/>
                    <a:lstStyle/>
                    <a:p>
                      <a:r>
                        <a:rPr lang="en-US"/>
                        <a:t>Current in SRC 70</a:t>
                      </a:r>
                    </a:p>
                  </a:txBody>
                  <a:tcPr/>
                </a:tc>
                <a:extLst>
                  <a:ext uri="{0D108BD9-81ED-4DB2-BD59-A6C34878D82A}">
                    <a16:rowId xmlns:a16="http://schemas.microsoft.com/office/drawing/2014/main" val="3613912273"/>
                  </a:ext>
                </a:extLst>
              </a:tr>
              <a:tr h="370840">
                <a:tc>
                  <a:txBody>
                    <a:bodyPr/>
                    <a:lstStyle/>
                    <a:p>
                      <a:pPr marL="0" marR="0">
                        <a:lnSpc>
                          <a:spcPct val="107000"/>
                        </a:lnSpc>
                        <a:spcBef>
                          <a:spcPts val="600"/>
                        </a:spcBef>
                        <a:spcAft>
                          <a:spcPts val="600"/>
                        </a:spcAft>
                      </a:pPr>
                      <a:r>
                        <a:rPr lang="en-US" sz="1200" b="1" i="1" kern="1200">
                          <a:solidFill>
                            <a:schemeClr val="bg1">
                              <a:lumMod val="50000"/>
                            </a:schemeClr>
                          </a:solidFill>
                          <a:effectLst/>
                          <a:latin typeface="+mn-lt"/>
                          <a:ea typeface="+mn-ea"/>
                          <a:cs typeface="+mn-cs"/>
                        </a:rPr>
                        <a:t>Maximum extent feasible, MEF, </a:t>
                      </a:r>
                      <a:r>
                        <a:rPr lang="en-US" sz="1200" kern="1200">
                          <a:solidFill>
                            <a:schemeClr val="bg1">
                              <a:lumMod val="50000"/>
                            </a:schemeClr>
                          </a:solidFill>
                          <a:effectLst/>
                          <a:latin typeface="+mn-lt"/>
                          <a:ea typeface="+mn-ea"/>
                          <a:cs typeface="+mn-cs"/>
                        </a:rPr>
                        <a:t>means the extent to which a requirement or performance standard must be complied with as constrained by the physical limitations of the site, while providing reasonable considerations to engineering design, financial costs, and environmental impacts. For compliance with SRC 71.100, MEF means using green stormwater infrastructure to meet performance standards for treatment (SRC 71.100(c)) by infiltrating and treating the water quality design storm.</a:t>
                      </a:r>
                    </a:p>
                  </a:txBody>
                  <a:tcPr marL="68580" marR="68580" marT="0" marB="0"/>
                </a:tc>
                <a:tc>
                  <a:txBody>
                    <a:bodyPr/>
                    <a:lstStyle/>
                    <a:p>
                      <a:r>
                        <a:rPr lang="en-US" sz="1200" b="1" i="1" kern="1200">
                          <a:solidFill>
                            <a:schemeClr val="bg1">
                              <a:lumMod val="50000"/>
                            </a:schemeClr>
                          </a:solidFill>
                          <a:effectLst/>
                          <a:latin typeface="+mn-lt"/>
                          <a:ea typeface="+mn-ea"/>
                          <a:cs typeface="+mn-cs"/>
                        </a:rPr>
                        <a:t>Maximum extent feasible, MEF, </a:t>
                      </a:r>
                      <a:r>
                        <a:rPr lang="en-US" sz="1200" kern="1200">
                          <a:solidFill>
                            <a:schemeClr val="bg1">
                              <a:lumMod val="50000"/>
                            </a:schemeClr>
                          </a:solidFill>
                          <a:effectLst/>
                          <a:latin typeface="+mn-lt"/>
                          <a:ea typeface="+mn-ea"/>
                          <a:cs typeface="+mn-cs"/>
                        </a:rPr>
                        <a:t>means the extent to which a requirement or standard must be complied with as constrained by the physical limitations of the site, practical considerations of engineering design, and reasonable considerations of financial costs and environmental impacts.</a:t>
                      </a:r>
                      <a:endParaRPr lang="en-US" sz="1200">
                        <a:solidFill>
                          <a:schemeClr val="bg1">
                            <a:lumMod val="50000"/>
                          </a:schemeClr>
                        </a:solidFill>
                      </a:endParaRPr>
                    </a:p>
                  </a:txBody>
                  <a:tcPr/>
                </a:tc>
                <a:extLst>
                  <a:ext uri="{0D108BD9-81ED-4DB2-BD59-A6C34878D82A}">
                    <a16:rowId xmlns:a16="http://schemas.microsoft.com/office/drawing/2014/main" val="3687808039"/>
                  </a:ext>
                </a:extLst>
              </a:tr>
              <a:tr h="370840">
                <a:tc>
                  <a:txBody>
                    <a:bodyPr/>
                    <a:lstStyle/>
                    <a:p>
                      <a:r>
                        <a:rPr lang="en-US" sz="1200" b="1" i="1" kern="1200">
                          <a:solidFill>
                            <a:schemeClr val="dk1"/>
                          </a:solidFill>
                          <a:effectLst/>
                          <a:latin typeface="+mn-lt"/>
                          <a:ea typeface="+mn-ea"/>
                          <a:cs typeface="+mn-cs"/>
                        </a:rPr>
                        <a:t>New impervious surface</a:t>
                      </a:r>
                      <a:r>
                        <a:rPr lang="en-US" sz="1200" b="1" kern="1200">
                          <a:solidFill>
                            <a:schemeClr val="dk1"/>
                          </a:solidFill>
                          <a:effectLst/>
                          <a:latin typeface="+mn-lt"/>
                          <a:ea typeface="+mn-ea"/>
                          <a:cs typeface="+mn-cs"/>
                        </a:rPr>
                        <a:t> </a:t>
                      </a:r>
                      <a:r>
                        <a:rPr lang="en-US" sz="1200" kern="1200">
                          <a:solidFill>
                            <a:schemeClr val="dk1"/>
                          </a:solidFill>
                          <a:effectLst/>
                          <a:latin typeface="+mn-lt"/>
                          <a:ea typeface="+mn-ea"/>
                          <a:cs typeface="+mn-cs"/>
                        </a:rPr>
                        <a:t>means any impervious surface resulting from a project that </a:t>
                      </a:r>
                      <a:r>
                        <a:rPr lang="en-US" sz="1200" kern="1200">
                          <a:solidFill>
                            <a:srgbClr val="FF0000"/>
                          </a:solidFill>
                          <a:effectLst/>
                          <a:latin typeface="+mn-lt"/>
                          <a:ea typeface="+mn-ea"/>
                          <a:cs typeface="+mn-cs"/>
                        </a:rPr>
                        <a:t>1) </a:t>
                      </a:r>
                      <a:r>
                        <a:rPr lang="en-US" sz="1200" kern="1200">
                          <a:solidFill>
                            <a:schemeClr val="dk1"/>
                          </a:solidFill>
                          <a:effectLst/>
                          <a:latin typeface="+mn-lt"/>
                          <a:ea typeface="+mn-ea"/>
                          <a:cs typeface="+mn-cs"/>
                        </a:rPr>
                        <a:t>is placed over a previously pervious surface; </a:t>
                      </a:r>
                      <a:r>
                        <a:rPr lang="en-US" sz="1200" kern="1200">
                          <a:solidFill>
                            <a:srgbClr val="FF0000"/>
                          </a:solidFill>
                          <a:effectLst/>
                          <a:latin typeface="+mn-lt"/>
                          <a:ea typeface="+mn-ea"/>
                          <a:cs typeface="+mn-cs"/>
                        </a:rPr>
                        <a:t>2) is placed </a:t>
                      </a:r>
                      <a:r>
                        <a:rPr lang="en-US" sz="1200" strike="sngStrike" kern="1200">
                          <a:solidFill>
                            <a:srgbClr val="FF0000"/>
                          </a:solidFill>
                          <a:effectLst/>
                          <a:latin typeface="+mn-lt"/>
                          <a:ea typeface="+mn-ea"/>
                          <a:cs typeface="+mn-cs"/>
                        </a:rPr>
                        <a:t>or </a:t>
                      </a:r>
                      <a:r>
                        <a:rPr lang="en-US" sz="1200" kern="1200">
                          <a:solidFill>
                            <a:srgbClr val="FF0000"/>
                          </a:solidFill>
                          <a:effectLst/>
                          <a:latin typeface="+mn-lt"/>
                          <a:ea typeface="+mn-ea"/>
                          <a:cs typeface="+mn-cs"/>
                        </a:rPr>
                        <a:t>over </a:t>
                      </a:r>
                      <a:r>
                        <a:rPr lang="en-US" sz="1200" kern="1200">
                          <a:solidFill>
                            <a:schemeClr val="dk1"/>
                          </a:solidFill>
                          <a:effectLst/>
                          <a:latin typeface="+mn-lt"/>
                          <a:ea typeface="+mn-ea"/>
                          <a:cs typeface="+mn-cs"/>
                        </a:rPr>
                        <a:t>a surface that </a:t>
                      </a:r>
                      <a:r>
                        <a:rPr lang="en-US" sz="1200" strike="sngStrike" kern="1200">
                          <a:solidFill>
                            <a:srgbClr val="FF0000"/>
                          </a:solidFill>
                          <a:effectLst/>
                          <a:latin typeface="+mn-lt"/>
                          <a:ea typeface="+mn-ea"/>
                          <a:cs typeface="+mn-cs"/>
                        </a:rPr>
                        <a:t>previously </a:t>
                      </a:r>
                      <a:r>
                        <a:rPr lang="en-US" sz="1200" kern="1200">
                          <a:solidFill>
                            <a:schemeClr val="dk1"/>
                          </a:solidFill>
                          <a:effectLst/>
                          <a:latin typeface="+mn-lt"/>
                          <a:ea typeface="+mn-ea"/>
                          <a:cs typeface="+mn-cs"/>
                        </a:rPr>
                        <a:t>was in a predeveloped state; </a:t>
                      </a:r>
                      <a:r>
                        <a:rPr lang="en-US" sz="1200" kern="1200">
                          <a:solidFill>
                            <a:srgbClr val="FF0000"/>
                          </a:solidFill>
                          <a:effectLst/>
                          <a:latin typeface="+mn-lt"/>
                          <a:ea typeface="+mn-ea"/>
                          <a:cs typeface="+mn-cs"/>
                        </a:rPr>
                        <a:t>or 3) is placed over an existing impervious surface that does not have a stormwater system</a:t>
                      </a:r>
                      <a:r>
                        <a:rPr lang="en-US" sz="1200" kern="1200">
                          <a:solidFill>
                            <a:schemeClr val="dk1"/>
                          </a:solidFill>
                          <a:effectLst/>
                          <a:latin typeface="+mn-lt"/>
                          <a:ea typeface="+mn-ea"/>
                          <a:cs typeface="+mn-cs"/>
                        </a:rPr>
                        <a:t>.</a:t>
                      </a:r>
                      <a:endParaRPr lang="en-US" sz="1200"/>
                    </a:p>
                  </a:txBody>
                  <a:tcPr/>
                </a:tc>
                <a:tc>
                  <a:txBody>
                    <a:bodyPr/>
                    <a:lstStyle/>
                    <a:p>
                      <a:pPr marL="0" marR="0">
                        <a:lnSpc>
                          <a:spcPct val="107000"/>
                        </a:lnSpc>
                        <a:spcBef>
                          <a:spcPts val="600"/>
                        </a:spcBef>
                        <a:spcAft>
                          <a:spcPts val="600"/>
                        </a:spcAft>
                      </a:pPr>
                      <a:r>
                        <a:rPr lang="en-US" sz="1200" b="1" i="1" kern="1200">
                          <a:solidFill>
                            <a:schemeClr val="dk1"/>
                          </a:solidFill>
                          <a:effectLst/>
                          <a:latin typeface="+mn-lt"/>
                          <a:ea typeface="+mn-ea"/>
                          <a:cs typeface="+mn-cs"/>
                        </a:rPr>
                        <a:t>None</a:t>
                      </a:r>
                      <a:r>
                        <a:rPr lang="en-US" sz="1200" i="1" kern="1200">
                          <a:solidFill>
                            <a:schemeClr val="dk1"/>
                          </a:solidFill>
                          <a:effectLst/>
                          <a:latin typeface="+mn-lt"/>
                          <a:ea typeface="+mn-ea"/>
                          <a:cs typeface="+mn-cs"/>
                        </a:rPr>
                        <a:t>.</a:t>
                      </a:r>
                    </a:p>
                  </a:txBody>
                  <a:tcPr marL="68580" marR="68580" marT="0" marB="0"/>
                </a:tc>
                <a:extLst>
                  <a:ext uri="{0D108BD9-81ED-4DB2-BD59-A6C34878D82A}">
                    <a16:rowId xmlns:a16="http://schemas.microsoft.com/office/drawing/2014/main" val="683086940"/>
                  </a:ext>
                </a:extLst>
              </a:tr>
              <a:tr h="370840">
                <a:tc>
                  <a:txBody>
                    <a:bodyPr/>
                    <a:lstStyle/>
                    <a:p>
                      <a:r>
                        <a:rPr lang="en-US" sz="1200" b="1" i="1" kern="1200">
                          <a:solidFill>
                            <a:schemeClr val="bg1">
                              <a:lumMod val="50000"/>
                            </a:schemeClr>
                          </a:solidFill>
                          <a:effectLst/>
                          <a:latin typeface="+mn-lt"/>
                          <a:ea typeface="+mn-ea"/>
                          <a:cs typeface="+mn-cs"/>
                        </a:rPr>
                        <a:t>Pervious pavemen</a:t>
                      </a:r>
                      <a:r>
                        <a:rPr lang="en-US" sz="1200" b="1" kern="1200">
                          <a:solidFill>
                            <a:schemeClr val="bg1">
                              <a:lumMod val="50000"/>
                            </a:schemeClr>
                          </a:solidFill>
                          <a:effectLst/>
                          <a:latin typeface="+mn-lt"/>
                          <a:ea typeface="+mn-ea"/>
                          <a:cs typeface="+mn-cs"/>
                        </a:rPr>
                        <a:t>t </a:t>
                      </a:r>
                      <a:r>
                        <a:rPr lang="en-US" sz="1200" kern="1200">
                          <a:solidFill>
                            <a:schemeClr val="bg1">
                              <a:lumMod val="50000"/>
                            </a:schemeClr>
                          </a:solidFill>
                          <a:effectLst/>
                          <a:latin typeface="+mn-lt"/>
                          <a:ea typeface="+mn-ea"/>
                          <a:cs typeface="+mn-cs"/>
                        </a:rPr>
                        <a:t>means pervious concrete, porous asphalt, or permeable paver blocks that infiltrate drainage water.</a:t>
                      </a:r>
                      <a:endParaRPr lang="en-US" sz="1200">
                        <a:solidFill>
                          <a:schemeClr val="bg1">
                            <a:lumMod val="50000"/>
                          </a:schemeClr>
                        </a:solidFill>
                      </a:endParaRPr>
                    </a:p>
                  </a:txBody>
                  <a:tcPr/>
                </a:tc>
                <a:tc>
                  <a:txBody>
                    <a:bodyPr/>
                    <a:lstStyle/>
                    <a:p>
                      <a:pPr marL="0" marR="0">
                        <a:lnSpc>
                          <a:spcPct val="107000"/>
                        </a:lnSpc>
                        <a:spcBef>
                          <a:spcPts val="600"/>
                        </a:spcBef>
                        <a:spcAft>
                          <a:spcPts val="600"/>
                        </a:spcAft>
                      </a:pPr>
                      <a:r>
                        <a:rPr lang="en-US" sz="1200" b="1" i="1" kern="1200">
                          <a:solidFill>
                            <a:schemeClr val="bg1">
                              <a:lumMod val="50000"/>
                            </a:schemeClr>
                          </a:solidFill>
                          <a:effectLst/>
                          <a:latin typeface="+mn-lt"/>
                          <a:ea typeface="+mn-ea"/>
                          <a:cs typeface="+mn-cs"/>
                        </a:rPr>
                        <a:t>None</a:t>
                      </a:r>
                      <a:r>
                        <a:rPr lang="en-US" sz="1200" i="1" kern="1200">
                          <a:solidFill>
                            <a:schemeClr val="bg1">
                              <a:lumMod val="50000"/>
                            </a:schemeClr>
                          </a:solidFill>
                          <a:effectLst/>
                          <a:latin typeface="+mn-lt"/>
                          <a:ea typeface="+mn-ea"/>
                          <a:cs typeface="+mn-cs"/>
                        </a:rPr>
                        <a:t>.</a:t>
                      </a:r>
                    </a:p>
                  </a:txBody>
                  <a:tcPr/>
                </a:tc>
                <a:extLst>
                  <a:ext uri="{0D108BD9-81ED-4DB2-BD59-A6C34878D82A}">
                    <a16:rowId xmlns:a16="http://schemas.microsoft.com/office/drawing/2014/main" val="4171621195"/>
                  </a:ext>
                </a:extLst>
              </a:tr>
              <a:tr h="434408">
                <a:tc>
                  <a:txBody>
                    <a:bodyPr/>
                    <a:lstStyle/>
                    <a:p>
                      <a:r>
                        <a:rPr lang="en-US" sz="1200" b="1" i="1" kern="1200">
                          <a:solidFill>
                            <a:schemeClr val="bg1">
                              <a:lumMod val="50000"/>
                            </a:schemeClr>
                          </a:solidFill>
                          <a:effectLst/>
                          <a:latin typeface="+mn-lt"/>
                          <a:ea typeface="+mn-ea"/>
                          <a:cs typeface="+mn-cs"/>
                        </a:rPr>
                        <a:t>Pervious surface </a:t>
                      </a:r>
                      <a:r>
                        <a:rPr lang="en-US" sz="1200" kern="1200">
                          <a:solidFill>
                            <a:schemeClr val="bg1">
                              <a:lumMod val="50000"/>
                            </a:schemeClr>
                          </a:solidFill>
                          <a:effectLst/>
                          <a:latin typeface="+mn-lt"/>
                          <a:ea typeface="+mn-ea"/>
                          <a:cs typeface="+mn-cs"/>
                        </a:rPr>
                        <a:t>means a surface that does not meet the definition of impervious surface. By way of illustration but not limitation, pervious surfaces include landscaping, amended soils, uncompacted gravel, lawns, sand, and pervious pavement.</a:t>
                      </a:r>
                      <a:endParaRPr lang="en-US" sz="1200">
                        <a:solidFill>
                          <a:schemeClr val="bg1">
                            <a:lumMod val="50000"/>
                          </a:schemeClr>
                        </a:solidFill>
                      </a:endParaRPr>
                    </a:p>
                  </a:txBody>
                  <a:tcPr/>
                </a:tc>
                <a:tc>
                  <a:txBody>
                    <a:bodyPr/>
                    <a:lstStyle/>
                    <a:p>
                      <a:pPr marL="0" marR="0">
                        <a:lnSpc>
                          <a:spcPct val="107000"/>
                        </a:lnSpc>
                        <a:spcBef>
                          <a:spcPts val="600"/>
                        </a:spcBef>
                        <a:spcAft>
                          <a:spcPts val="600"/>
                        </a:spcAft>
                      </a:pPr>
                      <a:r>
                        <a:rPr lang="en-US" sz="1200" b="1" i="1" kern="1200">
                          <a:solidFill>
                            <a:schemeClr val="bg1">
                              <a:lumMod val="50000"/>
                            </a:schemeClr>
                          </a:solidFill>
                          <a:effectLst/>
                          <a:latin typeface="+mn-lt"/>
                          <a:ea typeface="+mn-ea"/>
                          <a:cs typeface="+mn-cs"/>
                        </a:rPr>
                        <a:t>None</a:t>
                      </a:r>
                      <a:r>
                        <a:rPr lang="en-US" sz="1200" i="1" kern="1200">
                          <a:solidFill>
                            <a:schemeClr val="bg1">
                              <a:lumMod val="50000"/>
                            </a:schemeClr>
                          </a:solidFill>
                          <a:effectLst/>
                          <a:latin typeface="+mn-lt"/>
                          <a:ea typeface="+mn-ea"/>
                          <a:cs typeface="+mn-cs"/>
                        </a:rPr>
                        <a:t>.</a:t>
                      </a:r>
                    </a:p>
                  </a:txBody>
                  <a:tcPr/>
                </a:tc>
                <a:extLst>
                  <a:ext uri="{0D108BD9-81ED-4DB2-BD59-A6C34878D82A}">
                    <a16:rowId xmlns:a16="http://schemas.microsoft.com/office/drawing/2014/main" val="833835223"/>
                  </a:ext>
                </a:extLst>
              </a:tr>
              <a:tr h="370840">
                <a:tc>
                  <a:txBody>
                    <a:bodyPr/>
                    <a:lstStyle/>
                    <a:p>
                      <a:r>
                        <a:rPr lang="en-US" sz="1200" b="1" i="1" kern="1200">
                          <a:solidFill>
                            <a:schemeClr val="dk1"/>
                          </a:solidFill>
                          <a:effectLst/>
                          <a:latin typeface="+mn-lt"/>
                          <a:ea typeface="+mn-ea"/>
                          <a:cs typeface="+mn-cs"/>
                        </a:rPr>
                        <a:t>Replaced impervious surface</a:t>
                      </a:r>
                      <a:r>
                        <a:rPr lang="en-US" sz="1200" b="1" kern="1200">
                          <a:solidFill>
                            <a:schemeClr val="dk1"/>
                          </a:solidFill>
                          <a:effectLst/>
                          <a:latin typeface="+mn-lt"/>
                          <a:ea typeface="+mn-ea"/>
                          <a:cs typeface="+mn-cs"/>
                        </a:rPr>
                        <a:t> </a:t>
                      </a:r>
                      <a:r>
                        <a:rPr lang="en-US" sz="1200" kern="1200">
                          <a:solidFill>
                            <a:schemeClr val="dk1"/>
                          </a:solidFill>
                          <a:effectLst/>
                          <a:latin typeface="+mn-lt"/>
                          <a:ea typeface="+mn-ea"/>
                          <a:cs typeface="+mn-cs"/>
                        </a:rPr>
                        <a:t>means the removal of </a:t>
                      </a:r>
                      <a:r>
                        <a:rPr lang="en-US" sz="1200" kern="1200">
                          <a:solidFill>
                            <a:srgbClr val="FF0000"/>
                          </a:solidFill>
                          <a:effectLst/>
                          <a:latin typeface="+mn-lt"/>
                          <a:ea typeface="+mn-ea"/>
                          <a:cs typeface="+mn-cs"/>
                        </a:rPr>
                        <a:t>an</a:t>
                      </a:r>
                      <a:r>
                        <a:rPr lang="en-US" sz="1200" kern="1200">
                          <a:solidFill>
                            <a:schemeClr val="dk1"/>
                          </a:solidFill>
                          <a:effectLst/>
                          <a:latin typeface="+mn-lt"/>
                          <a:ea typeface="+mn-ea"/>
                          <a:cs typeface="+mn-cs"/>
                        </a:rPr>
                        <a:t> existing impervious surface and replacement with new impervious surface. </a:t>
                      </a:r>
                      <a:r>
                        <a:rPr lang="en-US" sz="1200" strike="sngStrike" kern="1200">
                          <a:solidFill>
                            <a:srgbClr val="FF0000"/>
                          </a:solidFill>
                          <a:effectLst/>
                          <a:latin typeface="+mn-lt"/>
                          <a:ea typeface="+mn-ea"/>
                          <a:cs typeface="+mn-cs"/>
                        </a:rPr>
                        <a:t>Replacemen</a:t>
                      </a:r>
                      <a:r>
                        <a:rPr lang="en-US" sz="1200" kern="1200">
                          <a:solidFill>
                            <a:srgbClr val="FF0000"/>
                          </a:solidFill>
                          <a:effectLst/>
                          <a:latin typeface="+mn-lt"/>
                          <a:ea typeface="+mn-ea"/>
                          <a:cs typeface="+mn-cs"/>
                        </a:rPr>
                        <a:t>t Replaced impervious surface </a:t>
                      </a:r>
                      <a:r>
                        <a:rPr lang="en-US" sz="1200" kern="1200">
                          <a:solidFill>
                            <a:schemeClr val="dk1"/>
                          </a:solidFill>
                          <a:effectLst/>
                          <a:latin typeface="+mn-lt"/>
                          <a:ea typeface="+mn-ea"/>
                          <a:cs typeface="+mn-cs"/>
                        </a:rPr>
                        <a:t>does not include repair or maintenance activities on structures, paved surfaces, or stormwater facilities taken to prevent decline, lapse, or cessation in the use of the existing impervious surfaces as long as no additional hydrologic impact results from the repair or maintenance activity. </a:t>
                      </a:r>
                      <a:r>
                        <a:rPr lang="en-US" sz="1200" kern="1200">
                          <a:solidFill>
                            <a:srgbClr val="FF0000"/>
                          </a:solidFill>
                          <a:effectLst/>
                          <a:latin typeface="+mn-lt"/>
                          <a:ea typeface="+mn-ea"/>
                          <a:cs typeface="+mn-cs"/>
                        </a:rPr>
                        <a:t>By way of illustration but not limitation, hydrologic impacts can include changes in the routing of drainage water flows, changes in drainage water flow rates, changes in the duration of drainage water flows, or changes in drainage water flow volumes </a:t>
                      </a:r>
                      <a:r>
                        <a:rPr lang="en-US" sz="1200" strike="sngStrike" kern="1200">
                          <a:solidFill>
                            <a:srgbClr val="FF0000"/>
                          </a:solidFill>
                          <a:effectLst/>
                          <a:latin typeface="+mn-lt"/>
                          <a:ea typeface="+mn-ea"/>
                          <a:cs typeface="+mn-cs"/>
                        </a:rPr>
                        <a:t>(e.g., changes to the location, rate, or volume of stormwater runoff) from a given site</a:t>
                      </a:r>
                      <a:r>
                        <a:rPr lang="en-US" sz="1200" kern="1200">
                          <a:solidFill>
                            <a:srgbClr val="FF0000"/>
                          </a:solidFill>
                          <a:effectLst/>
                          <a:latin typeface="+mn-lt"/>
                          <a:ea typeface="+mn-ea"/>
                          <a:cs typeface="+mn-cs"/>
                        </a:rPr>
                        <a:t>. </a:t>
                      </a:r>
                      <a:endParaRPr lang="en-US" sz="1200">
                        <a:solidFill>
                          <a:srgbClr val="FF0000"/>
                        </a:solidFill>
                      </a:endParaRPr>
                    </a:p>
                  </a:txBody>
                  <a:tcPr/>
                </a:tc>
                <a:tc>
                  <a:txBody>
                    <a:bodyPr/>
                    <a:lstStyle/>
                    <a:p>
                      <a:pPr marL="0" marR="0">
                        <a:lnSpc>
                          <a:spcPct val="107000"/>
                        </a:lnSpc>
                        <a:spcBef>
                          <a:spcPts val="600"/>
                        </a:spcBef>
                        <a:spcAft>
                          <a:spcPts val="600"/>
                        </a:spcAft>
                      </a:pPr>
                      <a:r>
                        <a:rPr lang="en-US" sz="1200" b="1" i="1" kern="1200">
                          <a:solidFill>
                            <a:schemeClr val="dk1"/>
                          </a:solidFill>
                          <a:effectLst/>
                          <a:latin typeface="+mn-lt"/>
                          <a:ea typeface="+mn-ea"/>
                          <a:cs typeface="+mn-cs"/>
                        </a:rPr>
                        <a:t>Replaced impervious surface</a:t>
                      </a:r>
                      <a:r>
                        <a:rPr lang="en-US" sz="1200" b="1" kern="1200">
                          <a:solidFill>
                            <a:schemeClr val="dk1"/>
                          </a:solidFill>
                          <a:effectLst/>
                          <a:latin typeface="+mn-lt"/>
                          <a:ea typeface="+mn-ea"/>
                          <a:cs typeface="+mn-cs"/>
                        </a:rPr>
                        <a:t> </a:t>
                      </a:r>
                      <a:r>
                        <a:rPr lang="en-US" sz="1200" kern="1200">
                          <a:solidFill>
                            <a:schemeClr val="dk1"/>
                          </a:solidFill>
                          <a:effectLst/>
                          <a:latin typeface="+mn-lt"/>
                          <a:ea typeface="+mn-ea"/>
                          <a:cs typeface="+mn-cs"/>
                        </a:rPr>
                        <a:t>means the removal of impervious surface down to earth material and replacement with new impervious surface. Replacement does not include repair or maintenance activities on structures, paved surfaces, or facilities taken to prevent decline, lapse, or cessation in the use of the existing impervious surfaces as long as no additional hydrologic impact results from the repair or maintenance activity.</a:t>
                      </a:r>
                      <a:endParaRPr lang="en-US"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7269443"/>
                  </a:ext>
                </a:extLst>
              </a:tr>
            </a:tbl>
          </a:graphicData>
        </a:graphic>
      </p:graphicFrame>
      <p:sp>
        <p:nvSpPr>
          <p:cNvPr id="3" name="Title 2">
            <a:extLst>
              <a:ext uri="{FF2B5EF4-FFF2-40B4-BE49-F238E27FC236}">
                <a16:creationId xmlns:a16="http://schemas.microsoft.com/office/drawing/2014/main" id="{59BFCCD1-DBDD-F3E8-E5BB-31A5C4CA694F}"/>
              </a:ext>
            </a:extLst>
          </p:cNvPr>
          <p:cNvSpPr>
            <a:spLocks noGrp="1"/>
          </p:cNvSpPr>
          <p:nvPr>
            <p:ph type="title"/>
          </p:nvPr>
        </p:nvSpPr>
        <p:spPr>
          <a:xfrm>
            <a:off x="838200" y="219210"/>
            <a:ext cx="10515600" cy="1325563"/>
          </a:xfrm>
        </p:spPr>
        <p:txBody>
          <a:bodyPr/>
          <a:lstStyle/>
          <a:p>
            <a:r>
              <a:rPr lang="en-US">
                <a:solidFill>
                  <a:schemeClr val="accent6"/>
                </a:solidFill>
              </a:rPr>
              <a:t>Recap: </a:t>
            </a:r>
            <a:r>
              <a:rPr lang="en-US"/>
              <a:t>SRC Revised Definitions</a:t>
            </a:r>
          </a:p>
        </p:txBody>
      </p:sp>
    </p:spTree>
    <p:extLst>
      <p:ext uri="{BB962C8B-B14F-4D97-AF65-F5344CB8AC3E}">
        <p14:creationId xmlns:p14="http://schemas.microsoft.com/office/powerpoint/2010/main" val="3766406106"/>
      </p:ext>
    </p:extLst>
  </p:cSld>
  <p:clrMapOvr>
    <a:masterClrMapping/>
  </p:clrMapOvr>
</p:sld>
</file>

<file path=ppt/theme/theme1.xml><?xml version="1.0" encoding="utf-8"?>
<a:theme xmlns:a="http://schemas.openxmlformats.org/drawingml/2006/main" name="Office Theme">
  <a:themeElements>
    <a:clrScheme name="City of Salem">
      <a:dk1>
        <a:sysClr val="windowText" lastClr="000000"/>
      </a:dk1>
      <a:lt1>
        <a:sysClr val="window" lastClr="FFFFFF"/>
      </a:lt1>
      <a:dk2>
        <a:srgbClr val="808080"/>
      </a:dk2>
      <a:lt2>
        <a:srgbClr val="E6E6E6"/>
      </a:lt2>
      <a:accent1>
        <a:srgbClr val="005DAA"/>
      </a:accent1>
      <a:accent2>
        <a:srgbClr val="6EB874"/>
      </a:accent2>
      <a:accent3>
        <a:srgbClr val="A5A5A5"/>
      </a:accent3>
      <a:accent4>
        <a:srgbClr val="CD5500"/>
      </a:accent4>
      <a:accent5>
        <a:srgbClr val="FFD468"/>
      </a:accent5>
      <a:accent6>
        <a:srgbClr val="0C6616"/>
      </a:accent6>
      <a:hlink>
        <a:srgbClr val="0A2D81"/>
      </a:hlink>
      <a:folHlink>
        <a:srgbClr val="891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 of Salem Powerpoint Template" id="{8F8056B9-AA58-4465-82E6-BC6695777211}" vid="{F1DDB00D-426D-42AB-900E-11B9830417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CC1D54BEDA8F4FB90375F0CE7A32D9" ma:contentTypeVersion="6" ma:contentTypeDescription="Create a new document." ma:contentTypeScope="" ma:versionID="9aa8a7a5d97248e68ab25c11675ebfb2">
  <xsd:schema xmlns:xsd="http://www.w3.org/2001/XMLSchema" xmlns:xs="http://www.w3.org/2001/XMLSchema" xmlns:p="http://schemas.microsoft.com/office/2006/metadata/properties" xmlns:ns2="2b83d964-3bbd-479a-ab86-3670fdc165b3" xmlns:ns3="62e5a65a-72ee-4ca7-bf41-5ca1520fdd21" targetNamespace="http://schemas.microsoft.com/office/2006/metadata/properties" ma:root="true" ma:fieldsID="452569ad78eaa1cd82acd4507e49d221" ns2:_="" ns3:_="">
    <xsd:import namespace="2b83d964-3bbd-479a-ab86-3670fdc165b3"/>
    <xsd:import namespace="62e5a65a-72ee-4ca7-bf41-5ca1520fdd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3d964-3bbd-479a-ab86-3670fdc165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e5a65a-72ee-4ca7-bf41-5ca1520fdd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788BAF-CE54-4060-B96A-F17559EB30F7}">
  <ds:schemaRefs>
    <ds:schemaRef ds:uri="http://purl.org/dc/elements/1.1/"/>
    <ds:schemaRef ds:uri="http://schemas.microsoft.com/office/infopath/2007/PartnerControls"/>
    <ds:schemaRef ds:uri="2b83d964-3bbd-479a-ab86-3670fdc165b3"/>
    <ds:schemaRef ds:uri="http://schemas.openxmlformats.org/package/2006/metadata/core-properties"/>
    <ds:schemaRef ds:uri="http://schemas.microsoft.com/office/2006/documentManagement/types"/>
    <ds:schemaRef ds:uri="62e5a65a-72ee-4ca7-bf41-5ca1520fdd21"/>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67F63A1-2097-4D86-A5A4-7A8A20AF1C53}">
  <ds:schemaRefs>
    <ds:schemaRef ds:uri="http://schemas.microsoft.com/sharepoint/v3/contenttype/forms"/>
  </ds:schemaRefs>
</ds:datastoreItem>
</file>

<file path=customXml/itemProps3.xml><?xml version="1.0" encoding="utf-8"?>
<ds:datastoreItem xmlns:ds="http://schemas.openxmlformats.org/officeDocument/2006/customXml" ds:itemID="{E59AF236-452B-4E22-9CEF-5C500CF2BC00}">
  <ds:schemaRefs>
    <ds:schemaRef ds:uri="2b83d964-3bbd-479a-ab86-3670fdc165b3"/>
    <ds:schemaRef ds:uri="62e5a65a-72ee-4ca7-bf41-5ca1520fdd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ae29e37d-a8a4-4222-a804-8a2bb3536c03}" enabled="1" method="Standard" siteId="{cb2bab3d-7d90-44ea-9e31-531011b1213d}" removed="0"/>
</clbl:labelList>
</file>

<file path=docProps/app.xml><?xml version="1.0" encoding="utf-8"?>
<Properties xmlns="http://schemas.openxmlformats.org/officeDocument/2006/extended-properties" xmlns:vt="http://schemas.openxmlformats.org/officeDocument/2006/docPropsVTypes">
  <Template>City of Salem Powerpoint Template</Template>
  <TotalTime>1</TotalTime>
  <Words>3092</Words>
  <Application>Microsoft Office PowerPoint</Application>
  <PresentationFormat>Widescreen</PresentationFormat>
  <Paragraphs>342</Paragraphs>
  <Slides>28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Franklin Gothic Book</vt:lpstr>
      <vt:lpstr>Franklin Gothic Medium Cond</vt:lpstr>
      <vt:lpstr>Times New Roman</vt:lpstr>
      <vt:lpstr>Wingdings</vt:lpstr>
      <vt:lpstr>Office Theme</vt:lpstr>
      <vt:lpstr>Stormwater Advisory Group Meeting #5</vt:lpstr>
      <vt:lpstr>Agenda</vt:lpstr>
      <vt:lpstr>Common Acronyms </vt:lpstr>
      <vt:lpstr>1. Welcome</vt:lpstr>
      <vt:lpstr>2. Meeting #4 Recap  </vt:lpstr>
      <vt:lpstr>Recap: Appendix 4A and Site Assessment Checklist </vt:lpstr>
      <vt:lpstr>Recap: Simplified Sizing Form</vt:lpstr>
      <vt:lpstr>Recap: SRC Revised Definitions</vt:lpstr>
      <vt:lpstr>Recap: SRC Revised Definitions</vt:lpstr>
      <vt:lpstr>3. Proposed Stormwater Code Amendments</vt:lpstr>
      <vt:lpstr>Proposed Amendments SRC 70 - Definitions</vt:lpstr>
      <vt:lpstr>Proposed Amendments SRC 71</vt:lpstr>
      <vt:lpstr>Proposed Amendments SRC 71</vt:lpstr>
      <vt:lpstr>Timeline for Amending SRC 70 &amp; SRC 71</vt:lpstr>
      <vt:lpstr>Timeline for Amending Admin Rule</vt:lpstr>
      <vt:lpstr>4. Design Standards Update</vt:lpstr>
      <vt:lpstr>Recap: Stormwater Design Standards - Revised Definitions</vt:lpstr>
      <vt:lpstr>Recap: Stormwater Design Standards - Revised Definitions</vt:lpstr>
      <vt:lpstr>Recap: Stormwater Design Standards - Revised Definitions</vt:lpstr>
      <vt:lpstr>Organization and New Sections</vt:lpstr>
      <vt:lpstr>Outstanding Question</vt:lpstr>
      <vt:lpstr>Organization and New Sections</vt:lpstr>
      <vt:lpstr>Outstanding Questions</vt:lpstr>
      <vt:lpstr>Stormwater Facilities</vt:lpstr>
      <vt:lpstr>Organization and New Sections</vt:lpstr>
      <vt:lpstr>Appendices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Kathy Ursprung</dc:creator>
  <cp:lastModifiedBy>Helena Najar</cp:lastModifiedBy>
  <cp:revision>2</cp:revision>
  <cp:lastPrinted>2024-04-15T16:09:09Z</cp:lastPrinted>
  <dcterms:created xsi:type="dcterms:W3CDTF">2022-12-22T22:16:32Z</dcterms:created>
  <dcterms:modified xsi:type="dcterms:W3CDTF">2024-06-28T22:15:48Z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0x01010054CC1D54BEDA8F4FB90375F0CE7A32D9</vt:lpwstr>
  </property>
  <property fmtid="{D5CDD505-2E9C-101B-9397-08002B2CF9AE}" pid="3" name="_dlc_DocIdItemGuid">
    <vt:lpwstr>b65e7bdf-9f10-479c-8eb4-fa8fad70a6ed</vt:lpwstr>
  </property>
  <property fmtid="{D5CDD505-2E9C-101B-9397-08002B2CF9AE}" pid="4" name="MSIP_Label_ae29e37d-a8a4-4222-a804-8a2bb3536c03_Enabled">
    <vt:lpwstr>true</vt:lpwstr>
  </property>
  <property fmtid="{D5CDD505-2E9C-101B-9397-08002B2CF9AE}" pid="5" name="MSIP_Label_ae29e37d-a8a4-4222-a804-8a2bb3536c03_SetDate">
    <vt:lpwstr>2023-10-30T22:50:08Z</vt:lpwstr>
  </property>
  <property fmtid="{D5CDD505-2E9C-101B-9397-08002B2CF9AE}" pid="6" name="MSIP_Label_ae29e37d-a8a4-4222-a804-8a2bb3536c03_Method">
    <vt:lpwstr>Standard</vt:lpwstr>
  </property>
  <property fmtid="{D5CDD505-2E9C-101B-9397-08002B2CF9AE}" pid="7" name="MSIP_Label_ae29e37d-a8a4-4222-a804-8a2bb3536c03_Name">
    <vt:lpwstr>General (Default)</vt:lpwstr>
  </property>
  <property fmtid="{D5CDD505-2E9C-101B-9397-08002B2CF9AE}" pid="8" name="MSIP_Label_ae29e37d-a8a4-4222-a804-8a2bb3536c03_SiteId">
    <vt:lpwstr>cb2bab3d-7d90-44ea-9e31-531011b1213d</vt:lpwstr>
  </property>
  <property fmtid="{D5CDD505-2E9C-101B-9397-08002B2CF9AE}" pid="9" name="MSIP_Label_ae29e37d-a8a4-4222-a804-8a2bb3536c03_ActionId">
    <vt:lpwstr>664adc58-70c7-4216-bdf7-f03ef91553e3</vt:lpwstr>
  </property>
  <property fmtid="{D5CDD505-2E9C-101B-9397-08002B2CF9AE}" pid="10" name="MSIP_Label_ae29e37d-a8a4-4222-a804-8a2bb3536c03_ContentBits">
    <vt:lpwstr>0</vt:lpwstr>
  </property>
</Properties>
</file>