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08" r:id="rId5"/>
    <p:sldMasterId id="2147483715" r:id="rId6"/>
    <p:sldMasterId id="2147483767" r:id="rId7"/>
  </p:sldMasterIdLst>
  <p:notesMasterIdLst>
    <p:notesMasterId r:id="rId62"/>
  </p:notesMasterIdLst>
  <p:handoutMasterIdLst>
    <p:handoutMasterId r:id="rId63"/>
  </p:handoutMasterIdLst>
  <p:sldIdLst>
    <p:sldId id="280" r:id="rId8"/>
    <p:sldId id="336" r:id="rId9"/>
    <p:sldId id="337" r:id="rId10"/>
    <p:sldId id="366" r:id="rId11"/>
    <p:sldId id="367" r:id="rId12"/>
    <p:sldId id="341" r:id="rId13"/>
    <p:sldId id="342" r:id="rId14"/>
    <p:sldId id="343" r:id="rId15"/>
    <p:sldId id="288" r:id="rId16"/>
    <p:sldId id="289" r:id="rId17"/>
    <p:sldId id="368" r:id="rId18"/>
    <p:sldId id="344" r:id="rId19"/>
    <p:sldId id="346" r:id="rId20"/>
    <p:sldId id="369" r:id="rId21"/>
    <p:sldId id="345" r:id="rId22"/>
    <p:sldId id="347" r:id="rId23"/>
    <p:sldId id="348" r:id="rId24"/>
    <p:sldId id="349" r:id="rId25"/>
    <p:sldId id="371" r:id="rId26"/>
    <p:sldId id="350" r:id="rId27"/>
    <p:sldId id="352" r:id="rId28"/>
    <p:sldId id="370" r:id="rId29"/>
    <p:sldId id="353" r:id="rId30"/>
    <p:sldId id="354" r:id="rId31"/>
    <p:sldId id="355" r:id="rId32"/>
    <p:sldId id="372" r:id="rId33"/>
    <p:sldId id="356" r:id="rId34"/>
    <p:sldId id="358" r:id="rId35"/>
    <p:sldId id="373" r:id="rId36"/>
    <p:sldId id="359" r:id="rId37"/>
    <p:sldId id="360" r:id="rId38"/>
    <p:sldId id="361" r:id="rId39"/>
    <p:sldId id="374" r:id="rId40"/>
    <p:sldId id="362" r:id="rId41"/>
    <p:sldId id="364" r:id="rId42"/>
    <p:sldId id="375" r:id="rId43"/>
    <p:sldId id="290" r:id="rId44"/>
    <p:sldId id="291" r:id="rId45"/>
    <p:sldId id="292" r:id="rId46"/>
    <p:sldId id="293" r:id="rId47"/>
    <p:sldId id="333" r:id="rId48"/>
    <p:sldId id="295" r:id="rId49"/>
    <p:sldId id="296" r:id="rId50"/>
    <p:sldId id="297" r:id="rId51"/>
    <p:sldId id="298" r:id="rId52"/>
    <p:sldId id="299" r:id="rId53"/>
    <p:sldId id="300" r:id="rId54"/>
    <p:sldId id="301" r:id="rId55"/>
    <p:sldId id="302" r:id="rId56"/>
    <p:sldId id="331" r:id="rId57"/>
    <p:sldId id="332" r:id="rId58"/>
    <p:sldId id="326" r:id="rId59"/>
    <p:sldId id="329" r:id="rId60"/>
    <p:sldId id="330"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840" userDrawn="1">
          <p15:clr>
            <a:srgbClr val="A4A3A4"/>
          </p15:clr>
        </p15:guide>
        <p15:guide id="2" pos="576" userDrawn="1">
          <p15:clr>
            <a:srgbClr val="A4A3A4"/>
          </p15:clr>
        </p15:guide>
        <p15:guide id="3" pos="6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7B"/>
    <a:srgbClr val="F58000"/>
    <a:srgbClr val="D75426"/>
    <a:srgbClr val="FFC700"/>
    <a:srgbClr val="333333"/>
    <a:srgbClr val="551B57"/>
    <a:srgbClr val="9AC1A6"/>
    <a:srgbClr val="009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75663" autoAdjust="0"/>
  </p:normalViewPr>
  <p:slideViewPr>
    <p:cSldViewPr snapToGrid="0">
      <p:cViewPr varScale="1">
        <p:scale>
          <a:sx n="80" d="100"/>
          <a:sy n="80" d="100"/>
        </p:scale>
        <p:origin x="1020" y="96"/>
      </p:cViewPr>
      <p:guideLst>
        <p:guide orient="horz" pos="840"/>
        <p:guide pos="576"/>
        <p:guide pos="672"/>
      </p:guideLst>
    </p:cSldViewPr>
  </p:slideViewPr>
  <p:notesTextViewPr>
    <p:cViewPr>
      <p:scale>
        <a:sx n="100" d="100"/>
        <a:sy n="100" d="100"/>
      </p:scale>
      <p:origin x="0" y="0"/>
    </p:cViewPr>
  </p:notesTextViewPr>
  <p:sorterViewPr>
    <p:cViewPr>
      <p:scale>
        <a:sx n="66" d="100"/>
        <a:sy n="66" d="100"/>
      </p:scale>
      <p:origin x="0" y="3072"/>
    </p:cViewPr>
  </p:sorterViewPr>
  <p:notesViewPr>
    <p:cSldViewPr snapToGrid="0">
      <p:cViewPr>
        <p:scale>
          <a:sx n="80" d="100"/>
          <a:sy n="80" d="100"/>
        </p:scale>
        <p:origin x="-30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23959719897133"/>
          <c:y val="4.6980012476438529E-2"/>
          <c:w val="0.537856027289498"/>
          <c:h val="0.88468542392146909"/>
        </c:manualLayout>
      </c:layout>
      <c:barChart>
        <c:barDir val="bar"/>
        <c:grouping val="clustered"/>
        <c:varyColors val="0"/>
        <c:ser>
          <c:idx val="0"/>
          <c:order val="0"/>
          <c:tx>
            <c:strRef>
              <c:f>Sheet1!$B$1</c:f>
              <c:strCache>
                <c:ptCount val="1"/>
                <c:pt idx="0">
                  <c:v>Series 1</c:v>
                </c:pt>
              </c:strCache>
            </c:strRef>
          </c:tx>
          <c:spPr>
            <a:solidFill>
              <a:srgbClr val="F58000"/>
            </a:solidFill>
            <a:ln>
              <a:solidFill>
                <a:schemeClr val="accent1"/>
              </a:solid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Defined benefit and defined contribution</c:v>
                </c:pt>
                <c:pt idx="1">
                  <c:v>Defined contribution only</c:v>
                </c:pt>
                <c:pt idx="2">
                  <c:v>Defined benefit only</c:v>
                </c:pt>
                <c:pt idx="3">
                  <c:v>Defined benefit, defined contribution and SS</c:v>
                </c:pt>
                <c:pt idx="4">
                  <c:v>Define contribution and SS</c:v>
                </c:pt>
                <c:pt idx="5">
                  <c:v>Defined benefit and SS</c:v>
                </c:pt>
                <c:pt idx="6">
                  <c:v>Social Security only</c:v>
                </c:pt>
              </c:strCache>
            </c:strRef>
          </c:cat>
          <c:val>
            <c:numRef>
              <c:f>Sheet1!$B$2:$B$8</c:f>
              <c:numCache>
                <c:formatCode>0.00%</c:formatCode>
                <c:ptCount val="7"/>
                <c:pt idx="0">
                  <c:v>1.2999999999999999E-2</c:v>
                </c:pt>
                <c:pt idx="1">
                  <c:v>2.5000000000000001E-2</c:v>
                </c:pt>
                <c:pt idx="2">
                  <c:v>3.7999999999999999E-2</c:v>
                </c:pt>
                <c:pt idx="3">
                  <c:v>6.8000000000000005E-2</c:v>
                </c:pt>
                <c:pt idx="4">
                  <c:v>0.151</c:v>
                </c:pt>
                <c:pt idx="5">
                  <c:v>0.154</c:v>
                </c:pt>
                <c:pt idx="6">
                  <c:v>0.40200000000000002</c:v>
                </c:pt>
              </c:numCache>
            </c:numRef>
          </c:val>
          <c:extLst>
            <c:ext xmlns:c16="http://schemas.microsoft.com/office/drawing/2014/chart" uri="{C3380CC4-5D6E-409C-BE32-E72D297353CC}">
              <c16:uniqueId val="{00000000-3DBC-4223-ABBA-E3AD1F5C4B5D}"/>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Defined benefit and defined contribution</c:v>
                </c:pt>
                <c:pt idx="1">
                  <c:v>Defined contribution only</c:v>
                </c:pt>
                <c:pt idx="2">
                  <c:v>Defined benefit only</c:v>
                </c:pt>
                <c:pt idx="3">
                  <c:v>Defined benefit, defined contribution and SS</c:v>
                </c:pt>
                <c:pt idx="4">
                  <c:v>Define contribution and SS</c:v>
                </c:pt>
                <c:pt idx="5">
                  <c:v>Defined benefit and SS</c:v>
                </c:pt>
                <c:pt idx="6">
                  <c:v>Social Security only</c:v>
                </c:pt>
              </c:strCache>
            </c:strRef>
          </c:cat>
          <c:val>
            <c:numRef>
              <c:f>Sheet1!$C$2:$C$8</c:f>
              <c:numCache>
                <c:formatCode>General</c:formatCode>
                <c:ptCount val="7"/>
              </c:numCache>
            </c:numRef>
          </c:val>
          <c:extLst>
            <c:ext xmlns:c16="http://schemas.microsoft.com/office/drawing/2014/chart" uri="{C3380CC4-5D6E-409C-BE32-E72D297353CC}">
              <c16:uniqueId val="{00000009-3DBC-4223-ABBA-E3AD1F5C4B5D}"/>
            </c:ext>
          </c:extLst>
        </c:ser>
        <c:dLbls>
          <c:dLblPos val="outEnd"/>
          <c:showLegendKey val="0"/>
          <c:showVal val="1"/>
          <c:showCatName val="0"/>
          <c:showSerName val="0"/>
          <c:showPercent val="0"/>
          <c:showBubbleSize val="0"/>
        </c:dLbls>
        <c:gapWidth val="0"/>
        <c:overlap val="1"/>
        <c:axId val="496387136"/>
        <c:axId val="496387968"/>
      </c:barChart>
      <c:catAx>
        <c:axId val="4963871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spcBef>
                <a:spcPts val="1200"/>
              </a:spcBef>
              <a:defRPr sz="1400" b="0" i="0" u="none" strike="noStrike" kern="1200" baseline="0">
                <a:solidFill>
                  <a:srgbClr val="145A7B"/>
                </a:solidFill>
                <a:latin typeface="+mn-lt"/>
                <a:ea typeface="+mn-ea"/>
                <a:cs typeface="+mn-cs"/>
              </a:defRPr>
            </a:pPr>
            <a:endParaRPr lang="en-US"/>
          </a:p>
        </c:txPr>
        <c:crossAx val="496387968"/>
        <c:crosses val="autoZero"/>
        <c:auto val="1"/>
        <c:lblAlgn val="ctr"/>
        <c:lblOffset val="100"/>
        <c:noMultiLvlLbl val="0"/>
      </c:catAx>
      <c:valAx>
        <c:axId val="496387968"/>
        <c:scaling>
          <c:orientation val="minMax"/>
        </c:scaling>
        <c:delete val="1"/>
        <c:axPos val="b"/>
        <c:numFmt formatCode="0.00%" sourceLinked="1"/>
        <c:majorTickMark val="out"/>
        <c:minorTickMark val="none"/>
        <c:tickLblPos val="nextTo"/>
        <c:crossAx val="4963871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2C3B6-F72C-41AC-A62E-B054C22A3A5B}" type="doc">
      <dgm:prSet loTypeId="urn:microsoft.com/office/officeart/2005/8/layout/pyramid2" loCatId="pyramid" qsTypeId="urn:microsoft.com/office/officeart/2005/8/quickstyle/simple1" qsCatId="simple" csTypeId="urn:microsoft.com/office/officeart/2005/8/colors/accent1_2" csCatId="accent1" phldr="1"/>
      <dgm:spPr/>
    </dgm:pt>
    <dgm:pt modelId="{17D5A87F-B8BA-4963-A1DE-050C4C4C9D27}">
      <dgm:prSet phldrT="[Text]" custT="1"/>
      <dgm:spPr>
        <a:solidFill>
          <a:srgbClr val="D75426">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Global/International</a:t>
          </a:r>
          <a:r>
            <a:rPr lang="en-US" sz="900" dirty="0"/>
            <a:t>	</a:t>
          </a:r>
        </a:p>
      </dgm:t>
    </dgm:pt>
    <dgm:pt modelId="{8EEBD83F-59E3-401D-8F9A-4CB3B0C3B57B}" type="parTrans" cxnId="{C8D1AA30-BDD3-4B7D-BDC0-22EBAF904282}">
      <dgm:prSet/>
      <dgm:spPr/>
      <dgm:t>
        <a:bodyPr/>
        <a:lstStyle/>
        <a:p>
          <a:endParaRPr lang="en-US"/>
        </a:p>
      </dgm:t>
    </dgm:pt>
    <dgm:pt modelId="{A1855ADB-3B39-4141-9D1D-6FE530D8835F}" type="sibTrans" cxnId="{C8D1AA30-BDD3-4B7D-BDC0-22EBAF904282}">
      <dgm:prSet/>
      <dgm:spPr/>
      <dgm:t>
        <a:bodyPr/>
        <a:lstStyle/>
        <a:p>
          <a:endParaRPr lang="en-US"/>
        </a:p>
      </dgm:t>
    </dgm:pt>
    <dgm:pt modelId="{29C005D2-374E-4D84-ACF1-AC5BAC162C08}">
      <dgm:prSet phldrT="[Text]" custT="1"/>
      <dgm:spPr>
        <a:solidFill>
          <a:srgbClr val="FFC700">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Small/Mid/Specialty</a:t>
          </a:r>
        </a:p>
      </dgm:t>
    </dgm:pt>
    <dgm:pt modelId="{2186E423-695C-4B53-B0E9-FD5239878239}" type="parTrans" cxnId="{6F3B010F-23C7-43C7-B00A-86796D7E404D}">
      <dgm:prSet/>
      <dgm:spPr/>
      <dgm:t>
        <a:bodyPr/>
        <a:lstStyle/>
        <a:p>
          <a:endParaRPr lang="en-US"/>
        </a:p>
      </dgm:t>
    </dgm:pt>
    <dgm:pt modelId="{E3B85A41-44E3-41B7-910C-CB00BBE23E33}" type="sibTrans" cxnId="{6F3B010F-23C7-43C7-B00A-86796D7E404D}">
      <dgm:prSet/>
      <dgm:spPr/>
      <dgm:t>
        <a:bodyPr/>
        <a:lstStyle/>
        <a:p>
          <a:endParaRPr lang="en-US"/>
        </a:p>
      </dgm:t>
    </dgm:pt>
    <dgm:pt modelId="{C075942C-D3FC-4927-8B93-AEC486B2DD40}">
      <dgm:prSet phldrT="[Text]" custT="1"/>
      <dgm:spPr>
        <a:solidFill>
          <a:srgbClr val="B73F7C">
            <a:alpha val="89804"/>
          </a:srgbClr>
        </a:solidFill>
      </dgm:spPr>
      <dgm:t>
        <a:bodyPr/>
        <a:lstStyle/>
        <a:p>
          <a:pPr algn="l" defTabSz="569913"/>
          <a:r>
            <a:rPr lang="en-US" sz="1600" b="1" dirty="0">
              <a:solidFill>
                <a:schemeClr val="bg1"/>
              </a:solidFill>
              <a:latin typeface="Arial" panose="020B0604020202020204" pitchFamily="34" charset="0"/>
              <a:cs typeface="Arial" panose="020B0604020202020204" pitchFamily="34" charset="0"/>
            </a:rPr>
            <a:t>Large Cap Growth</a:t>
          </a:r>
          <a:r>
            <a:rPr lang="en-US" sz="900" dirty="0"/>
            <a:t>	</a:t>
          </a:r>
        </a:p>
      </dgm:t>
    </dgm:pt>
    <dgm:pt modelId="{BDD65285-B564-43FA-9C67-A4DDCDB99371}" type="parTrans" cxnId="{3A0361A3-17DB-4C38-82CD-AFB1B5552E52}">
      <dgm:prSet/>
      <dgm:spPr/>
      <dgm:t>
        <a:bodyPr/>
        <a:lstStyle/>
        <a:p>
          <a:endParaRPr lang="en-US"/>
        </a:p>
      </dgm:t>
    </dgm:pt>
    <dgm:pt modelId="{3E2F2FAB-15C4-4F28-9270-F29DEC8E8709}" type="sibTrans" cxnId="{3A0361A3-17DB-4C38-82CD-AFB1B5552E52}">
      <dgm:prSet/>
      <dgm:spPr/>
      <dgm:t>
        <a:bodyPr/>
        <a:lstStyle/>
        <a:p>
          <a:endParaRPr lang="en-US"/>
        </a:p>
      </dgm:t>
    </dgm:pt>
    <dgm:pt modelId="{7E8D8577-B6B0-42FE-9111-AD82848595D2}">
      <dgm:prSet phldrT="[Text]" custT="1"/>
      <dgm:spPr>
        <a:solidFill>
          <a:srgbClr val="551B57">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Large Cap Value/Blend</a:t>
          </a:r>
          <a:endParaRPr lang="en-US" sz="900" dirty="0"/>
        </a:p>
      </dgm:t>
    </dgm:pt>
    <dgm:pt modelId="{2AC34F64-3FF2-492A-895C-188A8060CC79}" type="parTrans" cxnId="{5F645FCB-FA56-4C14-BD77-93D2C136CAC5}">
      <dgm:prSet/>
      <dgm:spPr/>
      <dgm:t>
        <a:bodyPr/>
        <a:lstStyle/>
        <a:p>
          <a:endParaRPr lang="en-US"/>
        </a:p>
      </dgm:t>
    </dgm:pt>
    <dgm:pt modelId="{35EB570E-D235-42CE-8370-FEDEC44F7CBF}" type="sibTrans" cxnId="{5F645FCB-FA56-4C14-BD77-93D2C136CAC5}">
      <dgm:prSet/>
      <dgm:spPr/>
      <dgm:t>
        <a:bodyPr/>
        <a:lstStyle/>
        <a:p>
          <a:endParaRPr lang="en-US"/>
        </a:p>
      </dgm:t>
    </dgm:pt>
    <dgm:pt modelId="{34748570-2751-4258-B5C6-F9FE72B60343}">
      <dgm:prSet phldrT="[Text]" custT="1"/>
      <dgm:spPr>
        <a:solidFill>
          <a:srgbClr val="76C5E4">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Asset Allocation</a:t>
          </a:r>
          <a:r>
            <a:rPr lang="en-US" sz="900" dirty="0"/>
            <a:t>	</a:t>
          </a:r>
        </a:p>
      </dgm:t>
    </dgm:pt>
    <dgm:pt modelId="{5DA6BA9E-7E09-40B5-A7AB-383631664B36}" type="parTrans" cxnId="{DF37FC3C-5637-42EE-9C3B-02AB382E6BB9}">
      <dgm:prSet/>
      <dgm:spPr/>
      <dgm:t>
        <a:bodyPr/>
        <a:lstStyle/>
        <a:p>
          <a:endParaRPr lang="en-US"/>
        </a:p>
      </dgm:t>
    </dgm:pt>
    <dgm:pt modelId="{7BF28CB0-12ED-4AB3-B7FA-71CFD2492EAE}" type="sibTrans" cxnId="{DF37FC3C-5637-42EE-9C3B-02AB382E6BB9}">
      <dgm:prSet/>
      <dgm:spPr/>
      <dgm:t>
        <a:bodyPr/>
        <a:lstStyle/>
        <a:p>
          <a:endParaRPr lang="en-US"/>
        </a:p>
      </dgm:t>
    </dgm:pt>
    <dgm:pt modelId="{A8E0A7CA-E770-4DFC-851B-575FE62E8503}">
      <dgm:prSet phldrT="[Text]" custT="1"/>
      <dgm:spPr>
        <a:solidFill>
          <a:srgbClr val="145A7B">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Balanced</a:t>
          </a:r>
          <a:r>
            <a:rPr lang="en-US" sz="900" dirty="0"/>
            <a:t>		</a:t>
          </a:r>
        </a:p>
      </dgm:t>
    </dgm:pt>
    <dgm:pt modelId="{E328E235-3BDE-4885-B40B-CD6C557019AF}" type="parTrans" cxnId="{48E5ABCB-42FA-4CA5-A5D1-BE55EE23C782}">
      <dgm:prSet/>
      <dgm:spPr/>
      <dgm:t>
        <a:bodyPr/>
        <a:lstStyle/>
        <a:p>
          <a:endParaRPr lang="en-US"/>
        </a:p>
      </dgm:t>
    </dgm:pt>
    <dgm:pt modelId="{7ED4E20A-CD08-46C4-A267-036AD092A06D}" type="sibTrans" cxnId="{48E5ABCB-42FA-4CA5-A5D1-BE55EE23C782}">
      <dgm:prSet/>
      <dgm:spPr/>
      <dgm:t>
        <a:bodyPr/>
        <a:lstStyle/>
        <a:p>
          <a:endParaRPr lang="en-US"/>
        </a:p>
      </dgm:t>
    </dgm:pt>
    <dgm:pt modelId="{1AA06226-8D5F-4714-8D84-5098C862C911}">
      <dgm:prSet phldrT="[Text]" custT="1"/>
      <dgm:spPr>
        <a:solidFill>
          <a:srgbClr val="9AC1A6">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Bonds</a:t>
          </a:r>
          <a:r>
            <a:rPr lang="en-US" sz="1600" dirty="0">
              <a:latin typeface="Arial" panose="020B0604020202020204" pitchFamily="34" charset="0"/>
              <a:cs typeface="Arial" panose="020B0604020202020204" pitchFamily="34" charset="0"/>
            </a:rPr>
            <a:t>	</a:t>
          </a:r>
          <a:r>
            <a:rPr lang="en-US" sz="900" dirty="0"/>
            <a:t>		</a:t>
          </a:r>
        </a:p>
      </dgm:t>
    </dgm:pt>
    <dgm:pt modelId="{3AE9C5D9-DBD2-494F-967C-0154C115B6BC}" type="parTrans" cxnId="{33EB0A25-2443-4ABC-84AB-579926D4A037}">
      <dgm:prSet/>
      <dgm:spPr/>
      <dgm:t>
        <a:bodyPr/>
        <a:lstStyle/>
        <a:p>
          <a:endParaRPr lang="en-US"/>
        </a:p>
      </dgm:t>
    </dgm:pt>
    <dgm:pt modelId="{8C31CE65-E9D6-4EE9-A1AC-229BC45AA3EF}" type="sibTrans" cxnId="{33EB0A25-2443-4ABC-84AB-579926D4A037}">
      <dgm:prSet/>
      <dgm:spPr/>
      <dgm:t>
        <a:bodyPr/>
        <a:lstStyle/>
        <a:p>
          <a:endParaRPr lang="en-US"/>
        </a:p>
      </dgm:t>
    </dgm:pt>
    <dgm:pt modelId="{B92B416D-FA4D-4B15-8C45-8A8D8DBADED3}">
      <dgm:prSet phldrT="[Text]" custT="1"/>
      <dgm:spPr>
        <a:solidFill>
          <a:srgbClr val="0097A9">
            <a:alpha val="89804"/>
          </a:srgbClr>
        </a:solidFill>
      </dgm:spPr>
      <dgm:t>
        <a:bodyPr/>
        <a:lstStyle/>
        <a:p>
          <a:pPr algn="l"/>
          <a:r>
            <a:rPr lang="en-US" sz="1600" b="1" dirty="0">
              <a:solidFill>
                <a:schemeClr val="bg1"/>
              </a:solidFill>
              <a:latin typeface="Arial" panose="020B0604020202020204" pitchFamily="34" charset="0"/>
              <a:cs typeface="Arial" panose="020B0604020202020204" pitchFamily="34" charset="0"/>
            </a:rPr>
            <a:t>Stability of Principal</a:t>
          </a:r>
          <a:r>
            <a:rPr lang="en-US" sz="900" dirty="0"/>
            <a:t>	</a:t>
          </a:r>
        </a:p>
      </dgm:t>
    </dgm:pt>
    <dgm:pt modelId="{7E348F60-2964-4631-8A70-8C6C2DB7AAC5}" type="parTrans" cxnId="{4CB6D967-EB44-4451-8A80-C12E0CF8CB03}">
      <dgm:prSet/>
      <dgm:spPr/>
      <dgm:t>
        <a:bodyPr/>
        <a:lstStyle/>
        <a:p>
          <a:endParaRPr lang="en-US"/>
        </a:p>
      </dgm:t>
    </dgm:pt>
    <dgm:pt modelId="{0C21FF6A-A719-4128-8834-DC7D4E68465D}" type="sibTrans" cxnId="{4CB6D967-EB44-4451-8A80-C12E0CF8CB03}">
      <dgm:prSet/>
      <dgm:spPr/>
      <dgm:t>
        <a:bodyPr/>
        <a:lstStyle/>
        <a:p>
          <a:endParaRPr lang="en-US"/>
        </a:p>
      </dgm:t>
    </dgm:pt>
    <dgm:pt modelId="{57287CD4-ED7B-4EDD-BFC4-DAD6DA376BEF}" type="pres">
      <dgm:prSet presAssocID="{DE72C3B6-F72C-41AC-A62E-B054C22A3A5B}" presName="compositeShape" presStyleCnt="0">
        <dgm:presLayoutVars>
          <dgm:dir/>
          <dgm:resizeHandles/>
        </dgm:presLayoutVars>
      </dgm:prSet>
      <dgm:spPr/>
    </dgm:pt>
    <dgm:pt modelId="{DE4DD961-7164-4FF4-A83C-4F671C42EEEA}" type="pres">
      <dgm:prSet presAssocID="{DE72C3B6-F72C-41AC-A62E-B054C22A3A5B}" presName="pyramid" presStyleLbl="node1" presStyleIdx="0" presStyleCnt="1" custScaleX="74906" custScaleY="79941" custLinFactNeighborX="-5195" custLinFactNeighborY="-6523"/>
      <dgm:spPr>
        <a:solidFill>
          <a:srgbClr val="F58000">
            <a:alpha val="60000"/>
          </a:srgbClr>
        </a:solidFill>
      </dgm:spPr>
    </dgm:pt>
    <dgm:pt modelId="{7554DE76-5EF7-4A06-8806-1F82C17FEB58}" type="pres">
      <dgm:prSet presAssocID="{DE72C3B6-F72C-41AC-A62E-B054C22A3A5B}" presName="theList" presStyleCnt="0"/>
      <dgm:spPr/>
    </dgm:pt>
    <dgm:pt modelId="{26ED0A0F-0492-4062-BC82-B8A8A48569E5}" type="pres">
      <dgm:prSet presAssocID="{17D5A87F-B8BA-4963-A1DE-050C4C4C9D27}" presName="aNode" presStyleLbl="fgAcc1" presStyleIdx="0" presStyleCnt="8" custLinFactY="-57651" custLinFactNeighborX="6120" custLinFactNeighborY="-100000">
        <dgm:presLayoutVars>
          <dgm:bulletEnabled val="1"/>
        </dgm:presLayoutVars>
      </dgm:prSet>
      <dgm:spPr/>
    </dgm:pt>
    <dgm:pt modelId="{5465F74E-6F97-4770-A381-FD4FC22CC7B5}" type="pres">
      <dgm:prSet presAssocID="{17D5A87F-B8BA-4963-A1DE-050C4C4C9D27}" presName="aSpace" presStyleCnt="0"/>
      <dgm:spPr/>
    </dgm:pt>
    <dgm:pt modelId="{4D699BD2-AB00-4E28-94CD-42B16DA422D5}" type="pres">
      <dgm:prSet presAssocID="{29C005D2-374E-4D84-ACF1-AC5BAC162C08}" presName="aNode" presStyleLbl="fgAcc1" presStyleIdx="1" presStyleCnt="8" custLinFactY="-57651" custLinFactNeighborX="6120" custLinFactNeighborY="-100000">
        <dgm:presLayoutVars>
          <dgm:bulletEnabled val="1"/>
        </dgm:presLayoutVars>
      </dgm:prSet>
      <dgm:spPr/>
    </dgm:pt>
    <dgm:pt modelId="{86D914D0-00CA-42A5-8CBF-1AD3D5957134}" type="pres">
      <dgm:prSet presAssocID="{29C005D2-374E-4D84-ACF1-AC5BAC162C08}" presName="aSpace" presStyleCnt="0"/>
      <dgm:spPr/>
    </dgm:pt>
    <dgm:pt modelId="{E6FDA8B2-6E7E-4099-8E3B-0DC73E745318}" type="pres">
      <dgm:prSet presAssocID="{C075942C-D3FC-4927-8B93-AEC486B2DD40}" presName="aNode" presStyleLbl="fgAcc1" presStyleIdx="2" presStyleCnt="8" custLinFactY="-57651" custLinFactNeighborX="6120" custLinFactNeighborY="-100000">
        <dgm:presLayoutVars>
          <dgm:bulletEnabled val="1"/>
        </dgm:presLayoutVars>
      </dgm:prSet>
      <dgm:spPr/>
    </dgm:pt>
    <dgm:pt modelId="{3FDD58AE-ABE1-4D44-8DAD-936AB8330AD0}" type="pres">
      <dgm:prSet presAssocID="{C075942C-D3FC-4927-8B93-AEC486B2DD40}" presName="aSpace" presStyleCnt="0"/>
      <dgm:spPr/>
    </dgm:pt>
    <dgm:pt modelId="{B137C72C-55E2-4B74-9555-0B29321F0D93}" type="pres">
      <dgm:prSet presAssocID="{7E8D8577-B6B0-42FE-9111-AD82848595D2}" presName="aNode" presStyleLbl="fgAcc1" presStyleIdx="3" presStyleCnt="8" custLinFactY="-57651" custLinFactNeighborX="6120" custLinFactNeighborY="-100000">
        <dgm:presLayoutVars>
          <dgm:bulletEnabled val="1"/>
        </dgm:presLayoutVars>
      </dgm:prSet>
      <dgm:spPr/>
    </dgm:pt>
    <dgm:pt modelId="{98FECBFB-5304-4475-9CBF-FBBD05B6D1AC}" type="pres">
      <dgm:prSet presAssocID="{7E8D8577-B6B0-42FE-9111-AD82848595D2}" presName="aSpace" presStyleCnt="0"/>
      <dgm:spPr/>
    </dgm:pt>
    <dgm:pt modelId="{8565FE25-A859-4593-99E5-01FA1BDAE508}" type="pres">
      <dgm:prSet presAssocID="{34748570-2751-4258-B5C6-F9FE72B60343}" presName="aNode" presStyleLbl="fgAcc1" presStyleIdx="4" presStyleCnt="8" custLinFactY="-57651" custLinFactNeighborX="6120" custLinFactNeighborY="-100000">
        <dgm:presLayoutVars>
          <dgm:bulletEnabled val="1"/>
        </dgm:presLayoutVars>
      </dgm:prSet>
      <dgm:spPr/>
    </dgm:pt>
    <dgm:pt modelId="{14A4B3B4-2ACD-48BC-8CC1-900565CEE44F}" type="pres">
      <dgm:prSet presAssocID="{34748570-2751-4258-B5C6-F9FE72B60343}" presName="aSpace" presStyleCnt="0"/>
      <dgm:spPr/>
    </dgm:pt>
    <dgm:pt modelId="{914F4709-35FC-4562-82FC-2E73DC061B56}" type="pres">
      <dgm:prSet presAssocID="{A8E0A7CA-E770-4DFC-851B-575FE62E8503}" presName="aNode" presStyleLbl="fgAcc1" presStyleIdx="5" presStyleCnt="8" custLinFactY="-57651" custLinFactNeighborX="6120" custLinFactNeighborY="-100000">
        <dgm:presLayoutVars>
          <dgm:bulletEnabled val="1"/>
        </dgm:presLayoutVars>
      </dgm:prSet>
      <dgm:spPr/>
    </dgm:pt>
    <dgm:pt modelId="{CC75A460-597C-4B48-99F0-84D95287BE2B}" type="pres">
      <dgm:prSet presAssocID="{A8E0A7CA-E770-4DFC-851B-575FE62E8503}" presName="aSpace" presStyleCnt="0"/>
      <dgm:spPr/>
    </dgm:pt>
    <dgm:pt modelId="{BFDD624D-24E6-4024-AF56-5E598C7F2344}" type="pres">
      <dgm:prSet presAssocID="{1AA06226-8D5F-4714-8D84-5098C862C911}" presName="aNode" presStyleLbl="fgAcc1" presStyleIdx="6" presStyleCnt="8" custLinFactY="-57651" custLinFactNeighborX="6120" custLinFactNeighborY="-100000">
        <dgm:presLayoutVars>
          <dgm:bulletEnabled val="1"/>
        </dgm:presLayoutVars>
      </dgm:prSet>
      <dgm:spPr/>
    </dgm:pt>
    <dgm:pt modelId="{C27EB893-3B0F-4E99-BAA0-2B7B91CCE348}" type="pres">
      <dgm:prSet presAssocID="{1AA06226-8D5F-4714-8D84-5098C862C911}" presName="aSpace" presStyleCnt="0"/>
      <dgm:spPr/>
    </dgm:pt>
    <dgm:pt modelId="{09B26BEA-D292-412C-9E9F-84B3E3124726}" type="pres">
      <dgm:prSet presAssocID="{B92B416D-FA4D-4B15-8C45-8A8D8DBADED3}" presName="aNode" presStyleLbl="fgAcc1" presStyleIdx="7" presStyleCnt="8" custLinFactY="-57651" custLinFactNeighborX="6120" custLinFactNeighborY="-100000">
        <dgm:presLayoutVars>
          <dgm:bulletEnabled val="1"/>
        </dgm:presLayoutVars>
      </dgm:prSet>
      <dgm:spPr/>
    </dgm:pt>
    <dgm:pt modelId="{3F20FEB3-B3FE-451E-95C3-10C4BAF29FEF}" type="pres">
      <dgm:prSet presAssocID="{B92B416D-FA4D-4B15-8C45-8A8D8DBADED3}" presName="aSpace" presStyleCnt="0"/>
      <dgm:spPr/>
    </dgm:pt>
  </dgm:ptLst>
  <dgm:cxnLst>
    <dgm:cxn modelId="{6F3B010F-23C7-43C7-B00A-86796D7E404D}" srcId="{DE72C3B6-F72C-41AC-A62E-B054C22A3A5B}" destId="{29C005D2-374E-4D84-ACF1-AC5BAC162C08}" srcOrd="1" destOrd="0" parTransId="{2186E423-695C-4B53-B0E9-FD5239878239}" sibTransId="{E3B85A41-44E3-41B7-910C-CB00BBE23E33}"/>
    <dgm:cxn modelId="{33EB0A25-2443-4ABC-84AB-579926D4A037}" srcId="{DE72C3B6-F72C-41AC-A62E-B054C22A3A5B}" destId="{1AA06226-8D5F-4714-8D84-5098C862C911}" srcOrd="6" destOrd="0" parTransId="{3AE9C5D9-DBD2-494F-967C-0154C115B6BC}" sibTransId="{8C31CE65-E9D6-4EE9-A1AC-229BC45AA3EF}"/>
    <dgm:cxn modelId="{7747B42C-F1D6-4018-8633-2B7A3AB7398D}" type="presOf" srcId="{B92B416D-FA4D-4B15-8C45-8A8D8DBADED3}" destId="{09B26BEA-D292-412C-9E9F-84B3E3124726}" srcOrd="0" destOrd="0" presId="urn:microsoft.com/office/officeart/2005/8/layout/pyramid2"/>
    <dgm:cxn modelId="{C8D1AA30-BDD3-4B7D-BDC0-22EBAF904282}" srcId="{DE72C3B6-F72C-41AC-A62E-B054C22A3A5B}" destId="{17D5A87F-B8BA-4963-A1DE-050C4C4C9D27}" srcOrd="0" destOrd="0" parTransId="{8EEBD83F-59E3-401D-8F9A-4CB3B0C3B57B}" sibTransId="{A1855ADB-3B39-4141-9D1D-6FE530D8835F}"/>
    <dgm:cxn modelId="{5211D630-FEEE-4413-8DC5-928FC36BE78D}" type="presOf" srcId="{C075942C-D3FC-4927-8B93-AEC486B2DD40}" destId="{E6FDA8B2-6E7E-4099-8E3B-0DC73E745318}" srcOrd="0" destOrd="0" presId="urn:microsoft.com/office/officeart/2005/8/layout/pyramid2"/>
    <dgm:cxn modelId="{F812D737-FC82-4196-AA90-EE31F68A61BF}" type="presOf" srcId="{A8E0A7CA-E770-4DFC-851B-575FE62E8503}" destId="{914F4709-35FC-4562-82FC-2E73DC061B56}" srcOrd="0" destOrd="0" presId="urn:microsoft.com/office/officeart/2005/8/layout/pyramid2"/>
    <dgm:cxn modelId="{9C44813A-A66A-47CC-AA2F-CA1481DCC8C3}" type="presOf" srcId="{29C005D2-374E-4D84-ACF1-AC5BAC162C08}" destId="{4D699BD2-AB00-4E28-94CD-42B16DA422D5}" srcOrd="0" destOrd="0" presId="urn:microsoft.com/office/officeart/2005/8/layout/pyramid2"/>
    <dgm:cxn modelId="{DF37FC3C-5637-42EE-9C3B-02AB382E6BB9}" srcId="{DE72C3B6-F72C-41AC-A62E-B054C22A3A5B}" destId="{34748570-2751-4258-B5C6-F9FE72B60343}" srcOrd="4" destOrd="0" parTransId="{5DA6BA9E-7E09-40B5-A7AB-383631664B36}" sibTransId="{7BF28CB0-12ED-4AB3-B7FA-71CFD2492EAE}"/>
    <dgm:cxn modelId="{4872CD40-33D3-479C-A83D-8A4C935920FC}" type="presOf" srcId="{1AA06226-8D5F-4714-8D84-5098C862C911}" destId="{BFDD624D-24E6-4024-AF56-5E598C7F2344}" srcOrd="0" destOrd="0" presId="urn:microsoft.com/office/officeart/2005/8/layout/pyramid2"/>
    <dgm:cxn modelId="{4CB6D967-EB44-4451-8A80-C12E0CF8CB03}" srcId="{DE72C3B6-F72C-41AC-A62E-B054C22A3A5B}" destId="{B92B416D-FA4D-4B15-8C45-8A8D8DBADED3}" srcOrd="7" destOrd="0" parTransId="{7E348F60-2964-4631-8A70-8C6C2DB7AAC5}" sibTransId="{0C21FF6A-A719-4128-8834-DC7D4E68465D}"/>
    <dgm:cxn modelId="{6EB0386A-39FD-490B-933B-75B7926CE570}" type="presOf" srcId="{7E8D8577-B6B0-42FE-9111-AD82848595D2}" destId="{B137C72C-55E2-4B74-9555-0B29321F0D93}" srcOrd="0" destOrd="0" presId="urn:microsoft.com/office/officeart/2005/8/layout/pyramid2"/>
    <dgm:cxn modelId="{3A0361A3-17DB-4C38-82CD-AFB1B5552E52}" srcId="{DE72C3B6-F72C-41AC-A62E-B054C22A3A5B}" destId="{C075942C-D3FC-4927-8B93-AEC486B2DD40}" srcOrd="2" destOrd="0" parTransId="{BDD65285-B564-43FA-9C67-A4DDCDB99371}" sibTransId="{3E2F2FAB-15C4-4F28-9270-F29DEC8E8709}"/>
    <dgm:cxn modelId="{5F645FCB-FA56-4C14-BD77-93D2C136CAC5}" srcId="{DE72C3B6-F72C-41AC-A62E-B054C22A3A5B}" destId="{7E8D8577-B6B0-42FE-9111-AD82848595D2}" srcOrd="3" destOrd="0" parTransId="{2AC34F64-3FF2-492A-895C-188A8060CC79}" sibTransId="{35EB570E-D235-42CE-8370-FEDEC44F7CBF}"/>
    <dgm:cxn modelId="{48E5ABCB-42FA-4CA5-A5D1-BE55EE23C782}" srcId="{DE72C3B6-F72C-41AC-A62E-B054C22A3A5B}" destId="{A8E0A7CA-E770-4DFC-851B-575FE62E8503}" srcOrd="5" destOrd="0" parTransId="{E328E235-3BDE-4885-B40B-CD6C557019AF}" sibTransId="{7ED4E20A-CD08-46C4-A267-036AD092A06D}"/>
    <dgm:cxn modelId="{11ACD3CD-4A53-4768-8CA1-ECF92ED8EBC4}" type="presOf" srcId="{34748570-2751-4258-B5C6-F9FE72B60343}" destId="{8565FE25-A859-4593-99E5-01FA1BDAE508}" srcOrd="0" destOrd="0" presId="urn:microsoft.com/office/officeart/2005/8/layout/pyramid2"/>
    <dgm:cxn modelId="{D6DE33E3-7915-4FE1-B23E-74C59F0E97F2}" type="presOf" srcId="{DE72C3B6-F72C-41AC-A62E-B054C22A3A5B}" destId="{57287CD4-ED7B-4EDD-BFC4-DAD6DA376BEF}" srcOrd="0" destOrd="0" presId="urn:microsoft.com/office/officeart/2005/8/layout/pyramid2"/>
    <dgm:cxn modelId="{BD9308EF-B7DD-4B31-9541-1F50C9BFF342}" type="presOf" srcId="{17D5A87F-B8BA-4963-A1DE-050C4C4C9D27}" destId="{26ED0A0F-0492-4062-BC82-B8A8A48569E5}" srcOrd="0" destOrd="0" presId="urn:microsoft.com/office/officeart/2005/8/layout/pyramid2"/>
    <dgm:cxn modelId="{A7A99C10-7E65-45A8-9288-DB3340F0990E}" type="presParOf" srcId="{57287CD4-ED7B-4EDD-BFC4-DAD6DA376BEF}" destId="{DE4DD961-7164-4FF4-A83C-4F671C42EEEA}" srcOrd="0" destOrd="0" presId="urn:microsoft.com/office/officeart/2005/8/layout/pyramid2"/>
    <dgm:cxn modelId="{D8AEAE80-B6D4-4C9D-8EA1-0051EC24A661}" type="presParOf" srcId="{57287CD4-ED7B-4EDD-BFC4-DAD6DA376BEF}" destId="{7554DE76-5EF7-4A06-8806-1F82C17FEB58}" srcOrd="1" destOrd="0" presId="urn:microsoft.com/office/officeart/2005/8/layout/pyramid2"/>
    <dgm:cxn modelId="{0F2A49D1-D11E-48EE-8E1A-7DB1AE3023C9}" type="presParOf" srcId="{7554DE76-5EF7-4A06-8806-1F82C17FEB58}" destId="{26ED0A0F-0492-4062-BC82-B8A8A48569E5}" srcOrd="0" destOrd="0" presId="urn:microsoft.com/office/officeart/2005/8/layout/pyramid2"/>
    <dgm:cxn modelId="{E3455D97-12D4-47A3-9B23-12FFC14DA67A}" type="presParOf" srcId="{7554DE76-5EF7-4A06-8806-1F82C17FEB58}" destId="{5465F74E-6F97-4770-A381-FD4FC22CC7B5}" srcOrd="1" destOrd="0" presId="urn:microsoft.com/office/officeart/2005/8/layout/pyramid2"/>
    <dgm:cxn modelId="{ECF21F0C-DE10-4AD0-87FF-82B19065DC5F}" type="presParOf" srcId="{7554DE76-5EF7-4A06-8806-1F82C17FEB58}" destId="{4D699BD2-AB00-4E28-94CD-42B16DA422D5}" srcOrd="2" destOrd="0" presId="urn:microsoft.com/office/officeart/2005/8/layout/pyramid2"/>
    <dgm:cxn modelId="{83048B5B-A20E-4A13-8A74-EA1593C1D13D}" type="presParOf" srcId="{7554DE76-5EF7-4A06-8806-1F82C17FEB58}" destId="{86D914D0-00CA-42A5-8CBF-1AD3D5957134}" srcOrd="3" destOrd="0" presId="urn:microsoft.com/office/officeart/2005/8/layout/pyramid2"/>
    <dgm:cxn modelId="{DB7BFE70-E340-42C5-A577-6EC9568C3374}" type="presParOf" srcId="{7554DE76-5EF7-4A06-8806-1F82C17FEB58}" destId="{E6FDA8B2-6E7E-4099-8E3B-0DC73E745318}" srcOrd="4" destOrd="0" presId="urn:microsoft.com/office/officeart/2005/8/layout/pyramid2"/>
    <dgm:cxn modelId="{30A81755-0CBE-4D9F-81CC-4CD708B683BE}" type="presParOf" srcId="{7554DE76-5EF7-4A06-8806-1F82C17FEB58}" destId="{3FDD58AE-ABE1-4D44-8DAD-936AB8330AD0}" srcOrd="5" destOrd="0" presId="urn:microsoft.com/office/officeart/2005/8/layout/pyramid2"/>
    <dgm:cxn modelId="{4DDE342A-1C63-4855-BC30-5D62921C3357}" type="presParOf" srcId="{7554DE76-5EF7-4A06-8806-1F82C17FEB58}" destId="{B137C72C-55E2-4B74-9555-0B29321F0D93}" srcOrd="6" destOrd="0" presId="urn:microsoft.com/office/officeart/2005/8/layout/pyramid2"/>
    <dgm:cxn modelId="{24F45CD6-B4E7-416E-B089-3BFF71786D84}" type="presParOf" srcId="{7554DE76-5EF7-4A06-8806-1F82C17FEB58}" destId="{98FECBFB-5304-4475-9CBF-FBBD05B6D1AC}" srcOrd="7" destOrd="0" presId="urn:microsoft.com/office/officeart/2005/8/layout/pyramid2"/>
    <dgm:cxn modelId="{6943A441-78FB-48D3-92FB-D6B2F33989C3}" type="presParOf" srcId="{7554DE76-5EF7-4A06-8806-1F82C17FEB58}" destId="{8565FE25-A859-4593-99E5-01FA1BDAE508}" srcOrd="8" destOrd="0" presId="urn:microsoft.com/office/officeart/2005/8/layout/pyramid2"/>
    <dgm:cxn modelId="{8B51ADE2-1A41-47D4-9E27-F22474D0C7F2}" type="presParOf" srcId="{7554DE76-5EF7-4A06-8806-1F82C17FEB58}" destId="{14A4B3B4-2ACD-48BC-8CC1-900565CEE44F}" srcOrd="9" destOrd="0" presId="urn:microsoft.com/office/officeart/2005/8/layout/pyramid2"/>
    <dgm:cxn modelId="{183C20B6-575A-4EBB-9311-A9071D7238EF}" type="presParOf" srcId="{7554DE76-5EF7-4A06-8806-1F82C17FEB58}" destId="{914F4709-35FC-4562-82FC-2E73DC061B56}" srcOrd="10" destOrd="0" presId="urn:microsoft.com/office/officeart/2005/8/layout/pyramid2"/>
    <dgm:cxn modelId="{BF507DAE-3225-4C44-B497-726ABF3C1C31}" type="presParOf" srcId="{7554DE76-5EF7-4A06-8806-1F82C17FEB58}" destId="{CC75A460-597C-4B48-99F0-84D95287BE2B}" srcOrd="11" destOrd="0" presId="urn:microsoft.com/office/officeart/2005/8/layout/pyramid2"/>
    <dgm:cxn modelId="{9EFB2165-9B2F-4BEC-AA02-0E537875912E}" type="presParOf" srcId="{7554DE76-5EF7-4A06-8806-1F82C17FEB58}" destId="{BFDD624D-24E6-4024-AF56-5E598C7F2344}" srcOrd="12" destOrd="0" presId="urn:microsoft.com/office/officeart/2005/8/layout/pyramid2"/>
    <dgm:cxn modelId="{93D66E97-180C-4EA8-9EE3-669A241D5D7D}" type="presParOf" srcId="{7554DE76-5EF7-4A06-8806-1F82C17FEB58}" destId="{C27EB893-3B0F-4E99-BAA0-2B7B91CCE348}" srcOrd="13" destOrd="0" presId="urn:microsoft.com/office/officeart/2005/8/layout/pyramid2"/>
    <dgm:cxn modelId="{C1272F81-E2E7-40AA-A80C-B1794D367431}" type="presParOf" srcId="{7554DE76-5EF7-4A06-8806-1F82C17FEB58}" destId="{09B26BEA-D292-412C-9E9F-84B3E3124726}" srcOrd="14" destOrd="0" presId="urn:microsoft.com/office/officeart/2005/8/layout/pyramid2"/>
    <dgm:cxn modelId="{D0143048-734D-49B4-A3AB-EF0113379B2B}" type="presParOf" srcId="{7554DE76-5EF7-4A06-8806-1F82C17FEB58}" destId="{3F20FEB3-B3FE-451E-95C3-10C4BAF29FEF}"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D961-7164-4FF4-A83C-4F671C42EEEA}">
      <dsp:nvSpPr>
        <dsp:cNvPr id="0" name=""/>
        <dsp:cNvSpPr/>
      </dsp:nvSpPr>
      <dsp:spPr>
        <a:xfrm>
          <a:off x="1185878" y="153859"/>
          <a:ext cx="3286762" cy="3507691"/>
        </a:xfrm>
        <a:prstGeom prst="triangle">
          <a:avLst/>
        </a:prstGeom>
        <a:solidFill>
          <a:srgbClr val="F58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D0A0F-0492-4062-BC82-B8A8A48569E5}">
      <dsp:nvSpPr>
        <dsp:cNvPr id="0" name=""/>
        <dsp:cNvSpPr/>
      </dsp:nvSpPr>
      <dsp:spPr>
        <a:xfrm>
          <a:off x="3231757" y="165669"/>
          <a:ext cx="2852102" cy="389935"/>
        </a:xfrm>
        <a:prstGeom prst="roundRect">
          <a:avLst/>
        </a:prstGeom>
        <a:solidFill>
          <a:srgbClr val="D7542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Global/International</a:t>
          </a:r>
          <a:r>
            <a:rPr lang="en-US" sz="900" kern="1200" dirty="0"/>
            <a:t>	</a:t>
          </a:r>
        </a:p>
      </dsp:txBody>
      <dsp:txXfrm>
        <a:off x="3250792" y="184704"/>
        <a:ext cx="2814032" cy="351865"/>
      </dsp:txXfrm>
    </dsp:sp>
    <dsp:sp modelId="{4D699BD2-AB00-4E28-94CD-42B16DA422D5}">
      <dsp:nvSpPr>
        <dsp:cNvPr id="0" name=""/>
        <dsp:cNvSpPr/>
      </dsp:nvSpPr>
      <dsp:spPr>
        <a:xfrm>
          <a:off x="3231757" y="604347"/>
          <a:ext cx="2852102" cy="389935"/>
        </a:xfrm>
        <a:prstGeom prst="roundRect">
          <a:avLst/>
        </a:prstGeom>
        <a:solidFill>
          <a:srgbClr val="FFC70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Small/Mid/Specialty</a:t>
          </a:r>
        </a:p>
      </dsp:txBody>
      <dsp:txXfrm>
        <a:off x="3250792" y="623382"/>
        <a:ext cx="2814032" cy="351865"/>
      </dsp:txXfrm>
    </dsp:sp>
    <dsp:sp modelId="{E6FDA8B2-6E7E-4099-8E3B-0DC73E745318}">
      <dsp:nvSpPr>
        <dsp:cNvPr id="0" name=""/>
        <dsp:cNvSpPr/>
      </dsp:nvSpPr>
      <dsp:spPr>
        <a:xfrm>
          <a:off x="3231757" y="1043025"/>
          <a:ext cx="2852102" cy="389935"/>
        </a:xfrm>
        <a:prstGeom prst="roundRect">
          <a:avLst/>
        </a:prstGeom>
        <a:solidFill>
          <a:srgbClr val="B73F7C">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569913">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Large Cap Growth</a:t>
          </a:r>
          <a:r>
            <a:rPr lang="en-US" sz="900" kern="1200" dirty="0"/>
            <a:t>	</a:t>
          </a:r>
        </a:p>
      </dsp:txBody>
      <dsp:txXfrm>
        <a:off x="3250792" y="1062060"/>
        <a:ext cx="2814032" cy="351865"/>
      </dsp:txXfrm>
    </dsp:sp>
    <dsp:sp modelId="{B137C72C-55E2-4B74-9555-0B29321F0D93}">
      <dsp:nvSpPr>
        <dsp:cNvPr id="0" name=""/>
        <dsp:cNvSpPr/>
      </dsp:nvSpPr>
      <dsp:spPr>
        <a:xfrm>
          <a:off x="3231757" y="1481703"/>
          <a:ext cx="2852102" cy="389935"/>
        </a:xfrm>
        <a:prstGeom prst="roundRect">
          <a:avLst/>
        </a:prstGeom>
        <a:solidFill>
          <a:srgbClr val="551B57">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Large Cap Value/Blend</a:t>
          </a:r>
          <a:endParaRPr lang="en-US" sz="900" kern="1200" dirty="0"/>
        </a:p>
      </dsp:txBody>
      <dsp:txXfrm>
        <a:off x="3250792" y="1500738"/>
        <a:ext cx="2814032" cy="351865"/>
      </dsp:txXfrm>
    </dsp:sp>
    <dsp:sp modelId="{8565FE25-A859-4593-99E5-01FA1BDAE508}">
      <dsp:nvSpPr>
        <dsp:cNvPr id="0" name=""/>
        <dsp:cNvSpPr/>
      </dsp:nvSpPr>
      <dsp:spPr>
        <a:xfrm>
          <a:off x="3231757" y="1920381"/>
          <a:ext cx="2852102" cy="389935"/>
        </a:xfrm>
        <a:prstGeom prst="roundRect">
          <a:avLst/>
        </a:prstGeom>
        <a:solidFill>
          <a:srgbClr val="76C5E4">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Asset Allocation</a:t>
          </a:r>
          <a:r>
            <a:rPr lang="en-US" sz="900" kern="1200" dirty="0"/>
            <a:t>	</a:t>
          </a:r>
        </a:p>
      </dsp:txBody>
      <dsp:txXfrm>
        <a:off x="3250792" y="1939416"/>
        <a:ext cx="2814032" cy="351865"/>
      </dsp:txXfrm>
    </dsp:sp>
    <dsp:sp modelId="{914F4709-35FC-4562-82FC-2E73DC061B56}">
      <dsp:nvSpPr>
        <dsp:cNvPr id="0" name=""/>
        <dsp:cNvSpPr/>
      </dsp:nvSpPr>
      <dsp:spPr>
        <a:xfrm>
          <a:off x="3231757" y="2359058"/>
          <a:ext cx="2852102" cy="389935"/>
        </a:xfrm>
        <a:prstGeom prst="roundRect">
          <a:avLst/>
        </a:prstGeom>
        <a:solidFill>
          <a:srgbClr val="145A7B">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Balanced</a:t>
          </a:r>
          <a:r>
            <a:rPr lang="en-US" sz="900" kern="1200" dirty="0"/>
            <a:t>		</a:t>
          </a:r>
        </a:p>
      </dsp:txBody>
      <dsp:txXfrm>
        <a:off x="3250792" y="2378093"/>
        <a:ext cx="2814032" cy="351865"/>
      </dsp:txXfrm>
    </dsp:sp>
    <dsp:sp modelId="{BFDD624D-24E6-4024-AF56-5E598C7F2344}">
      <dsp:nvSpPr>
        <dsp:cNvPr id="0" name=""/>
        <dsp:cNvSpPr/>
      </dsp:nvSpPr>
      <dsp:spPr>
        <a:xfrm>
          <a:off x="3231757" y="2797736"/>
          <a:ext cx="2852102" cy="389935"/>
        </a:xfrm>
        <a:prstGeom prst="roundRect">
          <a:avLst/>
        </a:prstGeom>
        <a:solidFill>
          <a:srgbClr val="9AC1A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Bonds</a:t>
          </a:r>
          <a:r>
            <a:rPr lang="en-US" sz="1600" kern="1200" dirty="0">
              <a:latin typeface="Arial" panose="020B0604020202020204" pitchFamily="34" charset="0"/>
              <a:cs typeface="Arial" panose="020B0604020202020204" pitchFamily="34" charset="0"/>
            </a:rPr>
            <a:t>	</a:t>
          </a:r>
          <a:r>
            <a:rPr lang="en-US" sz="900" kern="1200" dirty="0"/>
            <a:t>		</a:t>
          </a:r>
        </a:p>
      </dsp:txBody>
      <dsp:txXfrm>
        <a:off x="3250792" y="2816771"/>
        <a:ext cx="2814032" cy="351865"/>
      </dsp:txXfrm>
    </dsp:sp>
    <dsp:sp modelId="{09B26BEA-D292-412C-9E9F-84B3E3124726}">
      <dsp:nvSpPr>
        <dsp:cNvPr id="0" name=""/>
        <dsp:cNvSpPr/>
      </dsp:nvSpPr>
      <dsp:spPr>
        <a:xfrm>
          <a:off x="3231757" y="3236414"/>
          <a:ext cx="2852102" cy="389935"/>
        </a:xfrm>
        <a:prstGeom prst="roundRect">
          <a:avLst/>
        </a:prstGeom>
        <a:solidFill>
          <a:srgbClr val="0097A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Stability of Principal</a:t>
          </a:r>
          <a:r>
            <a:rPr lang="en-US" sz="900" kern="1200" dirty="0"/>
            <a:t>	</a:t>
          </a:r>
        </a:p>
      </dsp:txBody>
      <dsp:txXfrm>
        <a:off x="3250792" y="3255449"/>
        <a:ext cx="2814032" cy="35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8C27041-DBC0-4170-9738-784817EFB827}" type="datetimeFigureOut">
              <a:rPr lang="en-US"/>
              <a:pPr>
                <a:defRPr/>
              </a:pPr>
              <a:t>10/7/2021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A7C9FF7-108C-4FE3-873C-455E23C0A359}" type="slidenum">
              <a:rPr lang="en-US"/>
              <a:pPr>
                <a:defRPr/>
              </a:pPr>
              <a:t>‹#›</a:t>
            </a:fld>
            <a:endParaRPr lang="en-US" dirty="0"/>
          </a:p>
        </p:txBody>
      </p:sp>
    </p:spTree>
    <p:extLst>
      <p:ext uri="{BB962C8B-B14F-4D97-AF65-F5344CB8AC3E}">
        <p14:creationId xmlns:p14="http://schemas.microsoft.com/office/powerpoint/2010/main" val="118274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AFF6CC-3C19-4A93-BCF3-363C42A0AEE7}" type="datetimeFigureOut">
              <a:rPr lang="en-US"/>
              <a:pPr>
                <a:defRPr/>
              </a:pPr>
              <a:t>10/7/2021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EC9B9E-FE54-4740-8148-96104DF732E8}" type="slidenum">
              <a:rPr lang="en-US"/>
              <a:pPr>
                <a:defRPr/>
              </a:pPr>
              <a:t>‹#›</a:t>
            </a:fld>
            <a:endParaRPr lang="en-US" dirty="0"/>
          </a:p>
        </p:txBody>
      </p:sp>
    </p:spTree>
    <p:extLst>
      <p:ext uri="{BB962C8B-B14F-4D97-AF65-F5344CB8AC3E}">
        <p14:creationId xmlns:p14="http://schemas.microsoft.com/office/powerpoint/2010/main" val="17869891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today’s presentation entitled “What Does the Future Hold for You? Taxed-Deferred Plans: 457(b).” This presentation contains information regarding insurance products for sale.</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6D0C9C-7505-49BA-80D8-6435136F4BEC}" type="slidenum">
              <a:rPr lang="en-US" altLang="en-US" smtClean="0"/>
              <a:pPr fontAlgn="base">
                <a:spcBef>
                  <a:spcPct val="0"/>
                </a:spcBef>
                <a:spcAft>
                  <a:spcPct val="0"/>
                </a:spcAft>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both a 457(b) and a 403(b), retirement system benefits and Social Security benefits.  </a:t>
            </a:r>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5160FB-C263-4E39-98A7-6D29F9A7F34B}" type="slidenum">
              <a:rPr lang="en-US" altLang="en-US" smtClean="0"/>
              <a:pPr fontAlgn="base">
                <a:spcBef>
                  <a:spcPct val="0"/>
                </a:spcBef>
                <a:spcAft>
                  <a:spcPct val="0"/>
                </a:spcAft>
                <a:defRPr/>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a:t>
            </a:r>
            <a:r>
              <a:rPr lang="en-US" baseline="0" dirty="0"/>
              <a:t> for previous slide must be shown to audience per compliance.</a:t>
            </a:r>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11</a:t>
            </a:fld>
            <a:endParaRPr lang="en-US" dirty="0"/>
          </a:p>
        </p:txBody>
      </p:sp>
    </p:spTree>
    <p:extLst>
      <p:ext uri="{BB962C8B-B14F-4D97-AF65-F5344CB8AC3E}">
        <p14:creationId xmlns:p14="http://schemas.microsoft.com/office/powerpoint/2010/main" val="3650445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A NON-EDUCATION INDUSTRY</a:t>
            </a:r>
            <a:r>
              <a:rPr lang="en-US" altLang="en-US" b="1" u="none" dirty="0">
                <a:solidFill>
                  <a:srgbClr val="7030A0"/>
                </a:solidFill>
              </a:rPr>
              <a:t> </a:t>
            </a:r>
            <a:r>
              <a:rPr lang="en-US" altLang="en-US" b="1" dirty="0">
                <a:solidFill>
                  <a:srgbClr val="FF0000"/>
                </a:solidFill>
              </a:rPr>
              <a:t>and has both retirement system benefits and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Voya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715003C0-FCFA-4F3C-AB45-382962D2F024}" type="slidenum">
              <a:rPr lang="en-US" altLang="en-US" smtClean="0">
                <a:solidFill>
                  <a:prstClr val="black"/>
                </a:solidFill>
              </a:rPr>
              <a:pPr>
                <a:defRPr/>
              </a:pPr>
              <a:t>12</a:t>
            </a:fld>
            <a:endParaRPr lang="en-US"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Non-Education client has both a 457(b) and a 403(b).  </a:t>
            </a:r>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872659CA-D27D-4669-AA5B-E7F5C9D005B2}" type="slidenum">
              <a:rPr lang="en-US" altLang="en-US" smtClean="0">
                <a:solidFill>
                  <a:prstClr val="black"/>
                </a:solidFill>
              </a:rPr>
              <a:pPr>
                <a:defRPr/>
              </a:pPr>
              <a:t>13</a:t>
            </a:fld>
            <a:endParaRPr lang="en-US"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14</a:t>
            </a:fld>
            <a:endParaRPr lang="en-US" dirty="0"/>
          </a:p>
        </p:txBody>
      </p:sp>
    </p:spTree>
    <p:extLst>
      <p:ext uri="{BB962C8B-B14F-4D97-AF65-F5344CB8AC3E}">
        <p14:creationId xmlns:p14="http://schemas.microsoft.com/office/powerpoint/2010/main" val="63412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Non-Education client has both a 457(b) and a 403(b), retirement system benefits and Social Security benefits. </a:t>
            </a:r>
            <a:endParaRPr lang="en-US" altLang="en-US" dirty="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D5EB910F-A31F-4204-A9B1-40881831C8BE}" type="slidenum">
              <a:rPr lang="en-US" altLang="en-US" smtClean="0">
                <a:solidFill>
                  <a:prstClr val="black"/>
                </a:solidFill>
              </a:rPr>
              <a:pPr>
                <a:defRPr/>
              </a:pPr>
              <a:t>15</a:t>
            </a:fld>
            <a:endParaRPr lang="en-US"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THE EDUCATION MARKET ONLY (public schools) </a:t>
            </a:r>
            <a:r>
              <a:rPr lang="en-US" altLang="en-US" b="1" dirty="0">
                <a:solidFill>
                  <a:srgbClr val="FF0000"/>
                </a:solidFill>
              </a:rPr>
              <a:t>and has retirement system benefits but NO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Educators’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ABA2A767-5EA5-48B6-829D-8ECFF6C485F9}" type="slidenum">
              <a:rPr lang="en-US" altLang="en-US" smtClean="0">
                <a:solidFill>
                  <a:prstClr val="black"/>
                </a:solidFill>
              </a:rPr>
              <a:pPr>
                <a:defRPr/>
              </a:pPr>
              <a:t>16</a:t>
            </a:fld>
            <a:endParaRPr lang="en-US"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a 403(b), retirement system benefits, and NO Social Security benefits.</a:t>
            </a:r>
            <a:endParaRPr lang="en-US" altLang="en-US" dirty="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894FAEA8-EF48-4B30-9004-A93D41B58499}" type="slidenum">
              <a:rPr lang="en-US" altLang="en-US" smtClean="0">
                <a:solidFill>
                  <a:prstClr val="black"/>
                </a:solidFill>
              </a:rPr>
              <a:pPr>
                <a:defRPr/>
              </a:pPr>
              <a:t>17</a:t>
            </a:fld>
            <a:endParaRPr lang="en-US"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both a 403(b) and a 457(b), r</a:t>
            </a:r>
            <a:r>
              <a:rPr lang="en-US" altLang="en-US" b="1" baseline="0" dirty="0">
                <a:solidFill>
                  <a:srgbClr val="FF0000"/>
                </a:solidFill>
              </a:rPr>
              <a:t>etirement system benefits and NO Social Security benefits.</a:t>
            </a:r>
            <a:endParaRPr lang="en-US" altLang="en-US" b="1" dirty="0">
              <a:solidFill>
                <a:srgbClr val="FF0000"/>
              </a:solidFill>
            </a:endParaRPr>
          </a:p>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F22AC622-1122-4AE1-9C28-2FA625A75A71}" type="slidenum">
              <a:rPr lang="en-US" altLang="en-US" smtClean="0">
                <a:solidFill>
                  <a:prstClr val="black"/>
                </a:solidFill>
              </a:rPr>
              <a:pPr>
                <a:defRPr/>
              </a:pPr>
              <a:t>18</a:t>
            </a:fld>
            <a:endParaRPr lang="en-US"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19</a:t>
            </a:fld>
            <a:endParaRPr lang="en-US" dirty="0"/>
          </a:p>
        </p:txBody>
      </p:sp>
    </p:spTree>
    <p:extLst>
      <p:ext uri="{BB962C8B-B14F-4D97-AF65-F5344CB8AC3E}">
        <p14:creationId xmlns:p14="http://schemas.microsoft.com/office/powerpoint/2010/main" val="365988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Retirement Advisory Distribution and Tax Sheltered Annuity representatives, keep</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slide.</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Legacy VFA representatives, hide this slide.</a:t>
            </a:r>
            <a:endParaRPr lang="en-US" altLang="en-US" dirty="0"/>
          </a:p>
          <a:p>
            <a:pPr eaLnBrk="1" hangingPunct="1">
              <a:spcBef>
                <a:spcPct val="0"/>
              </a:spcBef>
            </a:pPr>
            <a:endParaRPr lang="en-US" altLang="en-US" dirty="0">
              <a:solidFill>
                <a:srgbClr val="000000"/>
              </a:solidFill>
            </a:endParaRPr>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8BB6AF30-C7C5-479F-A3AF-D24972F15880}" type="slidenum">
              <a:rPr lang="en-US" altLang="en-US" smtClean="0">
                <a:solidFill>
                  <a:prstClr val="black"/>
                </a:solidFill>
              </a:rPr>
              <a:pPr>
                <a:defRPr/>
              </a:pPr>
              <a:t>2</a:t>
            </a:fld>
            <a:endParaRPr lang="en-US"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2 slides are for use when the client </a:t>
            </a:r>
            <a:r>
              <a:rPr lang="en-US" altLang="en-US" b="1" u="sng" dirty="0">
                <a:solidFill>
                  <a:srgbClr val="7030A0"/>
                </a:solidFill>
              </a:rPr>
              <a:t>WORKS IN A NON-EDUCATION INDUSTRY </a:t>
            </a:r>
            <a:r>
              <a:rPr lang="en-US" altLang="en-US" b="1" dirty="0">
                <a:solidFill>
                  <a:srgbClr val="FF0000"/>
                </a:solidFill>
              </a:rPr>
              <a:t>and has retirement system benefits but NO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Voya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3913460F-6CB9-4080-ADF1-95C82AE2E7DB}" type="slidenum">
              <a:rPr lang="en-US" altLang="en-US" smtClean="0">
                <a:solidFill>
                  <a:prstClr val="black"/>
                </a:solidFill>
              </a:rPr>
              <a:pPr>
                <a:defRPr/>
              </a:pPr>
              <a:t>20</a:t>
            </a:fld>
            <a:endParaRPr lang="en-US"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rPr>
              <a:t>This slide is for use when the Non-Education client has both a 403(b) and a 457(b),</a:t>
            </a:r>
            <a:r>
              <a:rPr lang="en-US" altLang="en-US" b="1" baseline="0" dirty="0">
                <a:solidFill>
                  <a:srgbClr val="FF0000"/>
                </a:solidFill>
              </a:rPr>
              <a:t> </a:t>
            </a:r>
            <a:r>
              <a:rPr lang="en-US" altLang="en-US" b="1" dirty="0">
                <a:solidFill>
                  <a:srgbClr val="FF0000"/>
                </a:solidFill>
              </a:rPr>
              <a:t>retirement system benefits but NO Social Security benefits.</a:t>
            </a:r>
          </a:p>
          <a:p>
            <a:pPr eaLnBrk="1" hangingPunct="1">
              <a:spcBef>
                <a:spcPct val="0"/>
              </a:spcBef>
            </a:pPr>
            <a:endParaRPr lang="en-US" altLang="en-US" b="1" dirty="0">
              <a:solidFill>
                <a:srgbClr val="FF0000"/>
              </a:solidFill>
            </a:endParaRPr>
          </a:p>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95A1EE73-372E-42EE-975E-AD65E1852D36}" type="slidenum">
              <a:rPr lang="en-US" altLang="en-US" smtClean="0">
                <a:solidFill>
                  <a:prstClr val="black"/>
                </a:solidFill>
              </a:rPr>
              <a:pPr>
                <a:defRPr/>
              </a:pPr>
              <a:t>21</a:t>
            </a:fld>
            <a:endParaRPr lang="en-US"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22</a:t>
            </a:fld>
            <a:endParaRPr lang="en-US" dirty="0"/>
          </a:p>
        </p:txBody>
      </p:sp>
    </p:spTree>
    <p:extLst>
      <p:ext uri="{BB962C8B-B14F-4D97-AF65-F5344CB8AC3E}">
        <p14:creationId xmlns:p14="http://schemas.microsoft.com/office/powerpoint/2010/main" val="3480082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THE EDUCATION MARKET ONLY </a:t>
            </a:r>
            <a:r>
              <a:rPr lang="en-US" altLang="en-US" b="1" dirty="0">
                <a:solidFill>
                  <a:srgbClr val="FF0000"/>
                </a:solidFill>
              </a:rPr>
              <a:t>and has NO retirement system benefits but has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Educators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17059B9E-34B8-480D-9B0E-2273A95CC969}" type="slidenum">
              <a:rPr lang="en-US" altLang="en-US" smtClean="0">
                <a:solidFill>
                  <a:prstClr val="black"/>
                </a:solidFill>
              </a:rPr>
              <a:pPr>
                <a:defRPr/>
              </a:pPr>
              <a:t>23</a:t>
            </a:fld>
            <a:endParaRPr lang="en-US"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a 403(b) only, NO retirement system benefits but has Social Security benefits.</a:t>
            </a:r>
            <a:endParaRPr lang="en-US" altLang="en-US" dirty="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900CCFCE-E74E-47CA-BE90-7CF6A7B5E42F}" type="slidenum">
              <a:rPr lang="en-US" altLang="en-US" smtClean="0">
                <a:solidFill>
                  <a:prstClr val="black"/>
                </a:solidFill>
              </a:rPr>
              <a:pPr>
                <a:defRPr/>
              </a:pPr>
              <a:t>24</a:t>
            </a:fld>
            <a:endParaRPr lang="en-US"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both a 403(b) and a 457(b),</a:t>
            </a:r>
            <a:r>
              <a:rPr lang="en-US" altLang="en-US" b="1" baseline="0" dirty="0">
                <a:solidFill>
                  <a:srgbClr val="FF0000"/>
                </a:solidFill>
              </a:rPr>
              <a:t> </a:t>
            </a:r>
            <a:r>
              <a:rPr lang="en-US" altLang="en-US" b="1" dirty="0">
                <a:solidFill>
                  <a:srgbClr val="FF0000"/>
                </a:solidFill>
              </a:rPr>
              <a:t>NO retirement system benefits but has Social Security benefits.</a:t>
            </a:r>
            <a:endParaRPr lang="en-US" altLang="en-US" dirty="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2A02A6B1-C896-43A8-AEA4-4E79ED501899}" type="slidenum">
              <a:rPr lang="en-US" altLang="en-US" smtClean="0">
                <a:solidFill>
                  <a:prstClr val="black"/>
                </a:solidFill>
              </a:rPr>
              <a:pPr>
                <a:defRPr/>
              </a:pPr>
              <a:t>25</a:t>
            </a:fld>
            <a:endParaRPr lang="en-US"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26</a:t>
            </a:fld>
            <a:endParaRPr lang="en-US" dirty="0"/>
          </a:p>
        </p:txBody>
      </p:sp>
    </p:spTree>
    <p:extLst>
      <p:ext uri="{BB962C8B-B14F-4D97-AF65-F5344CB8AC3E}">
        <p14:creationId xmlns:p14="http://schemas.microsoft.com/office/powerpoint/2010/main" val="1307648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A NON-EDUCATION INDUSTRY </a:t>
            </a:r>
            <a:r>
              <a:rPr lang="en-US" altLang="en-US" b="1" dirty="0">
                <a:solidFill>
                  <a:srgbClr val="FF0000"/>
                </a:solidFill>
              </a:rPr>
              <a:t>and has NO retirement system benefits but has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Voya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1D71A8C9-FBD9-4CAF-A609-FEC3E701C484}" type="slidenum">
              <a:rPr lang="en-US" altLang="en-US" smtClean="0">
                <a:solidFill>
                  <a:prstClr val="black"/>
                </a:solidFill>
              </a:rPr>
              <a:pPr>
                <a:defRPr/>
              </a:pPr>
              <a:t>27</a:t>
            </a:fld>
            <a:endParaRPr lang="en-US"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Non-Education client has both a 403(b) and a 457(b),</a:t>
            </a:r>
            <a:r>
              <a:rPr lang="en-US" altLang="en-US" b="1" baseline="0" dirty="0">
                <a:solidFill>
                  <a:srgbClr val="FF0000"/>
                </a:solidFill>
              </a:rPr>
              <a:t> </a:t>
            </a:r>
            <a:r>
              <a:rPr lang="en-US" altLang="en-US" b="1" dirty="0">
                <a:solidFill>
                  <a:srgbClr val="FF0000"/>
                </a:solidFill>
              </a:rPr>
              <a:t>NO retirement system benefits but has Social Security benefits.</a:t>
            </a:r>
            <a:endParaRPr lang="en-US" altLang="en-US" dirty="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16F38BEB-93D7-4D20-9A37-74A97EEC2E2A}" type="slidenum">
              <a:rPr lang="en-US" altLang="en-US" smtClean="0">
                <a:solidFill>
                  <a:prstClr val="black"/>
                </a:solidFill>
              </a:rPr>
              <a:pPr>
                <a:defRPr/>
              </a:pPr>
              <a:t>28</a:t>
            </a:fld>
            <a:endParaRPr lang="en-US"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a:t>
            </a:r>
            <a:r>
              <a:rPr lang="en-US" baseline="0" dirty="0"/>
              <a:t> for previous slide must be shown to audience per compliance.</a:t>
            </a:r>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29</a:t>
            </a:fld>
            <a:endParaRPr lang="en-US" dirty="0"/>
          </a:p>
        </p:txBody>
      </p:sp>
    </p:spTree>
    <p:extLst>
      <p:ext uri="{BB962C8B-B14F-4D97-AF65-F5344CB8AC3E}">
        <p14:creationId xmlns:p14="http://schemas.microsoft.com/office/powerpoint/2010/main" val="374275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FF0000"/>
                </a:solidFill>
              </a:rPr>
              <a:t>Keep this slide if presenting to the following, otherwise, hide slide.</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Retail VA market (individual variable annuities)</a:t>
            </a:r>
          </a:p>
          <a:p>
            <a:pPr eaLnBrk="1" hangingPunct="1">
              <a:spcBef>
                <a:spcPct val="0"/>
              </a:spcBef>
            </a:pPr>
            <a:r>
              <a:rPr lang="en-US" altLang="en-US" dirty="0">
                <a:solidFill>
                  <a:srgbClr val="000000"/>
                </a:solidFill>
              </a:rPr>
              <a:t>Tax Exempt Market (group healthcare, government, education)</a:t>
            </a:r>
          </a:p>
          <a:p>
            <a:pPr eaLnBrk="1" hangingPunct="1">
              <a:spcBef>
                <a:spcPct val="0"/>
              </a:spcBef>
            </a:pPr>
            <a:r>
              <a:rPr lang="en-US" altLang="en-US" dirty="0">
                <a:solidFill>
                  <a:srgbClr val="000000"/>
                </a:solidFill>
              </a:rPr>
              <a:t>TSA Market (individual tax deferred annuity)</a:t>
            </a:r>
          </a:p>
          <a:p>
            <a:pPr eaLnBrk="1" hangingPunct="1">
              <a:spcBef>
                <a:spcPct val="0"/>
              </a:spcBef>
            </a:pPr>
            <a:r>
              <a:rPr lang="en-US" altLang="en-US" dirty="0">
                <a:solidFill>
                  <a:srgbClr val="000000"/>
                </a:solidFill>
              </a:rPr>
              <a:t>Corporate Market</a:t>
            </a: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71BBC094-D1D7-4374-A94D-7AAFE89970A8}" type="slidenum">
              <a:rPr lang="en-US" altLang="en-US" smtClean="0">
                <a:solidFill>
                  <a:prstClr val="black"/>
                </a:solidFill>
              </a:rPr>
              <a:pPr>
                <a:defRPr/>
              </a:pPr>
              <a:t>3</a:t>
            </a:fld>
            <a:endParaRPr lang="en-US" alt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THE EDUCATION MARKET ONLY</a:t>
            </a:r>
            <a:r>
              <a:rPr lang="en-US" altLang="en-US" b="1" u="none" dirty="0">
                <a:solidFill>
                  <a:srgbClr val="7030A0"/>
                </a:solidFill>
              </a:rPr>
              <a:t> </a:t>
            </a:r>
            <a:r>
              <a:rPr lang="en-US" altLang="en-US" b="1" dirty="0">
                <a:solidFill>
                  <a:srgbClr val="FF0000"/>
                </a:solidFill>
              </a:rPr>
              <a:t>and has neither Social Security nor retirement system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Educators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E8723A92-9C4A-4549-AE10-0B3B85D1D734}" type="slidenum">
              <a:rPr lang="en-US" altLang="en-US" smtClean="0">
                <a:solidFill>
                  <a:prstClr val="black"/>
                </a:solidFill>
              </a:rPr>
              <a:pPr>
                <a:defRPr/>
              </a:pPr>
              <a:t>30</a:t>
            </a:fld>
            <a:endParaRPr lang="en-US"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a 403(b) only and has neither Social Security nor retirement system benefits.</a:t>
            </a:r>
            <a:endParaRPr lang="en-US" altLang="en-US" dirty="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A487B64C-9FEC-4B57-A7DF-3CF9C6D3A48D}" type="slidenum">
              <a:rPr lang="en-US" altLang="en-US" smtClean="0">
                <a:solidFill>
                  <a:prstClr val="black"/>
                </a:solidFill>
              </a:rPr>
              <a:pPr>
                <a:defRPr/>
              </a:pPr>
              <a:t>31</a:t>
            </a:fld>
            <a:endParaRPr lang="en-US"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a:t>
            </a:r>
            <a:r>
              <a:rPr lang="en-US" altLang="en-US" b="1" baseline="0" dirty="0">
                <a:solidFill>
                  <a:srgbClr val="FF0000"/>
                </a:solidFill>
              </a:rPr>
              <a:t> </a:t>
            </a:r>
            <a:r>
              <a:rPr lang="en-US" altLang="en-US" b="1" dirty="0">
                <a:solidFill>
                  <a:srgbClr val="FF0000"/>
                </a:solidFill>
              </a:rPr>
              <a:t>client has both a 403(b) and a 457(b), and has neither Social Security nor retirement system benefits.</a:t>
            </a:r>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C3D7FBC8-119F-4BE0-95B5-26BF8D2E9C3A}" type="slidenum">
              <a:rPr lang="en-US" altLang="en-US" smtClean="0">
                <a:solidFill>
                  <a:prstClr val="black"/>
                </a:solidFill>
              </a:rPr>
              <a:pPr>
                <a:defRPr/>
              </a:pPr>
              <a:t>32</a:t>
            </a:fld>
            <a:endParaRPr lang="en-US"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33</a:t>
            </a:fld>
            <a:endParaRPr lang="en-US" dirty="0"/>
          </a:p>
        </p:txBody>
      </p:sp>
    </p:spTree>
    <p:extLst>
      <p:ext uri="{BB962C8B-B14F-4D97-AF65-F5344CB8AC3E}">
        <p14:creationId xmlns:p14="http://schemas.microsoft.com/office/powerpoint/2010/main" val="965248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A NON-EDUCATION INDUSTRY</a:t>
            </a:r>
            <a:r>
              <a:rPr lang="en-US" altLang="en-US" b="1" u="none" dirty="0">
                <a:solidFill>
                  <a:srgbClr val="7030A0"/>
                </a:solidFill>
              </a:rPr>
              <a:t> </a:t>
            </a:r>
            <a:r>
              <a:rPr lang="en-US" altLang="en-US" b="1" dirty="0">
                <a:solidFill>
                  <a:srgbClr val="FF0000"/>
                </a:solidFill>
              </a:rPr>
              <a:t>and has neither Social Security nor retirement system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Voya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 professional!</a:t>
            </a:r>
          </a:p>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2C9F1F94-4DDE-4441-A6EB-55DF60AD768B}" type="slidenum">
              <a:rPr lang="en-US" altLang="en-US" smtClean="0">
                <a:solidFill>
                  <a:prstClr val="black"/>
                </a:solidFill>
              </a:rPr>
              <a:pPr>
                <a:defRPr/>
              </a:pPr>
              <a:t>34</a:t>
            </a:fld>
            <a:endParaRPr lang="en-US" alt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b="1" dirty="0">
                <a:solidFill>
                  <a:srgbClr val="FF0000"/>
                </a:solidFill>
              </a:rPr>
              <a:t>This slide is for use when the Non-Education</a:t>
            </a:r>
            <a:r>
              <a:rPr lang="en-US" altLang="en-US" b="1" baseline="0" dirty="0">
                <a:solidFill>
                  <a:srgbClr val="FF0000"/>
                </a:solidFill>
              </a:rPr>
              <a:t> </a:t>
            </a:r>
            <a:r>
              <a:rPr lang="en-US" altLang="en-US" b="1" dirty="0">
                <a:solidFill>
                  <a:srgbClr val="FF0000"/>
                </a:solidFill>
              </a:rPr>
              <a:t>client has both a 403(b) and a 457(b), and has neither Social Security nor retirement system benefits.</a:t>
            </a:r>
          </a:p>
          <a:p>
            <a:pPr eaLnBrk="1" hangingPunct="1">
              <a:spcBef>
                <a:spcPct val="0"/>
              </a:spcBef>
            </a:pPr>
            <a:endParaRPr lang="en-US" altLang="en-US" b="1" dirty="0">
              <a:solidFill>
                <a:srgbClr val="FF0000"/>
              </a:solidFill>
            </a:endParaRPr>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21E1E487-E3B1-49E0-AA55-EA795B7BB8D7}" type="slidenum">
              <a:rPr lang="en-US" altLang="en-US" smtClean="0">
                <a:solidFill>
                  <a:prstClr val="black"/>
                </a:solidFill>
              </a:rPr>
              <a:pPr>
                <a:defRPr/>
              </a:pPr>
              <a:t>35</a:t>
            </a:fld>
            <a:endParaRPr lang="en-US" alt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Disclosure</a:t>
            </a:r>
            <a:r>
              <a:rPr lang="en-US" baseline="0" dirty="0"/>
              <a:t> for previous slide must be shown to audience per compliance.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36</a:t>
            </a:fld>
            <a:endParaRPr lang="en-US" dirty="0"/>
          </a:p>
        </p:txBody>
      </p:sp>
    </p:spTree>
    <p:extLst>
      <p:ext uri="{BB962C8B-B14F-4D97-AF65-F5344CB8AC3E}">
        <p14:creationId xmlns:p14="http://schemas.microsoft.com/office/powerpoint/2010/main" val="96866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dirty="0"/>
              <a:t>Let’s compare two employees and hypothetically assume their accounts earn the same 6% annual interest rate of return (compounded monthly) on their contributions compounded monthly and they both retire at age 65.  </a:t>
            </a:r>
          </a:p>
          <a:p>
            <a:pPr eaLnBrk="1" hangingPunct="1">
              <a:spcBef>
                <a:spcPct val="0"/>
              </a:spcBef>
              <a:spcAft>
                <a:spcPct val="60000"/>
              </a:spcAft>
            </a:pPr>
            <a:r>
              <a:rPr lang="en-US" altLang="en-US" dirty="0"/>
              <a:t>Larry, a high school English teacher starts saving $300 a month in his retirement plan when he’s 45. By age 65, he will have contributed $72,000 from his pay. But because he wisely decided to put it into a  tax-deferred plan he ends up with more than $136,694 before fees and taxes. This is possible because he has harnessed the power of ‘</a:t>
            </a:r>
            <a:r>
              <a:rPr lang="en-US" altLang="en-US" b="1" dirty="0"/>
              <a:t>compounding.’</a:t>
            </a:r>
            <a:r>
              <a:rPr lang="en-US" altLang="en-US" dirty="0"/>
              <a:t> </a:t>
            </a:r>
          </a:p>
          <a:p>
            <a:pPr eaLnBrk="1" hangingPunct="1">
              <a:spcBef>
                <a:spcPct val="0"/>
              </a:spcBef>
              <a:spcAft>
                <a:spcPct val="60000"/>
              </a:spcAft>
            </a:pPr>
            <a:r>
              <a:rPr lang="en-US" altLang="en-US" dirty="0"/>
              <a:t>Susan, a new teacher in her second year, decided to start saving a $100 at age 25. She thought it was better to start putting away whatever she could. By at age 65, Susan would have contributed $48,000 of her pay to her plan—a little over half of what Larry put aside. But, Susan’s account balance could have grown much larger than what Larry ended up with because she had a longer time to utilize the power of compounding.</a:t>
            </a:r>
          </a:p>
          <a:p>
            <a:pPr eaLnBrk="1" hangingPunct="1">
              <a:spcBef>
                <a:spcPct val="0"/>
              </a:spcBef>
            </a:pPr>
            <a:endParaRPr lang="en-US" altLang="en-US" dirty="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73E0FA-808C-42C6-A0B3-B9E98CB9949D}" type="slidenum">
              <a:rPr lang="en-US" altLang="en-US" smtClean="0"/>
              <a:pPr fontAlgn="base">
                <a:spcBef>
                  <a:spcPct val="0"/>
                </a:spcBef>
                <a:spcAft>
                  <a:spcPct val="0"/>
                </a:spcAft>
                <a:defRPr/>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assume your state and federal income taxes total 25%. Out of every $100 you make, you could let the government take around $25 in taxes… leaving you with $75. Or you can contribute $100 to your employer-sponsored 403(b) account.</a:t>
            </a:r>
          </a:p>
          <a:p>
            <a:pPr eaLnBrk="1" hangingPunct="1">
              <a:spcBef>
                <a:spcPct val="0"/>
              </a:spcBef>
            </a:pPr>
            <a:endParaRPr lang="en-US" altLang="en-US" dirty="0"/>
          </a:p>
          <a:p>
            <a:pPr eaLnBrk="1" hangingPunct="1">
              <a:spcBef>
                <a:spcPct val="0"/>
              </a:spcBef>
            </a:pPr>
            <a:r>
              <a:rPr lang="en-US" altLang="en-US" dirty="0"/>
              <a:t>Normally, the government taxes your earnings – whether those are your salary earnings or your investment earnings. Each year, Uncle Sam takes his cut, leaving you less to build on for the next year.</a:t>
            </a:r>
          </a:p>
          <a:p>
            <a:pPr eaLnBrk="1" hangingPunct="1">
              <a:spcBef>
                <a:spcPct val="0"/>
              </a:spcBef>
            </a:pPr>
            <a:endParaRPr lang="en-US" altLang="en-US" dirty="0"/>
          </a:p>
          <a:p>
            <a:pPr eaLnBrk="1" hangingPunct="1">
              <a:spcBef>
                <a:spcPct val="0"/>
              </a:spcBef>
            </a:pPr>
            <a:r>
              <a:rPr lang="en-US" altLang="en-US" dirty="0"/>
              <a:t>Not so for a  457(b) plan.  Every penny that you contribute and any earnings on amounts in your plan account are tax-deferred until you request a withdrawal or receive a distribution from the plan.</a:t>
            </a:r>
          </a:p>
          <a:p>
            <a:pPr eaLnBrk="1" hangingPunct="1">
              <a:spcBef>
                <a:spcPct val="0"/>
              </a:spcBef>
            </a:pPr>
            <a:endParaRPr lang="en-US" altLang="en-US" dirty="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C8EBE1-C2F7-415D-A8DE-DC48C44BABE3}" type="slidenum">
              <a:rPr lang="en-US" altLang="en-US" smtClean="0"/>
              <a:pPr fontAlgn="base">
                <a:spcBef>
                  <a:spcPct val="0"/>
                </a:spcBef>
                <a:spcAft>
                  <a:spcPct val="0"/>
                </a:spcAft>
                <a:defRPr/>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chemeClr val="accent2"/>
                </a:solidFill>
              </a:rPr>
              <a:t>USE</a:t>
            </a:r>
            <a:r>
              <a:rPr lang="en-US" altLang="en-US" b="1" dirty="0">
                <a:solidFill>
                  <a:srgbClr val="D43E01"/>
                </a:solidFill>
              </a:rPr>
              <a:t> </a:t>
            </a:r>
            <a:r>
              <a:rPr lang="en-US" altLang="en-US" b="1" dirty="0">
                <a:solidFill>
                  <a:srgbClr val="FF3300"/>
                </a:solidFill>
              </a:rPr>
              <a:t>SLIDE FOR PLAN WITH TRADITIONAL AND ROTH OPTIONS</a:t>
            </a:r>
          </a:p>
          <a:p>
            <a:pPr eaLnBrk="1" hangingPunct="1">
              <a:spcBef>
                <a:spcPct val="0"/>
              </a:spcBef>
              <a:spcAft>
                <a:spcPct val="60000"/>
              </a:spcAft>
            </a:pPr>
            <a:r>
              <a:rPr lang="en-US" altLang="en-US" b="1" dirty="0">
                <a:solidFill>
                  <a:schemeClr val="accent2"/>
                </a:solidFill>
              </a:rPr>
              <a:t>DELETE </a:t>
            </a:r>
            <a:r>
              <a:rPr lang="en-US" altLang="en-US" b="1" dirty="0">
                <a:solidFill>
                  <a:srgbClr val="FF3300"/>
                </a:solidFill>
              </a:rPr>
              <a:t>SLIDE FOR PLAN WITH TRADITIONAL OPTION ONLY</a:t>
            </a:r>
          </a:p>
          <a:p>
            <a:pPr eaLnBrk="1" hangingPunct="1">
              <a:spcBef>
                <a:spcPct val="0"/>
              </a:spcBef>
              <a:spcAft>
                <a:spcPct val="60000"/>
              </a:spcAft>
            </a:pPr>
            <a:r>
              <a:rPr lang="en-US" altLang="en-US" dirty="0"/>
              <a:t>Not only does a tax-deferred plan offer key tax advantages, it gives you a choice of when you want to take advantage of the tax-deferral.</a:t>
            </a:r>
          </a:p>
          <a:p>
            <a:pPr eaLnBrk="1" hangingPunct="1">
              <a:spcBef>
                <a:spcPct val="0"/>
              </a:spcBef>
              <a:spcAft>
                <a:spcPct val="60000"/>
              </a:spcAft>
            </a:pPr>
            <a:r>
              <a:rPr lang="en-US" altLang="en-US" dirty="0"/>
              <a:t>You can choose a Traditional 457(b) option—and take advantage of the tax deferral up front. </a:t>
            </a:r>
          </a:p>
          <a:p>
            <a:pPr eaLnBrk="1" hangingPunct="1">
              <a:spcBef>
                <a:spcPct val="0"/>
              </a:spcBef>
              <a:spcAft>
                <a:spcPct val="60000"/>
              </a:spcAft>
            </a:pPr>
            <a:r>
              <a:rPr lang="en-US" altLang="en-US" dirty="0"/>
              <a:t>OR…You can choose a Roth 457(b) option, which takes income tax out of your pay before your contribution is applied to your 457(b) account.  Any potential earnings are tax-deferred and you may be able to take advantage of tax-free withdrawals as long as certain qualifying conditions are met.  To qualify, Roth contributions must be held at least five years before the date of distribution and you must be 59½ (assuming separation from service, disability, or death).</a:t>
            </a:r>
          </a:p>
          <a:p>
            <a:pPr eaLnBrk="1" hangingPunct="1">
              <a:spcBef>
                <a:spcPct val="0"/>
              </a:spcBef>
              <a:spcAft>
                <a:spcPct val="60000"/>
              </a:spcAft>
            </a:pPr>
            <a:r>
              <a:rPr lang="en-US" altLang="en-US" dirty="0"/>
              <a:t>OR…You can even choose to contribute to both – a portion on a pre-tax basis and some on an after-tax basis</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9BF7497-EA8C-4860-A4B3-9BF521C3A10F}" type="slidenum">
              <a:rPr lang="en-US" altLang="en-US" smtClean="0"/>
              <a:pPr fontAlgn="base">
                <a:spcBef>
                  <a:spcPct val="0"/>
                </a:spcBef>
                <a:spcAft>
                  <a:spcPct val="0"/>
                </a:spcAft>
                <a:defRPr/>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FF0000"/>
                </a:solidFill>
              </a:rPr>
              <a:t>Many people assume that Social Security will cover</a:t>
            </a:r>
            <a:r>
              <a:rPr lang="en-US" altLang="en-US" b="1" baseline="0" dirty="0">
                <a:solidFill>
                  <a:srgbClr val="FF0000"/>
                </a:solidFill>
              </a:rPr>
              <a:t> their retirement income needs. That’s not the case for most people.</a:t>
            </a:r>
            <a:r>
              <a:rPr lang="en-US" altLang="en-US" b="1" dirty="0">
                <a:solidFill>
                  <a:srgbClr val="FF0000"/>
                </a:solidFill>
              </a:rPr>
              <a:t> </a:t>
            </a:r>
            <a:endParaRPr lang="en-US" altLang="en-US" dirty="0"/>
          </a:p>
          <a:p>
            <a:pPr eaLnBrk="1" hangingPunct="1">
              <a:spcBef>
                <a:spcPct val="0"/>
              </a:spcBef>
            </a:pPr>
            <a:endParaRPr lang="en-US" altLang="en-US" baseline="30000" dirty="0"/>
          </a:p>
          <a:p>
            <a:pPr eaLnBrk="1" hangingPunct="1">
              <a:spcBef>
                <a:spcPct val="0"/>
              </a:spcBef>
              <a:spcAft>
                <a:spcPct val="60000"/>
              </a:spcAft>
            </a:pPr>
            <a:r>
              <a:rPr lang="en-US" altLang="en-US" dirty="0"/>
              <a:t>If you have</a:t>
            </a:r>
            <a:r>
              <a:rPr lang="en-US" altLang="en-US" baseline="0" dirty="0"/>
              <a:t> paid into Social Security throughout your employment you will receive a benefit in retirement…but it may not be as much as you anticipated.</a:t>
            </a:r>
          </a:p>
          <a:p>
            <a:pPr eaLnBrk="1" hangingPunct="1">
              <a:spcBef>
                <a:spcPct val="0"/>
              </a:spcBef>
              <a:spcAft>
                <a:spcPct val="60000"/>
              </a:spcAft>
            </a:pPr>
            <a:endParaRPr lang="en-US" altLang="en-US" dirty="0"/>
          </a:p>
          <a:p>
            <a:pPr eaLnBrk="1" hangingPunct="1">
              <a:spcBef>
                <a:spcPct val="0"/>
              </a:spcBef>
              <a:spcAft>
                <a:spcPct val="60000"/>
              </a:spcAft>
            </a:pPr>
            <a:r>
              <a:rPr lang="en-US" altLang="en-US" dirty="0"/>
              <a:t>Maybe you’re one of the fortunate few who may work – or have worked – for an employer who offers a pension plan. Even if you will eventually receive pension payments from an employer, chances are pension payments will constitute only a small percentage of your total retirement income. </a:t>
            </a:r>
          </a:p>
          <a:p>
            <a:pPr eaLnBrk="1" hangingPunct="1">
              <a:spcBef>
                <a:spcPct val="0"/>
              </a:spcBef>
              <a:spcAft>
                <a:spcPct val="60000"/>
              </a:spcAft>
            </a:pPr>
            <a:endParaRPr lang="en-US" altLang="en-US" dirty="0"/>
          </a:p>
          <a:p>
            <a:pPr eaLnBrk="1" hangingPunct="1">
              <a:spcBef>
                <a:spcPct val="0"/>
              </a:spcBef>
              <a:spcAft>
                <a:spcPct val="60000"/>
              </a:spcAft>
            </a:pPr>
            <a:r>
              <a:rPr lang="en-US" altLang="en-US" dirty="0"/>
              <a:t>That leaves you responsible a large portion of your retirement income! It’s likely your income will come from a variety of</a:t>
            </a:r>
            <a:r>
              <a:rPr lang="en-US" altLang="en-US" baseline="0" dirty="0"/>
              <a:t> sources. Unless you want to work forever, </a:t>
            </a:r>
            <a:r>
              <a:rPr lang="en-US" altLang="en-US" dirty="0"/>
              <a:t>you need to start planning on where the money is going to come from… or start thinking about which of those future dreams you may need to put on hold. The</a:t>
            </a:r>
            <a:r>
              <a:rPr lang="en-US" altLang="en-US" baseline="0" dirty="0"/>
              <a:t> earlier you start planning, the better chance you have to reach your goals.</a:t>
            </a: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4</a:t>
            </a:fld>
            <a:endParaRPr lang="en-US" dirty="0"/>
          </a:p>
        </p:txBody>
      </p:sp>
    </p:spTree>
    <p:extLst>
      <p:ext uri="{BB962C8B-B14F-4D97-AF65-F5344CB8AC3E}">
        <p14:creationId xmlns:p14="http://schemas.microsoft.com/office/powerpoint/2010/main" val="3160434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Contribution Limits</a:t>
            </a:r>
          </a:p>
          <a:p>
            <a:pPr eaLnBrk="1" hangingPunct="1">
              <a:spcBef>
                <a:spcPct val="0"/>
              </a:spcBef>
            </a:pPr>
            <a:endParaRPr lang="en-US" altLang="en-US" dirty="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FBEFE6-276C-40C6-B7EE-8DACD5A73CF3}" type="slidenum">
              <a:rPr lang="en-US" altLang="en-US" smtClean="0"/>
              <a:pPr fontAlgn="base">
                <a:spcBef>
                  <a:spcPct val="0"/>
                </a:spcBef>
                <a:spcAft>
                  <a:spcPct val="0"/>
                </a:spcAft>
                <a:defRPr/>
              </a:pPr>
              <a:t>40</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you’re in the enviable position of being able to contribute the maximum amount as determined by the IRS and can afford to contribute </a:t>
            </a:r>
            <a:r>
              <a:rPr lang="en-US" altLang="en-US" i="1" dirty="0"/>
              <a:t>more</a:t>
            </a:r>
            <a:r>
              <a:rPr lang="en-US" altLang="en-US" dirty="0"/>
              <a:t>, your employer’s plan may offer you that opportunity.</a:t>
            </a:r>
          </a:p>
          <a:p>
            <a:pPr eaLnBrk="1" hangingPunct="1">
              <a:spcBef>
                <a:spcPct val="0"/>
              </a:spcBef>
            </a:pPr>
            <a:endParaRPr lang="en-US" altLang="en-US" dirty="0"/>
          </a:p>
          <a:p>
            <a:pPr eaLnBrk="1" hangingPunct="1">
              <a:spcBef>
                <a:spcPct val="0"/>
              </a:spcBef>
            </a:pPr>
            <a:r>
              <a:rPr lang="en-US" altLang="en-US" dirty="0"/>
              <a:t>Catch-up can only be elected during the three years (consecutive) prior to, but not including, the year the participant attains Normal Retirement Age, as defined by the 457(b) plan. A participant must select only one Normal Retirement Age under all 457(b) plans of that employer.</a:t>
            </a:r>
          </a:p>
          <a:p>
            <a:pPr eaLnBrk="1" hangingPunct="1">
              <a:spcBef>
                <a:spcPct val="0"/>
              </a:spcBef>
            </a:pPr>
            <a:endParaRPr lang="en-US" altLang="en-US" dirty="0"/>
          </a:p>
          <a:p>
            <a:pPr eaLnBrk="1" hangingPunct="1">
              <a:spcBef>
                <a:spcPct val="0"/>
              </a:spcBef>
            </a:pPr>
            <a:r>
              <a:rPr lang="en-US" altLang="en-US" dirty="0"/>
              <a:t>A calculation is required to determine eligibility. You should consult with an independent tax advisor or financial professional to determine whether you qualify for this catch-up provision.</a:t>
            </a:r>
          </a:p>
          <a:p>
            <a:pPr eaLnBrk="1" hangingPunct="1">
              <a:spcBef>
                <a:spcPct val="0"/>
              </a:spcBef>
            </a:pPr>
            <a:endParaRPr lang="en-US" altLang="en-US" dirty="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8F79E7-7830-4DA1-8438-117AAAA6F554}" type="slidenum">
              <a:rPr lang="en-US" altLang="en-US" smtClean="0"/>
              <a:pPr fontAlgn="base">
                <a:spcBef>
                  <a:spcPct val="0"/>
                </a:spcBef>
                <a:spcAft>
                  <a:spcPct val="0"/>
                </a:spcAft>
                <a:defRPr/>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08A446-0B78-4CC3-B4F2-23AB91465C38}" type="slidenum">
              <a:rPr lang="en-US" altLang="en-US" smtClean="0"/>
              <a:pPr fontAlgn="base">
                <a:spcBef>
                  <a:spcPct val="0"/>
                </a:spcBef>
                <a:spcAft>
                  <a:spcPct val="0"/>
                </a:spcAft>
                <a:defRPr/>
              </a:pPr>
              <a:t>42</a:t>
            </a:fld>
            <a:endParaRPr lang="en-US" altLang="en-US" dirty="0"/>
          </a:p>
        </p:txBody>
      </p:sp>
      <p:sp>
        <p:nvSpPr>
          <p:cNvPr id="101380" name="Rectangle 3"/>
          <p:cNvSpPr txBox="1">
            <a:spLocks noChangeArrowheads="1"/>
          </p:cNvSpPr>
          <p:nvPr/>
        </p:nvSpPr>
        <p:spPr bwMode="auto">
          <a:xfrm>
            <a:off x="700088" y="4310063"/>
            <a:ext cx="5610225"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z="1100" dirty="0"/>
              <a:t>Employees age 50 and older may be eligible to make additional 457(b) contributions. For 2016, the potential additional contribution is $6,000 and is subject to annual cost of living adjustments in $500 increments.  Age is the only eligibility requirement.</a:t>
            </a:r>
          </a:p>
          <a:p>
            <a:pPr eaLnBrk="1" hangingPunct="1">
              <a:spcBef>
                <a:spcPct val="0"/>
              </a:spcBef>
            </a:pPr>
            <a:endParaRPr lang="en-US" altLang="en-US" sz="1100" dirty="0"/>
          </a:p>
          <a:p>
            <a:pPr eaLnBrk="1" hangingPunct="1">
              <a:spcBef>
                <a:spcPct val="0"/>
              </a:spcBef>
            </a:pPr>
            <a:r>
              <a:rPr lang="en-US" altLang="en-US" sz="1100" dirty="0"/>
              <a:t>The age 50+ Catch-up and the Special 457(b) Catch-up cannot be used simultaneously.  You must use whichever catch-up lets you defer the greater amount.</a:t>
            </a:r>
          </a:p>
          <a:p>
            <a:pPr eaLnBrk="1" hangingPunct="1">
              <a:spcBef>
                <a:spcPct val="0"/>
              </a:spcBef>
            </a:pP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fontAlgn="auto" hangingPunct="1">
              <a:spcBef>
                <a:spcPts val="0"/>
              </a:spcBef>
              <a:spcAft>
                <a:spcPct val="60000"/>
              </a:spcAft>
              <a:defRPr/>
            </a:pPr>
            <a:r>
              <a:rPr lang="en-US" altLang="en-US" b="1" dirty="0">
                <a:solidFill>
                  <a:schemeClr val="accent2"/>
                </a:solidFill>
                <a:cs typeface="Arial" charset="0"/>
              </a:rPr>
              <a:t>USE</a:t>
            </a:r>
            <a:r>
              <a:rPr lang="en-US" altLang="en-US" b="1" dirty="0">
                <a:solidFill>
                  <a:srgbClr val="D43E01"/>
                </a:solidFill>
                <a:cs typeface="Arial" charset="0"/>
              </a:rPr>
              <a:t> </a:t>
            </a:r>
            <a:r>
              <a:rPr lang="en-US" altLang="en-US" b="1" dirty="0">
                <a:solidFill>
                  <a:srgbClr val="FF3300"/>
                </a:solidFill>
                <a:cs typeface="Arial" charset="0"/>
              </a:rPr>
              <a:t>SLIDE FOR PLAN WITH TRADITIONAL-ONLY OR TRADITONAL &amp;  ROTH OPTIONS</a:t>
            </a:r>
          </a:p>
          <a:p>
            <a:pPr marL="342900" indent="-342900" eaLnBrk="1" fontAlgn="auto" hangingPunct="1">
              <a:spcBef>
                <a:spcPts val="0"/>
              </a:spcBef>
              <a:spcAft>
                <a:spcPct val="60000"/>
              </a:spcAft>
              <a:defRPr/>
            </a:pPr>
            <a:r>
              <a:rPr lang="en-US" altLang="en-US" dirty="0"/>
              <a:t>Read slide.</a:t>
            </a:r>
          </a:p>
          <a:p>
            <a:pPr eaLnBrk="1" fontAlgn="auto" hangingPunct="1">
              <a:spcBef>
                <a:spcPts val="0"/>
              </a:spcBef>
              <a:spcAft>
                <a:spcPts val="0"/>
              </a:spcAft>
              <a:defRPr/>
            </a:pPr>
            <a:endParaRPr lang="en-US" dirty="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75E7F1-CC0F-4E8E-A0E0-919F4AD18CEF}" type="slidenum">
              <a:rPr lang="en-US" altLang="en-US" smtClean="0"/>
              <a:pPr fontAlgn="base">
                <a:spcBef>
                  <a:spcPct val="0"/>
                </a:spcBef>
                <a:spcAft>
                  <a:spcPct val="0"/>
                </a:spcAft>
                <a:defRPr/>
              </a:pPr>
              <a:t>43</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chemeClr val="accent2"/>
                </a:solidFill>
              </a:rPr>
              <a:t>USE</a:t>
            </a:r>
            <a:r>
              <a:rPr lang="en-US" altLang="en-US" b="1" dirty="0">
                <a:solidFill>
                  <a:srgbClr val="D43E01"/>
                </a:solidFill>
              </a:rPr>
              <a:t> </a:t>
            </a:r>
            <a:r>
              <a:rPr lang="en-US" altLang="en-US" b="1" dirty="0">
                <a:solidFill>
                  <a:srgbClr val="FF0000"/>
                </a:solidFill>
              </a:rPr>
              <a:t>SLIDE FOR PLAN WITH TRADITIONAL AND ROTH OPTIONS</a:t>
            </a:r>
          </a:p>
          <a:p>
            <a:pPr eaLnBrk="1" hangingPunct="1">
              <a:spcBef>
                <a:spcPct val="0"/>
              </a:spcBef>
              <a:spcAft>
                <a:spcPct val="60000"/>
              </a:spcAft>
            </a:pPr>
            <a:r>
              <a:rPr lang="en-US" altLang="en-US" b="1" dirty="0">
                <a:solidFill>
                  <a:schemeClr val="accent2"/>
                </a:solidFill>
              </a:rPr>
              <a:t>DELETE </a:t>
            </a:r>
            <a:r>
              <a:rPr lang="en-US" altLang="en-US" b="1" dirty="0">
                <a:solidFill>
                  <a:srgbClr val="FF0000"/>
                </a:solidFill>
              </a:rPr>
              <a:t>SLIDE FOR PLAN WITH TRADITIONAL OPTION ONLY</a:t>
            </a:r>
          </a:p>
          <a:p>
            <a:pPr eaLnBrk="1" hangingPunct="1">
              <a:spcBef>
                <a:spcPct val="0"/>
              </a:spcBef>
            </a:pPr>
            <a:r>
              <a:rPr lang="en-US" altLang="en-US" dirty="0"/>
              <a:t>Read slide. </a:t>
            </a:r>
          </a:p>
          <a:p>
            <a:pPr eaLnBrk="1" hangingPunct="1">
              <a:spcBef>
                <a:spcPct val="0"/>
              </a:spcBef>
            </a:pPr>
            <a:endParaRPr lang="en-US" altLang="en-US"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F35AF65-486E-487B-B80F-E8D5DC3E1A72}" type="slidenum">
              <a:rPr lang="en-US" altLang="en-US" smtClean="0"/>
              <a:pPr fontAlgn="base">
                <a:spcBef>
                  <a:spcPct val="0"/>
                </a:spcBef>
                <a:spcAft>
                  <a:spcPct val="0"/>
                </a:spcAft>
                <a:defRPr/>
              </a:pPr>
              <a:t>44</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chemeClr val="accent2"/>
                </a:solidFill>
              </a:rPr>
              <a:t>USE</a:t>
            </a:r>
            <a:r>
              <a:rPr lang="en-US" altLang="en-US" b="1" dirty="0">
                <a:solidFill>
                  <a:srgbClr val="D43E01"/>
                </a:solidFill>
              </a:rPr>
              <a:t> </a:t>
            </a:r>
            <a:r>
              <a:rPr lang="en-US" altLang="en-US" b="1" dirty="0">
                <a:solidFill>
                  <a:srgbClr val="FF0000"/>
                </a:solidFill>
              </a:rPr>
              <a:t>SLIDE FOR PLAN WITH TRADITIONAL AND ROTH OPTIONS</a:t>
            </a:r>
          </a:p>
          <a:p>
            <a:pPr eaLnBrk="1" hangingPunct="1">
              <a:spcBef>
                <a:spcPct val="0"/>
              </a:spcBef>
              <a:spcAft>
                <a:spcPct val="60000"/>
              </a:spcAft>
            </a:pPr>
            <a:r>
              <a:rPr lang="en-US" altLang="en-US" b="1" dirty="0">
                <a:solidFill>
                  <a:schemeClr val="accent2"/>
                </a:solidFill>
              </a:rPr>
              <a:t>DELETE </a:t>
            </a:r>
            <a:r>
              <a:rPr lang="en-US" altLang="en-US" b="1" dirty="0">
                <a:solidFill>
                  <a:srgbClr val="FF0000"/>
                </a:solidFill>
              </a:rPr>
              <a:t>SLIDE FOR PLAN WITH TRADITIONAL OPTION ONLY</a:t>
            </a:r>
          </a:p>
          <a:p>
            <a:pPr eaLnBrk="1" hangingPunct="1">
              <a:spcBef>
                <a:spcPct val="0"/>
              </a:spcBef>
            </a:pPr>
            <a:r>
              <a:rPr lang="en-US" altLang="en-US" dirty="0"/>
              <a:t>Read slide. </a:t>
            </a:r>
          </a:p>
          <a:p>
            <a:pPr eaLnBrk="1" hangingPunct="1">
              <a:spcBef>
                <a:spcPct val="0"/>
              </a:spcBef>
            </a:pPr>
            <a:endParaRPr lang="en-US" altLang="en-US" dirty="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62D37E-2F3F-428C-A8EF-BF9602E2BF23}" type="slidenum">
              <a:rPr lang="en-US" altLang="en-US" smtClean="0"/>
              <a:pPr fontAlgn="base">
                <a:spcBef>
                  <a:spcPct val="0"/>
                </a:spcBef>
                <a:spcAft>
                  <a:spcPct val="0"/>
                </a:spcAft>
                <a:defRPr/>
              </a:pPr>
              <a:t>45</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chemeClr val="accent2"/>
                </a:solidFill>
              </a:rPr>
              <a:t>USE</a:t>
            </a:r>
            <a:r>
              <a:rPr lang="en-US" altLang="en-US" b="1" dirty="0">
                <a:solidFill>
                  <a:srgbClr val="D43E01"/>
                </a:solidFill>
              </a:rPr>
              <a:t> </a:t>
            </a:r>
            <a:r>
              <a:rPr lang="en-US" altLang="en-US" b="1" dirty="0">
                <a:solidFill>
                  <a:srgbClr val="FF0000"/>
                </a:solidFill>
              </a:rPr>
              <a:t>SLIDE FOR PLAN WITH TRADITIONAL AND ROTH OPTIONS</a:t>
            </a:r>
          </a:p>
          <a:p>
            <a:pPr eaLnBrk="1" hangingPunct="1">
              <a:spcBef>
                <a:spcPct val="0"/>
              </a:spcBef>
            </a:pPr>
            <a:r>
              <a:rPr lang="en-US" altLang="en-US" dirty="0"/>
              <a:t>Let’s say you know you want to contribute </a:t>
            </a:r>
            <a:r>
              <a:rPr lang="en-US" altLang="en-US" i="1" dirty="0"/>
              <a:t>something</a:t>
            </a:r>
            <a:r>
              <a:rPr lang="en-US" altLang="en-US" dirty="0"/>
              <a:t> to your retirement plan but it’s very important that you have a certain amount of “take home” money. </a:t>
            </a:r>
          </a:p>
          <a:p>
            <a:pPr eaLnBrk="1" hangingPunct="1">
              <a:spcBef>
                <a:spcPct val="0"/>
              </a:spcBef>
            </a:pPr>
            <a:endParaRPr lang="en-US" altLang="en-US" dirty="0"/>
          </a:p>
          <a:p>
            <a:pPr eaLnBrk="1" hangingPunct="1">
              <a:spcBef>
                <a:spcPct val="0"/>
              </a:spcBef>
            </a:pPr>
            <a:r>
              <a:rPr lang="en-US" altLang="en-US" dirty="0"/>
              <a:t>Based on the assumption that your monthly gross income is $3,000 and you would like at least $2,175 of “disposable income” each month, this chart illustrates the difference in the amount you would contribute to a Traditional 457(b) plan and a Roth 457(b) plan.</a:t>
            </a:r>
          </a:p>
          <a:p>
            <a:pPr eaLnBrk="1" hangingPunct="1">
              <a:spcBef>
                <a:spcPct val="0"/>
              </a:spcBef>
            </a:pPr>
            <a:endParaRPr lang="en-US" altLang="en-US" dirty="0"/>
          </a:p>
          <a:p>
            <a:pPr eaLnBrk="1" hangingPunct="1">
              <a:spcBef>
                <a:spcPct val="0"/>
              </a:spcBef>
            </a:pPr>
            <a:r>
              <a:rPr lang="en-US" altLang="en-US" dirty="0"/>
              <a:t>This hypothetical illustration assumes a 25% Federal Income Tax Rate only. Any  applicable state income taxes would change the results of this illustration. You should always consult with an independent tax advisor or financial professional before making tax or investment related decisions.</a:t>
            </a:r>
          </a:p>
          <a:p>
            <a:pPr eaLnBrk="1" hangingPunct="1">
              <a:spcBef>
                <a:spcPct val="0"/>
              </a:spcBef>
            </a:pPr>
            <a:endParaRPr lang="en-US" altLang="en-US" dirty="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E15AEA-CBF1-49C0-8870-F61C3B0B8608}" type="slidenum">
              <a:rPr lang="en-US" altLang="en-US" smtClean="0"/>
              <a:pPr fontAlgn="base">
                <a:spcBef>
                  <a:spcPct val="0"/>
                </a:spcBef>
                <a:spcAft>
                  <a:spcPct val="0"/>
                </a:spcAft>
                <a:defRPr/>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you decide to join your employer’s plan, your contributions will be automatically deducted from your paycheck once you’ve completed the enrollment process.  There are no long lines to wait in, no errands to try and rush through a lunch hour or on weekends, no hassles!</a:t>
            </a:r>
          </a:p>
          <a:p>
            <a:pPr eaLnBrk="1" hangingPunct="1">
              <a:spcBef>
                <a:spcPct val="0"/>
              </a:spcBef>
            </a:pPr>
            <a:endParaRPr lang="en-US" altLang="en-US" dirty="0"/>
          </a:p>
          <a:p>
            <a:pPr eaLnBrk="1" hangingPunct="1">
              <a:spcBef>
                <a:spcPct val="0"/>
              </a:spcBef>
            </a:pPr>
            <a:r>
              <a:rPr lang="en-US" altLang="en-US" dirty="0"/>
              <a:t>When your paycheck is issued, your contributions will already have been applied to your account . . . you’ve paid yourself FIRST before you start using your take-home money to pay everyone else!</a:t>
            </a:r>
          </a:p>
          <a:p>
            <a:pPr eaLnBrk="1" hangingPunct="1">
              <a:spcBef>
                <a:spcPct val="0"/>
              </a:spcBef>
            </a:pPr>
            <a:endParaRPr lang="en-US" altLang="en-US" dirty="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6B265D-480D-4D8E-854A-72A91406E081}" type="slidenum">
              <a:rPr lang="en-US" altLang="en-US" smtClean="0"/>
              <a:pPr fontAlgn="base">
                <a:spcBef>
                  <a:spcPct val="0"/>
                </a:spcBef>
                <a:spcAft>
                  <a:spcPct val="0"/>
                </a:spcAft>
                <a:defRPr/>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ONLY TO BE USED BY REGISTERED REPRESENTATIVES</a:t>
            </a:r>
          </a:p>
          <a:p>
            <a:pPr eaLnBrk="1" hangingPunct="1">
              <a:spcBef>
                <a:spcPct val="0"/>
              </a:spcBef>
            </a:pPr>
            <a:endParaRPr lang="en-US" altLang="en-US" dirty="0"/>
          </a:p>
          <a:p>
            <a:pPr eaLnBrk="1" hangingPunct="1">
              <a:spcBef>
                <a:spcPct val="0"/>
              </a:spcBef>
            </a:pPr>
            <a:r>
              <a:rPr lang="en-US" altLang="en-US" dirty="0"/>
              <a:t>So how much </a:t>
            </a:r>
            <a:r>
              <a:rPr lang="en-US" altLang="en-US" i="1" dirty="0"/>
              <a:t>will</a:t>
            </a:r>
            <a:r>
              <a:rPr lang="en-US" altLang="en-US" dirty="0"/>
              <a:t> you need to save for the kind of future you’re envisioning? </a:t>
            </a:r>
          </a:p>
          <a:p>
            <a:pPr eaLnBrk="1" hangingPunct="1">
              <a:spcBef>
                <a:spcPct val="0"/>
              </a:spcBef>
            </a:pPr>
            <a:endParaRPr lang="en-US" altLang="en-US" dirty="0"/>
          </a:p>
          <a:p>
            <a:pPr eaLnBrk="1" hangingPunct="1">
              <a:spcBef>
                <a:spcPct val="0"/>
              </a:spcBef>
            </a:pPr>
            <a:r>
              <a:rPr lang="en-US" altLang="en-US" dirty="0"/>
              <a:t>The answers will always vary and rely on factors such as:</a:t>
            </a:r>
          </a:p>
          <a:p>
            <a:pPr eaLnBrk="1" hangingPunct="1">
              <a:spcBef>
                <a:spcPct val="0"/>
              </a:spcBef>
              <a:buFontTx/>
              <a:buChar char="•"/>
            </a:pPr>
            <a:r>
              <a:rPr lang="en-US" altLang="en-US" dirty="0"/>
              <a:t>    How much do you already have saved?</a:t>
            </a:r>
          </a:p>
          <a:p>
            <a:pPr eaLnBrk="1" hangingPunct="1">
              <a:spcBef>
                <a:spcPct val="0"/>
              </a:spcBef>
              <a:buFontTx/>
              <a:buChar char="•"/>
            </a:pPr>
            <a:r>
              <a:rPr lang="en-US" altLang="en-US" dirty="0"/>
              <a:t>    How long have you been saving?</a:t>
            </a:r>
          </a:p>
          <a:p>
            <a:pPr eaLnBrk="1" hangingPunct="1">
              <a:spcBef>
                <a:spcPct val="0"/>
              </a:spcBef>
              <a:buFontTx/>
              <a:buChar char="•"/>
            </a:pPr>
            <a:r>
              <a:rPr lang="en-US" altLang="en-US" dirty="0"/>
              <a:t>    What is it you want to do when you retire and how much will that cost?</a:t>
            </a:r>
          </a:p>
          <a:p>
            <a:pPr eaLnBrk="1" hangingPunct="1">
              <a:spcBef>
                <a:spcPct val="0"/>
              </a:spcBef>
            </a:pPr>
            <a:endParaRPr lang="en-US" altLang="en-US" dirty="0"/>
          </a:p>
          <a:p>
            <a:pPr eaLnBrk="1" hangingPunct="1">
              <a:spcBef>
                <a:spcPct val="0"/>
              </a:spcBef>
            </a:pPr>
            <a:r>
              <a:rPr lang="en-US" altLang="en-US" dirty="0"/>
              <a:t>Remember our earlier slide with Susan and Larry?  If you’re like Susan and can start  saving early in your career, the Department of Labor (DOL) suggests you start saving 10% of your salary.  </a:t>
            </a:r>
          </a:p>
          <a:p>
            <a:pPr eaLnBrk="1" hangingPunct="1">
              <a:spcBef>
                <a:spcPct val="0"/>
              </a:spcBef>
            </a:pPr>
            <a:endParaRPr lang="en-US" altLang="en-US" dirty="0"/>
          </a:p>
          <a:p>
            <a:pPr eaLnBrk="1" hangingPunct="1">
              <a:spcBef>
                <a:spcPct val="0"/>
              </a:spcBef>
            </a:pPr>
            <a:r>
              <a:rPr lang="en-US" altLang="en-US" dirty="0"/>
              <a:t>If your situation is more like Larry and you start to save later on in your career, when you may not be working as many years before you retire, the DOL suggest you review your retirement financial strategy every two to three years and adjust accordingly.</a:t>
            </a:r>
            <a:endParaRPr lang="en-US" altLang="en-US" dirty="0">
              <a:solidFill>
                <a:srgbClr val="ED181E"/>
              </a:solidFill>
            </a:endParaRPr>
          </a:p>
          <a:p>
            <a:pPr eaLnBrk="1" hangingPunct="1">
              <a:spcBef>
                <a:spcPct val="0"/>
              </a:spcBef>
            </a:pPr>
            <a:endParaRPr lang="en-US" altLang="en-US" dirty="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DB8738-B33D-425D-BF09-8C03F5BA110C}" type="slidenum">
              <a:rPr lang="en-US" altLang="en-US" smtClean="0"/>
              <a:pPr fontAlgn="base">
                <a:spcBef>
                  <a:spcPct val="0"/>
                </a:spcBef>
                <a:spcAft>
                  <a:spcPct val="0"/>
                </a:spcAft>
                <a:defRPr/>
              </a:pPr>
              <a:t>48</a:t>
            </a:fld>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rgbClr val="FF0000"/>
                </a:solidFill>
              </a:rPr>
              <a:t>THIS SLIDE ONLY TO BE USED BY REGISTERED REPRESENTATIVES</a:t>
            </a:r>
          </a:p>
          <a:p>
            <a:pPr eaLnBrk="1" hangingPunct="1">
              <a:spcBef>
                <a:spcPct val="0"/>
              </a:spcBef>
              <a:spcAft>
                <a:spcPct val="60000"/>
              </a:spcAft>
            </a:pPr>
            <a:r>
              <a:rPr lang="en-US" altLang="en-US" dirty="0"/>
              <a:t>A well-balanced retirement portfolio is just as important to the “life” of your retirement account as a well-balanced menu is to your life.</a:t>
            </a:r>
          </a:p>
          <a:p>
            <a:pPr eaLnBrk="1" hangingPunct="1">
              <a:spcBef>
                <a:spcPct val="0"/>
              </a:spcBef>
              <a:spcAft>
                <a:spcPct val="60000"/>
              </a:spcAft>
            </a:pPr>
            <a:r>
              <a:rPr lang="en-US" altLang="en-US" dirty="0"/>
              <a:t>Too much of any one thing – whether it’s high-risk funds or too many </a:t>
            </a:r>
            <a:br>
              <a:rPr lang="en-US" altLang="en-US" dirty="0"/>
            </a:br>
            <a:r>
              <a:rPr lang="en-US" altLang="en-US" dirty="0"/>
              <a:t>doughnuts – the end result may not be in your best interest.</a:t>
            </a:r>
          </a:p>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8F4474-249F-4AE9-B6E4-031A31F1019C}" type="slidenum">
              <a:rPr lang="en-US" altLang="en-US" smtClean="0"/>
              <a:pPr fontAlgn="base">
                <a:spcBef>
                  <a:spcPct val="0"/>
                </a:spcBef>
                <a:spcAft>
                  <a:spcPct val="0"/>
                </a:spcAft>
                <a:defRPr/>
              </a:pPr>
              <a:t>49</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FF0000"/>
                </a:solidFill>
              </a:rPr>
              <a:t>A report released in 2020 by the National Institute of Retirement Security focused on the traditional sources of retirement income</a:t>
            </a:r>
            <a:r>
              <a:rPr lang="en-US" altLang="en-US" b="1" baseline="0" dirty="0">
                <a:solidFill>
                  <a:srgbClr val="FF0000"/>
                </a:solidFill>
              </a:rPr>
              <a:t> - often called the three-legged stool (SS, pension and defined contribution).</a:t>
            </a:r>
            <a:endParaRPr lang="en-US" altLang="en-US" dirty="0"/>
          </a:p>
          <a:p>
            <a:endParaRPr lang="en-US" dirty="0"/>
          </a:p>
          <a:p>
            <a:r>
              <a:rPr lang="en-US" dirty="0"/>
              <a:t>The outcome</a:t>
            </a:r>
            <a:r>
              <a:rPr lang="en-US" baseline="0" dirty="0"/>
              <a:t> of the report may surprise you. </a:t>
            </a:r>
            <a:r>
              <a:rPr lang="en-US" dirty="0"/>
              <a:t>For example, only about 6.8% of retirees</a:t>
            </a:r>
            <a:r>
              <a:rPr lang="en-US" baseline="0" dirty="0"/>
              <a:t> receive income from all 3 traditional sources. And 40% rely only on Social Security for their retirement income which for most people cannot adequately replace their pre-retirement income. </a:t>
            </a:r>
          </a:p>
          <a:p>
            <a:endParaRPr lang="en-US" baseline="0" dirty="0"/>
          </a:p>
          <a:p>
            <a:r>
              <a:rPr lang="en-US" baseline="0" dirty="0"/>
              <a:t>Reports like this reinforce the notion that early planning—combined with saving and investing—may be the best approach to help meet your retirement goals.</a:t>
            </a:r>
            <a:endParaRPr lang="en-US" dirty="0"/>
          </a:p>
        </p:txBody>
      </p:sp>
      <p:sp>
        <p:nvSpPr>
          <p:cNvPr id="4" name="Slide Number Placeholder 3"/>
          <p:cNvSpPr>
            <a:spLocks noGrp="1"/>
          </p:cNvSpPr>
          <p:nvPr>
            <p:ph type="sldNum" sz="quarter" idx="10"/>
          </p:nvPr>
        </p:nvSpPr>
        <p:spPr/>
        <p:txBody>
          <a:bodyPr/>
          <a:lstStyle/>
          <a:p>
            <a:pPr>
              <a:defRPr/>
            </a:pPr>
            <a:fld id="{BBEC9B9E-FE54-4740-8148-96104DF732E8}" type="slidenum">
              <a:rPr lang="en-US" smtClean="0"/>
              <a:pPr>
                <a:defRPr/>
              </a:pPr>
              <a:t>5</a:t>
            </a:fld>
            <a:endParaRPr lang="en-US" dirty="0"/>
          </a:p>
        </p:txBody>
      </p:sp>
    </p:spTree>
    <p:extLst>
      <p:ext uri="{BB962C8B-B14F-4D97-AF65-F5344CB8AC3E}">
        <p14:creationId xmlns:p14="http://schemas.microsoft.com/office/powerpoint/2010/main" val="3696066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909B39-F4DA-4D68-9D33-D0949028DC30}" type="slidenum">
              <a:rPr lang="en-US" altLang="en-US" smtClean="0"/>
              <a:pPr fontAlgn="base">
                <a:spcBef>
                  <a:spcPct val="0"/>
                </a:spcBef>
                <a:spcAft>
                  <a:spcPct val="0"/>
                </a:spcAft>
                <a:defRPr/>
              </a:pPr>
              <a:t>50</a:t>
            </a:fld>
            <a:endParaRPr lang="en-US" altLang="en-US" dirty="0"/>
          </a:p>
        </p:txBody>
      </p:sp>
      <p:sp>
        <p:nvSpPr>
          <p:cNvPr id="109572" name="Rectangle 3"/>
          <p:cNvSpPr>
            <a:spLocks noGrp="1" noChangeArrowheads="1"/>
          </p:cNvSpPr>
          <p:nvPr>
            <p:ph type="body" idx="1"/>
          </p:nvPr>
        </p:nvSpPr>
        <p:spPr bwMode="auto">
          <a:xfrm>
            <a:off x="365125" y="4343400"/>
            <a:ext cx="61706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dirty="0">
                <a:solidFill>
                  <a:srgbClr val="FF0000"/>
                </a:solidFill>
              </a:rPr>
              <a:t>THIS SLIDE ONLY TO BE USED  BY REGISTERED REPRESENTATIVES.  </a:t>
            </a:r>
          </a:p>
          <a:p>
            <a:pPr eaLnBrk="1" hangingPunct="1">
              <a:spcBef>
                <a:spcPct val="0"/>
              </a:spcBef>
            </a:pPr>
            <a:endParaRPr lang="en-US" altLang="en-US" sz="1100" b="1" dirty="0">
              <a:solidFill>
                <a:srgbClr val="FF0000"/>
              </a:solidFill>
            </a:endParaRPr>
          </a:p>
          <a:p>
            <a:pPr eaLnBrk="1" hangingPunct="1">
              <a:spcBef>
                <a:spcPct val="0"/>
              </a:spcBef>
            </a:pPr>
            <a:r>
              <a:rPr lang="en-US" altLang="en-US" sz="1100" dirty="0"/>
              <a:t>Now, let’s talk about risk. There are all kinds of investments out there, so how do you choose ones right for you? One consideration is how much risk you’re willing to take.</a:t>
            </a:r>
          </a:p>
          <a:p>
            <a:pPr eaLnBrk="1" hangingPunct="1">
              <a:spcBef>
                <a:spcPct val="0"/>
              </a:spcBef>
            </a:pPr>
            <a:endParaRPr lang="en-US" altLang="en-US" sz="1100" dirty="0"/>
          </a:p>
          <a:p>
            <a:pPr eaLnBrk="1" hangingPunct="1">
              <a:spcBef>
                <a:spcPct val="0"/>
              </a:spcBef>
            </a:pPr>
            <a:r>
              <a:rPr lang="en-US" altLang="en-US" sz="1100" dirty="0"/>
              <a:t>In short, risk tolerance is all about how willing you are to trade the potential to earn more for the risk of losing some. If you’re the type who’s likely to  throw caution to the wind in pursuit of the chance for higher returns, you may want to emphasize stock investments or certain types of bonds.</a:t>
            </a:r>
          </a:p>
          <a:p>
            <a:pPr eaLnBrk="1" hangingPunct="1">
              <a:spcBef>
                <a:spcPct val="0"/>
              </a:spcBef>
            </a:pPr>
            <a:endParaRPr lang="en-US" altLang="en-US" sz="1100" dirty="0"/>
          </a:p>
          <a:p>
            <a:pPr eaLnBrk="1" hangingPunct="1">
              <a:spcBef>
                <a:spcPct val="0"/>
              </a:spcBef>
            </a:pPr>
            <a:r>
              <a:rPr lang="en-US" altLang="en-US" sz="1100" dirty="0"/>
              <a:t>If you really can’t live with losing any of the money you’ve invested, you may want to stick with lower-risk bonds or cash investments, such as money markets or CDs.</a:t>
            </a:r>
          </a:p>
          <a:p>
            <a:pPr eaLnBrk="1" hangingPunct="1">
              <a:spcBef>
                <a:spcPct val="0"/>
              </a:spcBef>
            </a:pPr>
            <a:endParaRPr lang="en-US" altLang="en-US" sz="1100" dirty="0"/>
          </a:p>
          <a:p>
            <a:pPr eaLnBrk="1" hangingPunct="1">
              <a:spcBef>
                <a:spcPct val="0"/>
              </a:spcBef>
            </a:pPr>
            <a:r>
              <a:rPr lang="en-US" altLang="en-US" sz="1100" dirty="0"/>
              <a:t>In truth, most folks net out somewhere in between. </a:t>
            </a:r>
          </a:p>
          <a:p>
            <a:pPr eaLnBrk="1" hangingPunct="1">
              <a:spcBef>
                <a:spcPct val="0"/>
              </a:spcBef>
            </a:pPr>
            <a:endParaRPr lang="en-US" altLang="en-US" sz="1100" dirty="0"/>
          </a:p>
          <a:p>
            <a:pPr eaLnBrk="1" hangingPunct="1">
              <a:spcBef>
                <a:spcPct val="0"/>
              </a:spcBef>
            </a:pPr>
            <a:r>
              <a:rPr lang="en-US" altLang="en-US" sz="1100" dirty="0"/>
              <a:t>Please keep in mind that using diversification as part of  an investment strategy neither assures nor guarantees better performance  and cannot protect against loss in declining markets. </a:t>
            </a:r>
          </a:p>
          <a:p>
            <a:pPr eaLnBrk="1" hangingPunct="1">
              <a:spcBef>
                <a:spcPct val="0"/>
              </a:spcBef>
            </a:pP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BEB63E-3360-4B19-A6AE-E4F38A64CFB0}" type="slidenum">
              <a:rPr lang="en-US" altLang="en-US" smtClean="0"/>
              <a:pPr fontAlgn="base">
                <a:spcBef>
                  <a:spcPct val="0"/>
                </a:spcBef>
                <a:spcAft>
                  <a:spcPct val="0"/>
                </a:spcAft>
                <a:defRPr/>
              </a:pPr>
              <a:t>51</a:t>
            </a:fld>
            <a:endParaRPr lang="en-US" altLang="en-US" dirty="0"/>
          </a:p>
        </p:txBody>
      </p:sp>
      <p:sp>
        <p:nvSpPr>
          <p:cNvPr id="110596" name="Rectangle 3"/>
          <p:cNvSpPr>
            <a:spLocks noGrp="1" noChangeArrowheads="1"/>
          </p:cNvSpPr>
          <p:nvPr>
            <p:ph type="body" idx="1"/>
          </p:nvPr>
        </p:nvSpPr>
        <p:spPr bwMode="auto">
          <a:xfrm>
            <a:off x="541338" y="4271963"/>
            <a:ext cx="6010275" cy="474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wrap="square" lIns="92089" tIns="46045" rIns="92089" bIns="46045" numCol="1" anchor="t" anchorCtr="0" compatLnSpc="1">
            <a:prstTxWarp prst="textNoShape">
              <a:avLst/>
            </a:prstTxWarp>
          </a:bodyPr>
          <a:lstStyle/>
          <a:p>
            <a:pPr eaLnBrk="1" hangingPunct="1">
              <a:spcBef>
                <a:spcPct val="0"/>
              </a:spcBef>
            </a:pPr>
            <a:r>
              <a:rPr lang="en-US" altLang="en-US" sz="1100" b="1" dirty="0">
                <a:solidFill>
                  <a:srgbClr val="FF0000"/>
                </a:solidFill>
              </a:rPr>
              <a:t>USE ONLY WHEN DISCUSSING VARIABLE ANNUITIES</a:t>
            </a:r>
          </a:p>
          <a:p>
            <a:pPr eaLnBrk="1" hangingPunct="1">
              <a:spcBef>
                <a:spcPct val="0"/>
              </a:spcBef>
            </a:pPr>
            <a:endParaRPr lang="en-US" altLang="en-US" sz="1100" b="1" dirty="0">
              <a:solidFill>
                <a:srgbClr val="FF0000"/>
              </a:solidFill>
            </a:endParaRPr>
          </a:p>
          <a:p>
            <a:pPr eaLnBrk="1" hangingPunct="1">
              <a:spcBef>
                <a:spcPct val="0"/>
              </a:spcBef>
            </a:pPr>
            <a:r>
              <a:rPr lang="en-US" altLang="en-US" sz="1100" dirty="0"/>
              <a:t>Each asset class has a unique objective, ranging from conservative to aggressive. This graphic is intended to show a hypothetical relative positioning of each asset class on a relative risk/return continuum.  </a:t>
            </a:r>
          </a:p>
          <a:p>
            <a:pPr eaLnBrk="1" hangingPunct="1">
              <a:spcBef>
                <a:spcPct val="0"/>
              </a:spcBef>
            </a:pPr>
            <a:endParaRPr lang="en-US" altLang="en-US" sz="1100" dirty="0"/>
          </a:p>
          <a:p>
            <a:pPr eaLnBrk="1" hangingPunct="1">
              <a:spcBef>
                <a:spcPct val="0"/>
              </a:spcBef>
            </a:pPr>
            <a:r>
              <a:rPr lang="en-US" altLang="en-US" sz="1100" dirty="0"/>
              <a:t>The line on the left labeled “Potential Return” reflects the return on investment for the asset classes. The line on the bottom, labeled “Potential Risk” reflects the investment risk associated with that asset class. As you move from bottom to top, both the risk and potential return for each asset class increases.  </a:t>
            </a:r>
          </a:p>
          <a:p>
            <a:pPr eaLnBrk="1" hangingPunct="1">
              <a:spcBef>
                <a:spcPct val="0"/>
              </a:spcBef>
            </a:pPr>
            <a:endParaRPr lang="en-US" altLang="en-US" sz="1100" dirty="0"/>
          </a:p>
          <a:p>
            <a:pPr eaLnBrk="1" hangingPunct="1">
              <a:spcBef>
                <a:spcPct val="0"/>
              </a:spcBef>
            </a:pPr>
            <a:r>
              <a:rPr lang="en-US" altLang="en-US" sz="1100" dirty="0"/>
              <a:t>For example, the asset class labeled Stability of Principal is considered to be the most conservative. Note that it’s located at the bottom of the risk spectrum and the bottom of the potential return spectrum. </a:t>
            </a:r>
          </a:p>
          <a:p>
            <a:pPr eaLnBrk="1" hangingPunct="1">
              <a:spcBef>
                <a:spcPct val="0"/>
              </a:spcBef>
            </a:pPr>
            <a:endParaRPr lang="en-US" altLang="en-US" sz="1100" dirty="0"/>
          </a:p>
          <a:p>
            <a:pPr eaLnBrk="1" hangingPunct="1">
              <a:spcBef>
                <a:spcPct val="0"/>
              </a:spcBef>
            </a:pPr>
            <a:r>
              <a:rPr lang="en-US" altLang="en-US" sz="1100" dirty="0"/>
              <a:t>While investing in this asset class provides investors with greater principal protection, you sacrifice some of the benefits of a market upswing. </a:t>
            </a:r>
          </a:p>
          <a:p>
            <a:pPr eaLnBrk="1" hangingPunct="1">
              <a:spcBef>
                <a:spcPct val="0"/>
              </a:spcBef>
            </a:pPr>
            <a:r>
              <a:rPr lang="en-US" altLang="en-US" sz="1100" dirty="0"/>
              <a:t>   </a:t>
            </a:r>
          </a:p>
          <a:p>
            <a:pPr eaLnBrk="1" hangingPunct="1">
              <a:spcBef>
                <a:spcPct val="0"/>
              </a:spcBef>
            </a:pPr>
            <a:r>
              <a:rPr lang="en-US" altLang="en-US" sz="1100" dirty="0"/>
              <a:t>On the other extreme, consider the Global/International asset class.  It’s considered the most aggressive and is highest on the potential return spectrum but the risk associated with investing in this asset class is also the highest. </a:t>
            </a:r>
          </a:p>
          <a:p>
            <a:pPr eaLnBrk="1" hangingPunct="1">
              <a:spcBef>
                <a:spcPct val="0"/>
              </a:spcBef>
            </a:pPr>
            <a:endParaRPr lang="en-US" altLang="en-US" sz="1100" dirty="0"/>
          </a:p>
          <a:p>
            <a:pPr eaLnBrk="1" hangingPunct="1">
              <a:spcBef>
                <a:spcPct val="0"/>
              </a:spcBef>
            </a:pPr>
            <a:r>
              <a:rPr lang="en-US" altLang="en-US" sz="1100" dirty="0"/>
              <a:t>When invested in this asset class, your investment dollars could benefit dramatically during a market upswing. That said, during a market downturn, your investment may decline accordingly. As a general rule of thumb: The greater the potential risk, the greater the potential return. You should always consider your personal risk tolerance when making investment-related decisions. You may wish to consider diversifying your dollars among several asset classes to potentially soften the blow by downturns in any one particular asset class.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0000"/>
              </a:spcAft>
            </a:pPr>
            <a:r>
              <a:rPr lang="en-US" altLang="en-US" b="1" dirty="0">
                <a:solidFill>
                  <a:srgbClr val="FF0000"/>
                </a:solidFill>
              </a:rPr>
              <a:t>USE</a:t>
            </a:r>
            <a:r>
              <a:rPr lang="en-US" altLang="en-US" b="1" dirty="0">
                <a:solidFill>
                  <a:srgbClr val="D43E01"/>
                </a:solidFill>
              </a:rPr>
              <a:t> </a:t>
            </a:r>
            <a:r>
              <a:rPr lang="en-US" altLang="en-US" b="1" dirty="0">
                <a:solidFill>
                  <a:srgbClr val="FF0000"/>
                </a:solidFill>
              </a:rPr>
              <a:t>ONLY WHEN DISCUSSING VARIABLE PRODUCTS</a:t>
            </a:r>
          </a:p>
          <a:p>
            <a:pPr eaLnBrk="1" hangingPunct="1">
              <a:spcBef>
                <a:spcPct val="0"/>
              </a:spcBef>
              <a:spcAft>
                <a:spcPct val="60000"/>
              </a:spcAft>
            </a:pPr>
            <a:r>
              <a:rPr lang="en-US" altLang="en-US" dirty="0"/>
              <a:t>Remember earlier when we said “nothing is as constant as change?” By periodically reviewing your account, you can use “change” as a great tool to keep moving toward your future objectives.</a:t>
            </a:r>
          </a:p>
          <a:p>
            <a:pPr eaLnBrk="1" hangingPunct="1">
              <a:spcBef>
                <a:spcPct val="0"/>
              </a:spcBef>
              <a:spcAft>
                <a:spcPct val="60000"/>
              </a:spcAft>
            </a:pPr>
            <a:r>
              <a:rPr lang="en-US" altLang="en-US" dirty="0"/>
              <a:t>At least once a year, check the options you’re investing in. Do you still like the mix? Are the different asset allocations still in line with your investment style? Do your current investments take full advantage of how the market is acting?  Still on track to accomplish what you want? If not, you can “rebalance” your account, which means moving money back and forth between different categories of investments. Account rebalancing as an investment strategy neither ensures a profit nor guarantees against loss in declining markets, but can be a helpful tool in monitoring your investment mix.</a:t>
            </a:r>
          </a:p>
          <a:p>
            <a:pPr eaLnBrk="1" hangingPunct="1">
              <a:spcBef>
                <a:spcPct val="0"/>
              </a:spcBef>
            </a:pPr>
            <a:endParaRPr lang="en-US" altLang="en-US" dirty="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EBD4B9-3D00-4A29-9B7D-236FAF02E551}" type="slidenum">
              <a:rPr lang="en-US" altLang="en-US" smtClean="0"/>
              <a:pPr fontAlgn="base">
                <a:spcBef>
                  <a:spcPct val="0"/>
                </a:spcBef>
                <a:spcAft>
                  <a:spcPct val="0"/>
                </a:spcAft>
                <a:defRPr/>
              </a:pPr>
              <a:t>52</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Consider yourself “hands on?  Voya offers some great interactive tools on its website.  You can take a quiz to determine your investment style,  get information on how to build a portfolio, and more!</a:t>
            </a:r>
          </a:p>
          <a:p>
            <a:pPr eaLnBrk="1" hangingPunct="1">
              <a:spcBef>
                <a:spcPct val="0"/>
              </a:spcBef>
            </a:pPr>
            <a:endParaRPr lang="en-US" altLang="en-US" dirty="0"/>
          </a:p>
          <a:p>
            <a:pPr eaLnBrk="1" hangingPunct="1">
              <a:spcBef>
                <a:spcPct val="0"/>
              </a:spcBef>
            </a:pPr>
            <a:r>
              <a:rPr lang="en-US" altLang="en-US" b="1" dirty="0">
                <a:solidFill>
                  <a:srgbClr val="FF0000"/>
                </a:solidFill>
              </a:rPr>
              <a:t>You may also want to consult your own personal tax advisor for assistance.</a:t>
            </a: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7EA611-99FB-4898-AC6D-3BC819A66D4D}" type="slidenum">
              <a:rPr lang="en-US" altLang="en-US" smtClean="0"/>
              <a:pPr fontAlgn="base">
                <a:spcBef>
                  <a:spcPct val="0"/>
                </a:spcBef>
                <a:spcAft>
                  <a:spcPct val="0"/>
                </a:spcAft>
                <a:defRPr/>
              </a:pPr>
              <a:t>53</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Are there any questions? If not, I’d like to thank you for your time and attention. Please feel free to call or contact me at any time.</a:t>
            </a:r>
          </a:p>
          <a:p>
            <a:pPr eaLnBrk="1" hangingPunct="1">
              <a:spcBef>
                <a:spcPct val="0"/>
              </a:spcBef>
            </a:pPr>
            <a:endParaRPr lang="en-US" altLang="en-US" dirty="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1BD36B-15B8-407E-A415-27877B0AEE6E}" type="slidenum">
              <a:rPr lang="en-US" altLang="en-US" smtClean="0"/>
              <a:pPr fontAlgn="base">
                <a:spcBef>
                  <a:spcPct val="0"/>
                </a:spcBef>
                <a:spcAft>
                  <a:spcPct val="0"/>
                </a:spcAft>
                <a:defRPr/>
              </a:pPr>
              <a:t>54</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defTabSz="457200" fontAlgn="base">
              <a:spcBef>
                <a:spcPct val="0"/>
              </a:spcBef>
              <a:spcAft>
                <a:spcPct val="0"/>
              </a:spcAft>
              <a:defRPr>
                <a:solidFill>
                  <a:schemeClr val="tx1"/>
                </a:solidFill>
                <a:latin typeface="Calibri" pitchFamily="34" charset="0"/>
              </a:defRPr>
            </a:lvl6pPr>
            <a:lvl7pPr marL="2932113" indent="-223838" defTabSz="457200" fontAlgn="base">
              <a:spcBef>
                <a:spcPct val="0"/>
              </a:spcBef>
              <a:spcAft>
                <a:spcPct val="0"/>
              </a:spcAft>
              <a:defRPr>
                <a:solidFill>
                  <a:schemeClr val="tx1"/>
                </a:solidFill>
                <a:latin typeface="Calibri" pitchFamily="34" charset="0"/>
              </a:defRPr>
            </a:lvl7pPr>
            <a:lvl8pPr marL="3389313" indent="-223838" defTabSz="457200" fontAlgn="base">
              <a:spcBef>
                <a:spcPct val="0"/>
              </a:spcBef>
              <a:spcAft>
                <a:spcPct val="0"/>
              </a:spcAft>
              <a:defRPr>
                <a:solidFill>
                  <a:schemeClr val="tx1"/>
                </a:solidFill>
                <a:latin typeface="Calibri" pitchFamily="34" charset="0"/>
              </a:defRPr>
            </a:lvl8pPr>
            <a:lvl9pPr marL="3846513" indent="-223838" defTabSz="457200" fontAlgn="base">
              <a:spcBef>
                <a:spcPct val="0"/>
              </a:spcBef>
              <a:spcAft>
                <a:spcPct val="0"/>
              </a:spcAft>
              <a:defRPr>
                <a:solidFill>
                  <a:schemeClr val="tx1"/>
                </a:solidFill>
                <a:latin typeface="Calibri" pitchFamily="34" charset="0"/>
              </a:defRPr>
            </a:lvl9pPr>
          </a:lstStyle>
          <a:p>
            <a:pPr>
              <a:defRPr/>
            </a:pPr>
            <a:fld id="{FC93F866-7AC2-4964-8853-B15EB6224BFD}" type="slidenum">
              <a:rPr lang="nl-NL" altLang="en-US" smtClean="0">
                <a:solidFill>
                  <a:prstClr val="black"/>
                </a:solidFill>
                <a:latin typeface="Arial" charset="0"/>
              </a:rPr>
              <a:pPr>
                <a:defRPr/>
              </a:pPr>
              <a:t>6</a:t>
            </a:fld>
            <a:endParaRPr lang="nl-NL" altLang="en-US">
              <a:solidFill>
                <a:prstClr val="black"/>
              </a:solidFill>
              <a:latin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How long were you expecting to be retired? Here are some eye-opening projections from the National Center for Health Statistics:</a:t>
            </a:r>
          </a:p>
          <a:p>
            <a:pPr eaLnBrk="1" hangingPunct="1">
              <a:spcBef>
                <a:spcPct val="50000"/>
              </a:spcBef>
            </a:pPr>
            <a:r>
              <a:rPr lang="en-US" altLang="en-US" dirty="0"/>
              <a:t>• today’s 65-year-old male has a 50 percent chance of living until age 81</a:t>
            </a:r>
          </a:p>
          <a:p>
            <a:pPr eaLnBrk="1" hangingPunct="1">
              <a:spcBef>
                <a:spcPct val="50000"/>
              </a:spcBef>
            </a:pPr>
            <a:r>
              <a:rPr lang="en-US" altLang="en-US" dirty="0"/>
              <a:t>• today’s 65-year-old female has a 50 percent chance of living until age 84</a:t>
            </a:r>
          </a:p>
          <a:p>
            <a:pPr eaLnBrk="1" hangingPunct="1">
              <a:spcBef>
                <a:spcPct val="50000"/>
              </a:spcBef>
            </a:pPr>
            <a:r>
              <a:rPr lang="en-US" altLang="en-US" dirty="0"/>
              <a:t>So, even though it’s tricky to estimate exactly how long you’ll live, the fact is, most people underestimate how long they’ll be around, and how much they’ll need to sustain themselves all those years.</a:t>
            </a:r>
          </a:p>
          <a:p>
            <a:pPr eaLnBrk="1" hangingPunct="1">
              <a:spcBef>
                <a:spcPct val="0"/>
              </a:spcBef>
            </a:pPr>
            <a:endParaRPr lang="en-US" altLang="en-US" sz="2600" b="1" dirty="0">
              <a:latin typeface="Times New Roman" pitchFamily="18" charset="0"/>
            </a:endParaRPr>
          </a:p>
          <a:p>
            <a:pPr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chart is an example on the effects of inflation on an salary of $50,000.   In five years, assuming a 3% inflation rate, that $50,000 annual salary may not be sufficient in order for you to maintain your current lifestyle.  In about 20 years, inflation alone may erode your purchasing power to the point where your salary translates to a little more than half of the amount you earn today.  </a:t>
            </a:r>
          </a:p>
          <a:p>
            <a:pPr eaLnBrk="1" hangingPunct="1">
              <a:spcBef>
                <a:spcPct val="0"/>
              </a:spcBef>
            </a:pPr>
            <a:endParaRPr lang="en-US" altLang="en-US" dirty="0"/>
          </a:p>
          <a:p>
            <a:pPr eaLnBrk="1" hangingPunct="1">
              <a:spcBef>
                <a:spcPct val="0"/>
              </a:spcBef>
            </a:pPr>
            <a:r>
              <a:rPr lang="en-US" altLang="en-US" dirty="0"/>
              <a:t>Depending on your current lifestyle, goals and dreams, you’ll need to determine how much money may be needed to accomplish your long-term objectives.  Social Security and personal savings alone might not be enough.  It’s very possible that the effects of inflation could strongly impact Social Security and personal savings thereby creating the need to save for retirement through an employer-sponsored retirement plan.  </a:t>
            </a:r>
          </a:p>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81A54F5C-5036-427E-A1C2-BFEDABE35B3F}" type="slidenum">
              <a:rPr lang="en-US" altLang="en-US" smtClean="0">
                <a:solidFill>
                  <a:prstClr val="black"/>
                </a:solidFill>
              </a:rPr>
              <a:pPr>
                <a:defRPr/>
              </a:pPr>
              <a:t>7</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These next 3 slides are for use when the client </a:t>
            </a:r>
            <a:r>
              <a:rPr lang="en-US" altLang="en-US" b="1" u="sng" dirty="0">
                <a:solidFill>
                  <a:srgbClr val="7030A0"/>
                </a:solidFill>
              </a:rPr>
              <a:t>WORKS IN THE EDUCATION MARKET ONLY </a:t>
            </a:r>
            <a:r>
              <a:rPr lang="en-US" altLang="en-US" b="1" dirty="0">
                <a:solidFill>
                  <a:srgbClr val="FF0000"/>
                </a:solidFill>
              </a:rPr>
              <a:t>and has both retirement system benefits and Social Security benefits.</a:t>
            </a:r>
          </a:p>
          <a:p>
            <a:pPr eaLnBrk="1" hangingPunct="1">
              <a:spcBef>
                <a:spcPct val="0"/>
              </a:spcBef>
            </a:pPr>
            <a:endParaRPr lang="en-US" altLang="en-US" b="1" dirty="0">
              <a:solidFill>
                <a:srgbClr val="FF0000"/>
              </a:solidFill>
            </a:endParaRPr>
          </a:p>
          <a:p>
            <a:pPr eaLnBrk="1" hangingPunct="1">
              <a:spcBef>
                <a:spcPct val="0"/>
              </a:spcBef>
            </a:pPr>
            <a:r>
              <a:rPr lang="en-US" altLang="en-US" dirty="0"/>
              <a:t>Voya has a tool called Educators’ Financial Analysis which generates hypothetical illustrations based on your current financial status, including current paychecks/investments/assets/debts to provide you with a snapshot of possible income needs over an extended period of time.</a:t>
            </a:r>
          </a:p>
          <a:p>
            <a:pPr eaLnBrk="1" hangingPunct="1">
              <a:spcBef>
                <a:spcPct val="0"/>
              </a:spcBef>
            </a:pPr>
            <a:endParaRPr lang="en-US" altLang="en-US" dirty="0"/>
          </a:p>
          <a:p>
            <a:pPr eaLnBrk="1" hangingPunct="1">
              <a:spcBef>
                <a:spcPct val="0"/>
              </a:spcBef>
            </a:pPr>
            <a:r>
              <a:rPr lang="en-US" altLang="en-US" dirty="0"/>
              <a:t>You can get a personalized analysis of your financial strategy and the data you need to possibly make some adjustments to that strategy.</a:t>
            </a:r>
          </a:p>
          <a:p>
            <a:pPr eaLnBrk="1" hangingPunct="1">
              <a:spcBef>
                <a:spcPct val="0"/>
              </a:spcBef>
            </a:pPr>
            <a:endParaRPr lang="en-US" altLang="en-US" dirty="0"/>
          </a:p>
          <a:p>
            <a:pPr eaLnBrk="1" hangingPunct="1">
              <a:spcBef>
                <a:spcPct val="0"/>
              </a:spcBef>
            </a:pPr>
            <a:r>
              <a:rPr lang="en-US" altLang="en-US" dirty="0"/>
              <a:t>Best part? It’s FREE --  there’s no cost or obligation -- and takes only about 15 minutes to go through with your financial</a:t>
            </a:r>
            <a:r>
              <a:rPr lang="en-US" altLang="en-US" baseline="0" dirty="0"/>
              <a:t> professional</a:t>
            </a:r>
            <a:r>
              <a:rPr lang="en-US" altLang="en-US" dirty="0"/>
              <a:t>!</a:t>
            </a:r>
          </a:p>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2646042A-AE3A-4E91-875C-CFF57EB975B1}" type="slidenum">
              <a:rPr lang="en-US" altLang="en-US" smtClean="0">
                <a:solidFill>
                  <a:prstClr val="black"/>
                </a:solidFill>
              </a:rPr>
              <a:pPr>
                <a:defRPr/>
              </a:pPr>
              <a:t>8</a:t>
            </a:fld>
            <a:endParaRPr lang="en-US"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FF0000"/>
                </a:solidFill>
              </a:rPr>
              <a:t>This slide is for use when the Education client has a 457(b),</a:t>
            </a:r>
            <a:r>
              <a:rPr lang="en-US" altLang="en-US" b="1" baseline="0" dirty="0">
                <a:solidFill>
                  <a:srgbClr val="FF0000"/>
                </a:solidFill>
              </a:rPr>
              <a:t> </a:t>
            </a:r>
            <a:r>
              <a:rPr lang="en-US" altLang="en-US" b="1" dirty="0">
                <a:solidFill>
                  <a:srgbClr val="FF0000"/>
                </a:solidFill>
              </a:rPr>
              <a:t>retirement system benefits and Social Security benefits.</a:t>
            </a:r>
            <a:endParaRPr lang="en-US" altLang="en-US" dirty="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28D918-C475-4AE0-B924-D778E18A34BA}" type="slidenum">
              <a:rPr lang="en-US" altLang="en-US" smtClean="0"/>
              <a:pPr fontAlgn="base">
                <a:spcBef>
                  <a:spcPct val="0"/>
                </a:spcBef>
                <a:spcAft>
                  <a:spcPct val="0"/>
                </a:spcAft>
                <a:defRPr/>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24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70BF2A1F-715E-4766-AB65-7AE33BD43693}" type="slidenum">
              <a:rPr lang="en-US"/>
              <a:pPr>
                <a:defRPr/>
              </a:pPr>
              <a:t>‹#›</a:t>
            </a:fld>
            <a:endParaRPr lang="en-US" dirty="0"/>
          </a:p>
        </p:txBody>
      </p:sp>
    </p:spTree>
    <p:extLst>
      <p:ext uri="{BB962C8B-B14F-4D97-AF65-F5344CB8AC3E}">
        <p14:creationId xmlns:p14="http://schemas.microsoft.com/office/powerpoint/2010/main" val="375470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2CA92AC-F0FD-4D4E-91A2-8AEDCECB6913}" type="slidenum">
              <a:rPr lang="en-US"/>
              <a:pPr>
                <a:defRPr/>
              </a:pPr>
              <a:t>‹#›</a:t>
            </a:fld>
            <a:endParaRPr lang="en-US" dirty="0"/>
          </a:p>
        </p:txBody>
      </p:sp>
    </p:spTree>
    <p:extLst>
      <p:ext uri="{BB962C8B-B14F-4D97-AF65-F5344CB8AC3E}">
        <p14:creationId xmlns:p14="http://schemas.microsoft.com/office/powerpoint/2010/main" val="339354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19FAFD-1D33-4E48-9430-EBD4BFCC31BF}" type="slidenum">
              <a:rPr lang="en-US"/>
              <a:pPr>
                <a:defRPr/>
              </a:pPr>
              <a:t>‹#›</a:t>
            </a:fld>
            <a:endParaRPr lang="en-US" dirty="0"/>
          </a:p>
        </p:txBody>
      </p:sp>
    </p:spTree>
    <p:extLst>
      <p:ext uri="{BB962C8B-B14F-4D97-AF65-F5344CB8AC3E}">
        <p14:creationId xmlns:p14="http://schemas.microsoft.com/office/powerpoint/2010/main" val="275658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99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Voy_cap_line_PIP_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6270625"/>
            <a:ext cx="1925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F67EA98-3066-47F3-B8B8-0717FCB565AD}" type="slidenum">
              <a:rPr lang="en-US"/>
              <a:pPr>
                <a:defRPr/>
              </a:pPr>
              <a:t>‹#›</a:t>
            </a:fld>
            <a:endParaRPr lang="en-US" dirty="0"/>
          </a:p>
        </p:txBody>
      </p:sp>
    </p:spTree>
    <p:extLst>
      <p:ext uri="{BB962C8B-B14F-4D97-AF65-F5344CB8AC3E}">
        <p14:creationId xmlns:p14="http://schemas.microsoft.com/office/powerpoint/2010/main" val="268585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3D88A05-9524-4E51-8B38-32298CC56972}" type="slidenum">
              <a:rPr lang="en-US"/>
              <a:pPr>
                <a:defRPr/>
              </a:pPr>
              <a:t>‹#›</a:t>
            </a:fld>
            <a:endParaRPr lang="en-US" dirty="0"/>
          </a:p>
        </p:txBody>
      </p:sp>
    </p:spTree>
    <p:extLst>
      <p:ext uri="{BB962C8B-B14F-4D97-AF65-F5344CB8AC3E}">
        <p14:creationId xmlns:p14="http://schemas.microsoft.com/office/powerpoint/2010/main" val="177843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B90B5357-FF4A-4FAE-B06C-7D4D81769409}" type="slidenum">
              <a:rPr lang="en-US"/>
              <a:pPr>
                <a:defRPr/>
              </a:pPr>
              <a:t>‹#›</a:t>
            </a:fld>
            <a:endParaRPr lang="en-US" dirty="0"/>
          </a:p>
        </p:txBody>
      </p:sp>
    </p:spTree>
    <p:extLst>
      <p:ext uri="{BB962C8B-B14F-4D97-AF65-F5344CB8AC3E}">
        <p14:creationId xmlns:p14="http://schemas.microsoft.com/office/powerpoint/2010/main" val="70370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27CA193-24DB-4811-9F98-1D44544A306C}" type="slidenum">
              <a:rPr lang="en-US"/>
              <a:pPr>
                <a:defRPr/>
              </a:pPr>
              <a:t>‹#›</a:t>
            </a:fld>
            <a:endParaRPr lang="en-US" dirty="0"/>
          </a:p>
        </p:txBody>
      </p:sp>
    </p:spTree>
    <p:extLst>
      <p:ext uri="{BB962C8B-B14F-4D97-AF65-F5344CB8AC3E}">
        <p14:creationId xmlns:p14="http://schemas.microsoft.com/office/powerpoint/2010/main" val="1518041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2B8CB5A-0BE9-41AC-9E9B-11D7594A7621}" type="slidenum">
              <a:rPr lang="en-US"/>
              <a:pPr>
                <a:defRPr/>
              </a:pPr>
              <a:t>‹#›</a:t>
            </a:fld>
            <a:endParaRPr lang="en-US" dirty="0"/>
          </a:p>
        </p:txBody>
      </p:sp>
    </p:spTree>
    <p:extLst>
      <p:ext uri="{BB962C8B-B14F-4D97-AF65-F5344CB8AC3E}">
        <p14:creationId xmlns:p14="http://schemas.microsoft.com/office/powerpoint/2010/main" val="969913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918F874-75E9-40FB-AD12-3A5214DA8A60}" type="slidenum">
              <a:rPr lang="en-US"/>
              <a:pPr>
                <a:defRPr/>
              </a:pPr>
              <a:t>‹#›</a:t>
            </a:fld>
            <a:endParaRPr lang="en-US" dirty="0"/>
          </a:p>
        </p:txBody>
      </p:sp>
    </p:spTree>
    <p:extLst>
      <p:ext uri="{BB962C8B-B14F-4D97-AF65-F5344CB8AC3E}">
        <p14:creationId xmlns:p14="http://schemas.microsoft.com/office/powerpoint/2010/main" val="11116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487363" y="6453188"/>
            <a:ext cx="579437" cy="417512"/>
          </a:xfrm>
          <a:prstGeom prst="rect">
            <a:avLst/>
          </a:prstGeom>
        </p:spPr>
        <p:txBody>
          <a:bodyPr/>
          <a:lstStyle>
            <a:lvl1pPr>
              <a:defRPr>
                <a:cs typeface="Arial" charset="0"/>
              </a:defRPr>
            </a:lvl1pPr>
          </a:lstStyle>
          <a:p>
            <a:pPr>
              <a:defRPr/>
            </a:pPr>
            <a:fld id="{7D38C355-0E60-4BBD-92C9-6259230D7967}" type="slidenum">
              <a:rPr lang="en-US"/>
              <a:pPr>
                <a:defRPr/>
              </a:pPr>
              <a:t>‹#›</a:t>
            </a:fld>
            <a:endParaRPr lang="en-US" dirty="0"/>
          </a:p>
        </p:txBody>
      </p:sp>
    </p:spTree>
    <p:extLst>
      <p:ext uri="{BB962C8B-B14F-4D97-AF65-F5344CB8AC3E}">
        <p14:creationId xmlns:p14="http://schemas.microsoft.com/office/powerpoint/2010/main" val="24053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487363" y="6453188"/>
            <a:ext cx="579437" cy="417512"/>
          </a:xfrm>
          <a:prstGeom prst="rect">
            <a:avLst/>
          </a:prstGeom>
        </p:spPr>
        <p:txBody>
          <a:bodyPr/>
          <a:lstStyle>
            <a:lvl1pPr>
              <a:defRPr>
                <a:cs typeface="Arial" charset="0"/>
              </a:defRPr>
            </a:lvl1pPr>
          </a:lstStyle>
          <a:p>
            <a:pPr>
              <a:defRPr/>
            </a:pPr>
            <a:fld id="{7E63EA5A-BF4C-4C12-A000-62EC94AB9CCB}" type="slidenum">
              <a:rPr lang="en-US"/>
              <a:pPr>
                <a:defRPr/>
              </a:pPr>
              <a:t>‹#›</a:t>
            </a:fld>
            <a:endParaRPr lang="en-US" dirty="0"/>
          </a:p>
        </p:txBody>
      </p:sp>
    </p:spTree>
    <p:extLst>
      <p:ext uri="{BB962C8B-B14F-4D97-AF65-F5344CB8AC3E}">
        <p14:creationId xmlns:p14="http://schemas.microsoft.com/office/powerpoint/2010/main" val="40053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487363" y="6453188"/>
            <a:ext cx="579437" cy="417512"/>
          </a:xfrm>
          <a:prstGeom prst="rect">
            <a:avLst/>
          </a:prstGeom>
        </p:spPr>
        <p:txBody>
          <a:bodyPr/>
          <a:lstStyle>
            <a:lvl1pPr>
              <a:defRPr>
                <a:cs typeface="Arial" charset="0"/>
              </a:defRPr>
            </a:lvl1pPr>
          </a:lstStyle>
          <a:p>
            <a:pPr>
              <a:defRPr/>
            </a:pPr>
            <a:fld id="{F3B2D89F-7159-4E7E-B275-72807D6D836F}" type="slidenum">
              <a:rPr lang="en-US"/>
              <a:pPr>
                <a:defRPr/>
              </a:pPr>
              <a:t>‹#›</a:t>
            </a:fld>
            <a:endParaRPr lang="en-US" dirty="0"/>
          </a:p>
        </p:txBody>
      </p:sp>
    </p:spTree>
    <p:extLst>
      <p:ext uri="{BB962C8B-B14F-4D97-AF65-F5344CB8AC3E}">
        <p14:creationId xmlns:p14="http://schemas.microsoft.com/office/powerpoint/2010/main" val="238168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87363" y="6453188"/>
            <a:ext cx="579437" cy="417512"/>
          </a:xfrm>
          <a:prstGeom prst="rect">
            <a:avLst/>
          </a:prstGeom>
        </p:spPr>
        <p:txBody>
          <a:bodyPr/>
          <a:lstStyle>
            <a:lvl1pPr>
              <a:defRPr>
                <a:cs typeface="Arial" charset="0"/>
              </a:defRPr>
            </a:lvl1pPr>
          </a:lstStyle>
          <a:p>
            <a:pPr>
              <a:defRPr/>
            </a:pPr>
            <a:fld id="{5979D863-E4D0-4FF2-9F0F-F1A63AEF817E}" type="slidenum">
              <a:rPr lang="en-US"/>
              <a:pPr>
                <a:defRPr/>
              </a:pPr>
              <a:t>‹#›</a:t>
            </a:fld>
            <a:endParaRPr lang="en-US" dirty="0"/>
          </a:p>
        </p:txBody>
      </p:sp>
    </p:spTree>
    <p:extLst>
      <p:ext uri="{BB962C8B-B14F-4D97-AF65-F5344CB8AC3E}">
        <p14:creationId xmlns:p14="http://schemas.microsoft.com/office/powerpoint/2010/main" val="318734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1-column Slim">
    <p:spTree>
      <p:nvGrpSpPr>
        <p:cNvPr id="1" name=""/>
        <p:cNvGrpSpPr/>
        <p:nvPr/>
      </p:nvGrpSpPr>
      <p:grpSpPr>
        <a:xfrm>
          <a:off x="0" y="0"/>
          <a:ext cx="0" cy="0"/>
          <a:chOff x="0" y="0"/>
          <a:chExt cx="0" cy="0"/>
        </a:xfrm>
      </p:grpSpPr>
      <p:cxnSp>
        <p:nvCxnSpPr>
          <p:cNvPr id="5" name="Straight Connector 4"/>
          <p:cNvCxnSpPr/>
          <p:nvPr userDrawn="1"/>
        </p:nvCxnSpPr>
        <p:spPr>
          <a:xfrm>
            <a:off x="392113" y="763588"/>
            <a:ext cx="8410575"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93699" y="1143000"/>
            <a:ext cx="2485411" cy="4525963"/>
          </a:xfrm>
        </p:spPr>
        <p:txBody>
          <a:bodyPr>
            <a:noAutofit/>
          </a:bodyPr>
          <a:lstStyle>
            <a:lvl1pPr marL="0" indent="0">
              <a:lnSpc>
                <a:spcPct val="100000"/>
              </a:lnSpc>
              <a:spcBef>
                <a:spcPts val="0"/>
              </a:spcBef>
              <a:spcAft>
                <a:spcPts val="700"/>
              </a:spcAft>
              <a:buFont typeface="Arial"/>
              <a:buNone/>
              <a:defRPr sz="1400"/>
            </a:lvl1pPr>
            <a:lvl2pPr marL="225425" indent="0">
              <a:lnSpc>
                <a:spcPct val="100000"/>
              </a:lnSpc>
              <a:spcBef>
                <a:spcPts val="0"/>
              </a:spcBef>
              <a:spcAft>
                <a:spcPts val="700"/>
              </a:spcAft>
              <a:buNone/>
              <a:defRPr sz="1400"/>
            </a:lvl2pPr>
            <a:lvl3pPr marL="339725" indent="0">
              <a:lnSpc>
                <a:spcPct val="100000"/>
              </a:lnSpc>
              <a:spcBef>
                <a:spcPts val="0"/>
              </a:spcBef>
              <a:spcAft>
                <a:spcPts val="700"/>
              </a:spcAft>
              <a:buNone/>
              <a:defRPr sz="1200"/>
            </a:lvl3pPr>
            <a:lvl4pPr marL="574675" indent="0">
              <a:lnSpc>
                <a:spcPct val="100000"/>
              </a:lnSpc>
              <a:spcBef>
                <a:spcPts val="0"/>
              </a:spcBef>
              <a:spcAft>
                <a:spcPts val="700"/>
              </a:spcAft>
              <a:buNone/>
              <a:defRPr sz="1200"/>
            </a:lvl4pPr>
            <a:lvl5pPr marL="800100" indent="0">
              <a:lnSpc>
                <a:spcPct val="100000"/>
              </a:lnSpc>
              <a:spcBef>
                <a:spcPts val="0"/>
              </a:spcBef>
              <a:spcAft>
                <a:spcPts val="70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93699" y="230188"/>
            <a:ext cx="8408895" cy="630590"/>
          </a:xfrm>
        </p:spPr>
        <p:txBody>
          <a:bodyPr lIns="0" tIns="0" rIns="0" bIns="0" anchor="t"/>
          <a:lstStyle/>
          <a:p>
            <a:r>
              <a:rPr lang="en-US" dirty="0"/>
              <a:t>Click to edit Master title style</a:t>
            </a:r>
          </a:p>
        </p:txBody>
      </p:sp>
    </p:spTree>
    <p:extLst>
      <p:ext uri="{BB962C8B-B14F-4D97-AF65-F5344CB8AC3E}">
        <p14:creationId xmlns:p14="http://schemas.microsoft.com/office/powerpoint/2010/main" val="41836365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5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6DE5779-9D96-4F22-A770-849291FAE20A}" type="slidenum">
              <a:rPr lang="en-US"/>
              <a:pPr>
                <a:defRPr/>
              </a:pPr>
              <a:t>‹#›</a:t>
            </a:fld>
            <a:endParaRPr lang="en-US" dirty="0"/>
          </a:p>
        </p:txBody>
      </p:sp>
    </p:spTree>
    <p:extLst>
      <p:ext uri="{BB962C8B-B14F-4D97-AF65-F5344CB8AC3E}">
        <p14:creationId xmlns:p14="http://schemas.microsoft.com/office/powerpoint/2010/main" val="271932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14DC279-E705-48B6-A5B0-B512B45FA760}" type="slidenum">
              <a:rPr lang="en-US"/>
              <a:pPr>
                <a:defRPr/>
              </a:pPr>
              <a:t>‹#›</a:t>
            </a:fld>
            <a:endParaRPr lang="en-US" dirty="0"/>
          </a:p>
        </p:txBody>
      </p:sp>
    </p:spTree>
    <p:extLst>
      <p:ext uri="{BB962C8B-B14F-4D97-AF65-F5344CB8AC3E}">
        <p14:creationId xmlns:p14="http://schemas.microsoft.com/office/powerpoint/2010/main" val="3875653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jpe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voyabar-med.png"/>
          <p:cNvPicPr>
            <a:picLocks noChangeAspect="1"/>
          </p:cNvPicPr>
          <p:nvPr userDrawn="1"/>
        </p:nvPicPr>
        <p:blipFill>
          <a:blip r:embed="rId4">
            <a:extLst>
              <a:ext uri="{28A0092B-C50C-407E-A947-70E740481C1C}">
                <a14:useLocalDpi xmlns:a14="http://schemas.microsoft.com/office/drawing/2010/main" val="0"/>
              </a:ext>
            </a:extLst>
          </a:blip>
          <a:srcRect t="44815" b="32777"/>
          <a:stretch>
            <a:fillRect/>
          </a:stretch>
        </p:blipFill>
        <p:spPr bwMode="auto">
          <a:xfrm>
            <a:off x="0" y="2595563"/>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Voy_cap_line_PIP_art.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7675" y="6270625"/>
            <a:ext cx="1925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78675" y="5921375"/>
            <a:ext cx="15843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93700" y="230188"/>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244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2" name="Picture 7" descr="header-voy-2.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825500"/>
            <a:ext cx="9144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78675" y="5921375"/>
            <a:ext cx="15843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Voy_cap_line_PIP_ar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47675" y="6270625"/>
            <a:ext cx="1925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p:txStyles>
    <p:titleStyle>
      <a:lvl1pPr algn="l" defTabSz="457200" rtl="0" eaLnBrk="0" fontAlgn="base" hangingPunct="0">
        <a:spcBef>
          <a:spcPct val="0"/>
        </a:spcBef>
        <a:spcAft>
          <a:spcPct val="0"/>
        </a:spcAft>
        <a:defRPr sz="3000" kern="1200">
          <a:solidFill>
            <a:srgbClr val="F6921E"/>
          </a:solidFill>
          <a:latin typeface="Arial"/>
          <a:ea typeface="+mj-ea"/>
          <a:cs typeface="Arial"/>
        </a:defRPr>
      </a:lvl1pPr>
      <a:lvl2pPr algn="l" defTabSz="457200" rtl="0" eaLnBrk="0" fontAlgn="base" hangingPunct="0">
        <a:spcBef>
          <a:spcPct val="0"/>
        </a:spcBef>
        <a:spcAft>
          <a:spcPct val="0"/>
        </a:spcAft>
        <a:defRPr sz="3000">
          <a:solidFill>
            <a:srgbClr val="F6921E"/>
          </a:solidFill>
          <a:latin typeface="Arial" charset="0"/>
          <a:cs typeface="Arial" charset="0"/>
        </a:defRPr>
      </a:lvl2pPr>
      <a:lvl3pPr algn="l" defTabSz="457200" rtl="0" eaLnBrk="0" fontAlgn="base" hangingPunct="0">
        <a:spcBef>
          <a:spcPct val="0"/>
        </a:spcBef>
        <a:spcAft>
          <a:spcPct val="0"/>
        </a:spcAft>
        <a:defRPr sz="3000">
          <a:solidFill>
            <a:srgbClr val="F6921E"/>
          </a:solidFill>
          <a:latin typeface="Arial" charset="0"/>
          <a:cs typeface="Arial" charset="0"/>
        </a:defRPr>
      </a:lvl3pPr>
      <a:lvl4pPr algn="l" defTabSz="457200" rtl="0" eaLnBrk="0" fontAlgn="base" hangingPunct="0">
        <a:spcBef>
          <a:spcPct val="0"/>
        </a:spcBef>
        <a:spcAft>
          <a:spcPct val="0"/>
        </a:spcAft>
        <a:defRPr sz="3000">
          <a:solidFill>
            <a:srgbClr val="F6921E"/>
          </a:solidFill>
          <a:latin typeface="Arial" charset="0"/>
          <a:cs typeface="Arial" charset="0"/>
        </a:defRPr>
      </a:lvl4pPr>
      <a:lvl5pPr algn="l" defTabSz="457200" rtl="0" eaLnBrk="0" fontAlgn="base" hangingPunct="0">
        <a:spcBef>
          <a:spcPct val="0"/>
        </a:spcBef>
        <a:spcAft>
          <a:spcPct val="0"/>
        </a:spcAft>
        <a:defRPr sz="3000">
          <a:solidFill>
            <a:srgbClr val="F6921E"/>
          </a:solidFill>
          <a:latin typeface="Arial" charset="0"/>
          <a:cs typeface="Arial" charset="0"/>
        </a:defRPr>
      </a:lvl5pPr>
      <a:lvl6pPr marL="457200" algn="l" defTabSz="457200" rtl="0" fontAlgn="base">
        <a:spcBef>
          <a:spcPct val="0"/>
        </a:spcBef>
        <a:spcAft>
          <a:spcPct val="0"/>
        </a:spcAft>
        <a:defRPr sz="3000">
          <a:solidFill>
            <a:srgbClr val="F6921E"/>
          </a:solidFill>
          <a:latin typeface="Arial" charset="0"/>
          <a:cs typeface="Arial" charset="0"/>
        </a:defRPr>
      </a:lvl6pPr>
      <a:lvl7pPr marL="914400" algn="l" defTabSz="457200" rtl="0" fontAlgn="base">
        <a:spcBef>
          <a:spcPct val="0"/>
        </a:spcBef>
        <a:spcAft>
          <a:spcPct val="0"/>
        </a:spcAft>
        <a:defRPr sz="3000">
          <a:solidFill>
            <a:srgbClr val="F6921E"/>
          </a:solidFill>
          <a:latin typeface="Arial" charset="0"/>
          <a:cs typeface="Arial" charset="0"/>
        </a:defRPr>
      </a:lvl7pPr>
      <a:lvl8pPr marL="1371600" algn="l" defTabSz="457200" rtl="0" fontAlgn="base">
        <a:spcBef>
          <a:spcPct val="0"/>
        </a:spcBef>
        <a:spcAft>
          <a:spcPct val="0"/>
        </a:spcAft>
        <a:defRPr sz="3000">
          <a:solidFill>
            <a:srgbClr val="F6921E"/>
          </a:solidFill>
          <a:latin typeface="Arial" charset="0"/>
          <a:cs typeface="Arial" charset="0"/>
        </a:defRPr>
      </a:lvl8pPr>
      <a:lvl9pPr marL="1828800" algn="l" defTabSz="457200" rtl="0" fontAlgn="base">
        <a:spcBef>
          <a:spcPct val="0"/>
        </a:spcBef>
        <a:spcAft>
          <a:spcPct val="0"/>
        </a:spcAft>
        <a:defRPr sz="3000">
          <a:solidFill>
            <a:srgbClr val="F6921E"/>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Wingdings" pitchFamily="2" charset="2"/>
        <a:buChar char="§"/>
        <a:defRPr sz="2800" kern="1200">
          <a:solidFill>
            <a:srgbClr val="262626"/>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262626"/>
          </a:solidFill>
          <a:latin typeface="Arial"/>
          <a:ea typeface="+mn-ea"/>
          <a:cs typeface="Arial"/>
        </a:defRPr>
      </a:lvl2pPr>
      <a:lvl3pPr marL="1143000" indent="-228600" algn="l" defTabSz="457200" rtl="0" eaLnBrk="0" fontAlgn="base" hangingPunct="0">
        <a:spcBef>
          <a:spcPct val="20000"/>
        </a:spcBef>
        <a:spcAft>
          <a:spcPct val="0"/>
        </a:spcAft>
        <a:buFont typeface="Wingdings" pitchFamily="2" charset="2"/>
        <a:buChar char="§"/>
        <a:defRPr sz="2200" kern="1200">
          <a:solidFill>
            <a:srgbClr val="262626"/>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93700" y="230188"/>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44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p:cNvSpPr>
            <a:spLocks noGrp="1"/>
          </p:cNvSpPr>
          <p:nvPr>
            <p:ph type="sldNum" sz="quarter" idx="4"/>
          </p:nvPr>
        </p:nvSpPr>
        <p:spPr>
          <a:xfrm>
            <a:off x="487363" y="6453188"/>
            <a:ext cx="579437" cy="417512"/>
          </a:xfrm>
          <a:prstGeom prst="rect">
            <a:avLst/>
          </a:prstGeom>
        </p:spPr>
        <p:txBody>
          <a:bodyPr/>
          <a:lstStyle>
            <a:lvl1pPr fontAlgn="auto">
              <a:spcBef>
                <a:spcPts val="0"/>
              </a:spcBef>
              <a:spcAft>
                <a:spcPts val="0"/>
              </a:spcAft>
              <a:defRPr sz="1100">
                <a:solidFill>
                  <a:srgbClr val="5B5B5B"/>
                </a:solidFill>
                <a:latin typeface="Arial"/>
                <a:cs typeface="Arial"/>
              </a:defRPr>
            </a:lvl1pPr>
          </a:lstStyle>
          <a:p>
            <a:pPr>
              <a:defRPr/>
            </a:pPr>
            <a:fld id="{40DC76FD-B70C-4B07-83C0-2A42DB98049C}" type="slidenum">
              <a:rPr lang="en-US"/>
              <a:pPr>
                <a:defRPr/>
              </a:pPr>
              <a:t>‹#›</a:t>
            </a:fld>
            <a:endParaRPr lang="en-US" dirty="0"/>
          </a:p>
        </p:txBody>
      </p:sp>
      <p:pic>
        <p:nvPicPr>
          <p:cNvPr id="3077" name="Picture 3" descr="voybar-RGB-long.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877888"/>
            <a:ext cx="9144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Voy_cap_line_PIP_ar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47675" y="6270625"/>
            <a:ext cx="1925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178675" y="5921375"/>
            <a:ext cx="15843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 id="2147483892" r:id="rId2"/>
    <p:sldLayoutId id="2147483893" r:id="rId3"/>
    <p:sldLayoutId id="2147483894" r:id="rId4"/>
    <p:sldLayoutId id="2147483895" r:id="rId5"/>
    <p:sldLayoutId id="2147483896" r:id="rId6"/>
  </p:sldLayoutIdLst>
  <p:txStyles>
    <p:titleStyle>
      <a:lvl1pPr algn="l" defTabSz="457200" rtl="0" eaLnBrk="0" fontAlgn="base" hangingPunct="0">
        <a:spcBef>
          <a:spcPct val="0"/>
        </a:spcBef>
        <a:spcAft>
          <a:spcPct val="0"/>
        </a:spcAft>
        <a:defRPr sz="3000" kern="1200">
          <a:solidFill>
            <a:srgbClr val="F6921E"/>
          </a:solidFill>
          <a:latin typeface="Arial"/>
          <a:ea typeface="+mj-ea"/>
          <a:cs typeface="Arial"/>
        </a:defRPr>
      </a:lvl1pPr>
      <a:lvl2pPr algn="l" defTabSz="457200" rtl="0" eaLnBrk="0" fontAlgn="base" hangingPunct="0">
        <a:spcBef>
          <a:spcPct val="0"/>
        </a:spcBef>
        <a:spcAft>
          <a:spcPct val="0"/>
        </a:spcAft>
        <a:defRPr sz="3000">
          <a:solidFill>
            <a:srgbClr val="F6921E"/>
          </a:solidFill>
          <a:latin typeface="Arial" charset="0"/>
          <a:cs typeface="Arial" charset="0"/>
        </a:defRPr>
      </a:lvl2pPr>
      <a:lvl3pPr algn="l" defTabSz="457200" rtl="0" eaLnBrk="0" fontAlgn="base" hangingPunct="0">
        <a:spcBef>
          <a:spcPct val="0"/>
        </a:spcBef>
        <a:spcAft>
          <a:spcPct val="0"/>
        </a:spcAft>
        <a:defRPr sz="3000">
          <a:solidFill>
            <a:srgbClr val="F6921E"/>
          </a:solidFill>
          <a:latin typeface="Arial" charset="0"/>
          <a:cs typeface="Arial" charset="0"/>
        </a:defRPr>
      </a:lvl3pPr>
      <a:lvl4pPr algn="l" defTabSz="457200" rtl="0" eaLnBrk="0" fontAlgn="base" hangingPunct="0">
        <a:spcBef>
          <a:spcPct val="0"/>
        </a:spcBef>
        <a:spcAft>
          <a:spcPct val="0"/>
        </a:spcAft>
        <a:defRPr sz="3000">
          <a:solidFill>
            <a:srgbClr val="F6921E"/>
          </a:solidFill>
          <a:latin typeface="Arial" charset="0"/>
          <a:cs typeface="Arial" charset="0"/>
        </a:defRPr>
      </a:lvl4pPr>
      <a:lvl5pPr algn="l" defTabSz="457200" rtl="0" eaLnBrk="0" fontAlgn="base" hangingPunct="0">
        <a:spcBef>
          <a:spcPct val="0"/>
        </a:spcBef>
        <a:spcAft>
          <a:spcPct val="0"/>
        </a:spcAft>
        <a:defRPr sz="3000">
          <a:solidFill>
            <a:srgbClr val="F6921E"/>
          </a:solidFill>
          <a:latin typeface="Arial" charset="0"/>
          <a:cs typeface="Arial" charset="0"/>
        </a:defRPr>
      </a:lvl5pPr>
      <a:lvl6pPr marL="457200" algn="l" defTabSz="457200" rtl="0" fontAlgn="base">
        <a:spcBef>
          <a:spcPct val="0"/>
        </a:spcBef>
        <a:spcAft>
          <a:spcPct val="0"/>
        </a:spcAft>
        <a:defRPr sz="3000">
          <a:solidFill>
            <a:srgbClr val="F6921E"/>
          </a:solidFill>
          <a:latin typeface="Arial" charset="0"/>
          <a:cs typeface="Arial" charset="0"/>
        </a:defRPr>
      </a:lvl6pPr>
      <a:lvl7pPr marL="914400" algn="l" defTabSz="457200" rtl="0" fontAlgn="base">
        <a:spcBef>
          <a:spcPct val="0"/>
        </a:spcBef>
        <a:spcAft>
          <a:spcPct val="0"/>
        </a:spcAft>
        <a:defRPr sz="3000">
          <a:solidFill>
            <a:srgbClr val="F6921E"/>
          </a:solidFill>
          <a:latin typeface="Arial" charset="0"/>
          <a:cs typeface="Arial" charset="0"/>
        </a:defRPr>
      </a:lvl7pPr>
      <a:lvl8pPr marL="1371600" algn="l" defTabSz="457200" rtl="0" fontAlgn="base">
        <a:spcBef>
          <a:spcPct val="0"/>
        </a:spcBef>
        <a:spcAft>
          <a:spcPct val="0"/>
        </a:spcAft>
        <a:defRPr sz="3000">
          <a:solidFill>
            <a:srgbClr val="F6921E"/>
          </a:solidFill>
          <a:latin typeface="Arial" charset="0"/>
          <a:cs typeface="Arial" charset="0"/>
        </a:defRPr>
      </a:lvl8pPr>
      <a:lvl9pPr marL="1828800" algn="l" defTabSz="457200" rtl="0" fontAlgn="base">
        <a:spcBef>
          <a:spcPct val="0"/>
        </a:spcBef>
        <a:spcAft>
          <a:spcPct val="0"/>
        </a:spcAft>
        <a:defRPr sz="3000">
          <a:solidFill>
            <a:srgbClr val="F6921E"/>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Wingdings" pitchFamily="2" charset="2"/>
        <a:buChar char="§"/>
        <a:defRPr sz="2800" kern="1200">
          <a:solidFill>
            <a:srgbClr val="262626"/>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262626"/>
          </a:solidFill>
          <a:latin typeface="Arial"/>
          <a:ea typeface="+mn-ea"/>
          <a:cs typeface="Arial"/>
        </a:defRPr>
      </a:lvl2pPr>
      <a:lvl3pPr marL="1143000" indent="-228600" algn="l" defTabSz="457200" rtl="0" eaLnBrk="0" fontAlgn="base" hangingPunct="0">
        <a:spcBef>
          <a:spcPct val="20000"/>
        </a:spcBef>
        <a:spcAft>
          <a:spcPct val="0"/>
        </a:spcAft>
        <a:buFont typeface="Wingdings" pitchFamily="2" charset="2"/>
        <a:buChar char="§"/>
        <a:defRPr sz="2200" kern="1200">
          <a:solidFill>
            <a:srgbClr val="262626"/>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93700" y="230188"/>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244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p:cNvSpPr>
            <a:spLocks noGrp="1"/>
          </p:cNvSpPr>
          <p:nvPr>
            <p:ph type="sldNum" sz="quarter" idx="4"/>
          </p:nvPr>
        </p:nvSpPr>
        <p:spPr>
          <a:xfrm>
            <a:off x="487363" y="6453188"/>
            <a:ext cx="579437" cy="417512"/>
          </a:xfrm>
          <a:prstGeom prst="rect">
            <a:avLst/>
          </a:prstGeom>
        </p:spPr>
        <p:txBody>
          <a:bodyPr/>
          <a:lstStyle>
            <a:lvl1pPr fontAlgn="auto">
              <a:spcBef>
                <a:spcPts val="0"/>
              </a:spcBef>
              <a:spcAft>
                <a:spcPts val="0"/>
              </a:spcAft>
              <a:defRPr sz="1100">
                <a:solidFill>
                  <a:srgbClr val="5B5B5B"/>
                </a:solidFill>
                <a:latin typeface="Arial"/>
                <a:cs typeface="Arial"/>
              </a:defRPr>
            </a:lvl1pPr>
          </a:lstStyle>
          <a:p>
            <a:pPr>
              <a:defRPr/>
            </a:pPr>
            <a:fld id="{E11B36D1-573F-4CD6-AE0A-8F243A30C0D3}" type="slidenum">
              <a:rPr lang="en-US"/>
              <a:pPr>
                <a:defRPr/>
              </a:pPr>
              <a:t>‹#›</a:t>
            </a:fld>
            <a:endParaRPr lang="en-US" dirty="0"/>
          </a:p>
        </p:txBody>
      </p:sp>
      <p:pic>
        <p:nvPicPr>
          <p:cNvPr id="4101" name="Picture 3" descr="voybar-RGB-long.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877888"/>
            <a:ext cx="9144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Voy_cap_line_PIP_art.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47675" y="6270625"/>
            <a:ext cx="1925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305675" y="5921375"/>
            <a:ext cx="15843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8" r:id="rId1"/>
    <p:sldLayoutId id="2147483909" r:id="rId2"/>
    <p:sldLayoutId id="2147483897" r:id="rId3"/>
    <p:sldLayoutId id="2147483898" r:id="rId4"/>
    <p:sldLayoutId id="2147483899" r:id="rId5"/>
    <p:sldLayoutId id="2147483900" r:id="rId6"/>
    <p:sldLayoutId id="2147483901" r:id="rId7"/>
  </p:sldLayoutIdLst>
  <p:txStyles>
    <p:titleStyle>
      <a:lvl1pPr algn="l" defTabSz="457200" rtl="0" eaLnBrk="0" fontAlgn="base" hangingPunct="0">
        <a:spcBef>
          <a:spcPct val="0"/>
        </a:spcBef>
        <a:spcAft>
          <a:spcPct val="0"/>
        </a:spcAft>
        <a:defRPr sz="3000" kern="1200">
          <a:solidFill>
            <a:srgbClr val="F6921E"/>
          </a:solidFill>
          <a:latin typeface="Arial"/>
          <a:ea typeface="+mj-ea"/>
          <a:cs typeface="Arial"/>
        </a:defRPr>
      </a:lvl1pPr>
      <a:lvl2pPr algn="l" defTabSz="457200" rtl="0" eaLnBrk="0" fontAlgn="base" hangingPunct="0">
        <a:spcBef>
          <a:spcPct val="0"/>
        </a:spcBef>
        <a:spcAft>
          <a:spcPct val="0"/>
        </a:spcAft>
        <a:defRPr sz="3000">
          <a:solidFill>
            <a:srgbClr val="F6921E"/>
          </a:solidFill>
          <a:latin typeface="Arial" charset="0"/>
          <a:cs typeface="Arial" charset="0"/>
        </a:defRPr>
      </a:lvl2pPr>
      <a:lvl3pPr algn="l" defTabSz="457200" rtl="0" eaLnBrk="0" fontAlgn="base" hangingPunct="0">
        <a:spcBef>
          <a:spcPct val="0"/>
        </a:spcBef>
        <a:spcAft>
          <a:spcPct val="0"/>
        </a:spcAft>
        <a:defRPr sz="3000">
          <a:solidFill>
            <a:srgbClr val="F6921E"/>
          </a:solidFill>
          <a:latin typeface="Arial" charset="0"/>
          <a:cs typeface="Arial" charset="0"/>
        </a:defRPr>
      </a:lvl3pPr>
      <a:lvl4pPr algn="l" defTabSz="457200" rtl="0" eaLnBrk="0" fontAlgn="base" hangingPunct="0">
        <a:spcBef>
          <a:spcPct val="0"/>
        </a:spcBef>
        <a:spcAft>
          <a:spcPct val="0"/>
        </a:spcAft>
        <a:defRPr sz="3000">
          <a:solidFill>
            <a:srgbClr val="F6921E"/>
          </a:solidFill>
          <a:latin typeface="Arial" charset="0"/>
          <a:cs typeface="Arial" charset="0"/>
        </a:defRPr>
      </a:lvl4pPr>
      <a:lvl5pPr algn="l" defTabSz="457200" rtl="0" eaLnBrk="0" fontAlgn="base" hangingPunct="0">
        <a:spcBef>
          <a:spcPct val="0"/>
        </a:spcBef>
        <a:spcAft>
          <a:spcPct val="0"/>
        </a:spcAft>
        <a:defRPr sz="3000">
          <a:solidFill>
            <a:srgbClr val="F6921E"/>
          </a:solidFill>
          <a:latin typeface="Arial" charset="0"/>
          <a:cs typeface="Arial" charset="0"/>
        </a:defRPr>
      </a:lvl5pPr>
      <a:lvl6pPr marL="457200" algn="l" defTabSz="457200" rtl="0" fontAlgn="base">
        <a:spcBef>
          <a:spcPct val="0"/>
        </a:spcBef>
        <a:spcAft>
          <a:spcPct val="0"/>
        </a:spcAft>
        <a:defRPr sz="3000">
          <a:solidFill>
            <a:srgbClr val="F6921E"/>
          </a:solidFill>
          <a:latin typeface="Arial" charset="0"/>
          <a:cs typeface="Arial" charset="0"/>
        </a:defRPr>
      </a:lvl6pPr>
      <a:lvl7pPr marL="914400" algn="l" defTabSz="457200" rtl="0" fontAlgn="base">
        <a:spcBef>
          <a:spcPct val="0"/>
        </a:spcBef>
        <a:spcAft>
          <a:spcPct val="0"/>
        </a:spcAft>
        <a:defRPr sz="3000">
          <a:solidFill>
            <a:srgbClr val="F6921E"/>
          </a:solidFill>
          <a:latin typeface="Arial" charset="0"/>
          <a:cs typeface="Arial" charset="0"/>
        </a:defRPr>
      </a:lvl7pPr>
      <a:lvl8pPr marL="1371600" algn="l" defTabSz="457200" rtl="0" fontAlgn="base">
        <a:spcBef>
          <a:spcPct val="0"/>
        </a:spcBef>
        <a:spcAft>
          <a:spcPct val="0"/>
        </a:spcAft>
        <a:defRPr sz="3000">
          <a:solidFill>
            <a:srgbClr val="F6921E"/>
          </a:solidFill>
          <a:latin typeface="Arial" charset="0"/>
          <a:cs typeface="Arial" charset="0"/>
        </a:defRPr>
      </a:lvl8pPr>
      <a:lvl9pPr marL="1828800" algn="l" defTabSz="457200" rtl="0" fontAlgn="base">
        <a:spcBef>
          <a:spcPct val="0"/>
        </a:spcBef>
        <a:spcAft>
          <a:spcPct val="0"/>
        </a:spcAft>
        <a:defRPr sz="3000">
          <a:solidFill>
            <a:srgbClr val="F6921E"/>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Wingdings" pitchFamily="2" charset="2"/>
        <a:buChar char="§"/>
        <a:defRPr sz="2800" kern="1200">
          <a:solidFill>
            <a:srgbClr val="262626"/>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262626"/>
          </a:solidFill>
          <a:latin typeface="Arial"/>
          <a:ea typeface="+mn-ea"/>
          <a:cs typeface="Arial"/>
        </a:defRPr>
      </a:lvl2pPr>
      <a:lvl3pPr marL="1143000" indent="-228600" algn="l" defTabSz="457200" rtl="0" eaLnBrk="0" fontAlgn="base" hangingPunct="0">
        <a:spcBef>
          <a:spcPct val="20000"/>
        </a:spcBef>
        <a:spcAft>
          <a:spcPct val="0"/>
        </a:spcAft>
        <a:buFont typeface="Wingdings" pitchFamily="2" charset="2"/>
        <a:buChar char="§"/>
        <a:defRPr sz="2200" kern="1200">
          <a:solidFill>
            <a:srgbClr val="262626"/>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hyperlink" Target="mailto:wendy@lewis-stefani.com"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www.soa.org/research/tables-calcs-tool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438150" y="3616325"/>
            <a:ext cx="5245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dirty="0">
                <a:solidFill>
                  <a:schemeClr val="bg1"/>
                </a:solidFill>
                <a:latin typeface="Arial" pitchFamily="34" charset="0"/>
              </a:rPr>
              <a:t>Tax-deferred plans: 457(b)</a:t>
            </a:r>
          </a:p>
        </p:txBody>
      </p:sp>
      <p:sp>
        <p:nvSpPr>
          <p:cNvPr id="13315" name="Title 1"/>
          <p:cNvSpPr txBox="1">
            <a:spLocks/>
          </p:cNvSpPr>
          <p:nvPr/>
        </p:nvSpPr>
        <p:spPr bwMode="auto">
          <a:xfrm>
            <a:off x="433388" y="2674938"/>
            <a:ext cx="52451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dirty="0">
                <a:solidFill>
                  <a:schemeClr val="bg1"/>
                </a:solidFill>
                <a:latin typeface="Arial" pitchFamily="34" charset="0"/>
              </a:rPr>
              <a:t>What does the future hold for you?</a:t>
            </a:r>
          </a:p>
        </p:txBody>
      </p:sp>
      <p:sp>
        <p:nvSpPr>
          <p:cNvPr id="5" name="Content Placeholder 2"/>
          <p:cNvSpPr txBox="1">
            <a:spLocks/>
          </p:cNvSpPr>
          <p:nvPr/>
        </p:nvSpPr>
        <p:spPr>
          <a:xfrm>
            <a:off x="433388" y="4221163"/>
            <a:ext cx="4946650" cy="1946275"/>
          </a:xfrm>
          <a:prstGeom prst="rect">
            <a:avLst/>
          </a:prstGeom>
        </p:spPr>
        <p:txBody>
          <a:bodyPr lIns="0" rIns="0"/>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charset="2"/>
              <a:buNone/>
              <a:defRPr/>
            </a:pPr>
            <a:r>
              <a:rPr lang="en-US" sz="2000" dirty="0">
                <a:solidFill>
                  <a:schemeClr val="accent6">
                    <a:lumMod val="75000"/>
                  </a:schemeClr>
                </a:solidFill>
              </a:rPr>
              <a:t>Wendy E. Stefani, CFS</a:t>
            </a:r>
          </a:p>
          <a:p>
            <a:pPr marL="0" indent="0" fontAlgn="auto">
              <a:spcAft>
                <a:spcPts val="0"/>
              </a:spcAft>
              <a:buFont typeface="Wingdings" charset="2"/>
              <a:buNone/>
              <a:defRPr/>
            </a:pPr>
            <a:r>
              <a:rPr lang="en-US" sz="1200" dirty="0">
                <a:solidFill>
                  <a:schemeClr val="accent6">
                    <a:lumMod val="75000"/>
                  </a:schemeClr>
                </a:solidFill>
              </a:rPr>
              <a:t>Financial Adviser</a:t>
            </a:r>
          </a:p>
          <a:p>
            <a:pPr marL="0" indent="0" fontAlgn="auto">
              <a:spcAft>
                <a:spcPts val="0"/>
              </a:spcAft>
              <a:buFont typeface="Wingdings" charset="2"/>
              <a:buNone/>
              <a:defRPr/>
            </a:pPr>
            <a:r>
              <a:rPr lang="en-US" sz="1200">
                <a:solidFill>
                  <a:schemeClr val="accent6">
                    <a:lumMod val="75000"/>
                  </a:schemeClr>
                </a:solidFill>
              </a:rPr>
              <a:t>October 2021</a:t>
            </a:r>
            <a:endParaRPr lang="en-US" sz="1200" dirty="0">
              <a:solidFill>
                <a:schemeClr val="accent6">
                  <a:lumMod val="75000"/>
                </a:schemeClr>
              </a:solidFill>
            </a:endParaRPr>
          </a:p>
          <a:p>
            <a:pPr marL="0" indent="0" fontAlgn="auto">
              <a:spcAft>
                <a:spcPts val="0"/>
              </a:spcAft>
              <a:buFont typeface="Wingdings" charset="2"/>
              <a:buNone/>
              <a:defRPr/>
            </a:pPr>
            <a:endParaRPr lang="en-US" sz="1200" dirty="0">
              <a:solidFill>
                <a:schemeClr val="accent6">
                  <a:lumMod val="75000"/>
                </a:schemeClr>
              </a:solidFill>
            </a:endParaRPr>
          </a:p>
          <a:p>
            <a:pPr marL="0" indent="0" fontAlgn="auto">
              <a:spcAft>
                <a:spcPts val="0"/>
              </a:spcAft>
              <a:buFont typeface="Wingdings" charset="2"/>
              <a:buNone/>
              <a:defRPr/>
            </a:pPr>
            <a:endParaRPr lang="en-US" sz="1200" dirty="0">
              <a:solidFill>
                <a:schemeClr val="accent6">
                  <a:lumMod val="75000"/>
                </a:schemeClr>
              </a:solidFill>
            </a:endParaRPr>
          </a:p>
          <a:p>
            <a:pPr marL="0" indent="0" fontAlgn="auto">
              <a:spcAft>
                <a:spcPts val="0"/>
              </a:spcAft>
              <a:buFont typeface="Wingdings" charset="2"/>
              <a:buNone/>
              <a:defRPr/>
            </a:pPr>
            <a:endParaRPr lang="en-US" sz="1200" dirty="0">
              <a:solidFill>
                <a:schemeClr val="accent6">
                  <a:lumMod val="75000"/>
                </a:schemeClr>
              </a:solidFill>
            </a:endParaRPr>
          </a:p>
          <a:p>
            <a:pPr marL="0" indent="0" fontAlgn="auto">
              <a:spcAft>
                <a:spcPts val="0"/>
              </a:spcAft>
              <a:buNone/>
              <a:defRPr/>
            </a:pPr>
            <a:r>
              <a:rPr lang="en-US" sz="1400" dirty="0"/>
              <a:t>CN1731304_0723</a:t>
            </a:r>
            <a:endParaRPr lang="en-US" sz="1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24579"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24580"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24581" name="Text Box 6"/>
          <p:cNvSpPr txBox="1">
            <a:spLocks noChangeArrowheads="1"/>
          </p:cNvSpPr>
          <p:nvPr/>
        </p:nvSpPr>
        <p:spPr bwMode="auto">
          <a:xfrm>
            <a:off x="86519" y="4651633"/>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457(b) and a 403(b) can help further reduce your retirement income shortage</a:t>
            </a:r>
            <a:r>
              <a:rPr lang="en-US" altLang="en-US" sz="1600" dirty="0">
                <a:solidFill>
                  <a:srgbClr val="000066"/>
                </a:solidFill>
              </a:rPr>
              <a:t>.</a:t>
            </a:r>
          </a:p>
        </p:txBody>
      </p:sp>
      <p:sp>
        <p:nvSpPr>
          <p:cNvPr id="24582" name="Text Box 8"/>
          <p:cNvSpPr txBox="1">
            <a:spLocks noChangeArrowheads="1"/>
          </p:cNvSpPr>
          <p:nvPr/>
        </p:nvSpPr>
        <p:spPr bwMode="auto">
          <a:xfrm>
            <a:off x="4619625" y="1194594"/>
            <a:ext cx="416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2458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746" y="1555271"/>
            <a:ext cx="41370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26"/>
          <p:cNvSpPr txBox="1">
            <a:spLocks noChangeArrowheads="1"/>
          </p:cNvSpPr>
          <p:nvPr/>
        </p:nvSpPr>
        <p:spPr bwMode="auto">
          <a:xfrm>
            <a:off x="5110957" y="2700873"/>
            <a:ext cx="720725" cy="306388"/>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24585" name="TextBox 27"/>
          <p:cNvSpPr txBox="1">
            <a:spLocks noChangeArrowheads="1"/>
          </p:cNvSpPr>
          <p:nvPr/>
        </p:nvSpPr>
        <p:spPr bwMode="auto">
          <a:xfrm>
            <a:off x="7661905" y="2493297"/>
            <a:ext cx="720725" cy="306388"/>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24586" name="TextBox 28"/>
          <p:cNvSpPr txBox="1">
            <a:spLocks noChangeArrowheads="1"/>
          </p:cNvSpPr>
          <p:nvPr/>
        </p:nvSpPr>
        <p:spPr bwMode="auto">
          <a:xfrm>
            <a:off x="7627348" y="1620045"/>
            <a:ext cx="720725" cy="3079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403(b)</a:t>
            </a:r>
          </a:p>
        </p:txBody>
      </p:sp>
      <p:sp>
        <p:nvSpPr>
          <p:cNvPr id="4" name="TextBox 3"/>
          <p:cNvSpPr txBox="1"/>
          <p:nvPr/>
        </p:nvSpPr>
        <p:spPr>
          <a:xfrm>
            <a:off x="3862867" y="4935371"/>
            <a:ext cx="3937629" cy="646331"/>
          </a:xfrm>
          <a:prstGeom prst="rect">
            <a:avLst/>
          </a:prstGeom>
          <a:noFill/>
        </p:spPr>
        <p:txBody>
          <a:bodyPr wrap="square" rtlCol="0">
            <a:spAutoFit/>
          </a:bodyPr>
          <a:lstStyle/>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a:t>
            </a:r>
            <a:r>
              <a:rPr lang="en-US" sz="1400" i="1" dirty="0"/>
              <a:t>Note</a:t>
            </a:r>
            <a:r>
              <a:rPr lang="en-US" sz="1400" dirty="0"/>
              <a:t>: Hardship withdrawals are limited to employee deferrals made after 12/31/88. </a:t>
            </a:r>
            <a:r>
              <a:rPr lang="en-US" sz="1400" i="1" dirty="0"/>
              <a:t>Exceptions to the distribution rules</a:t>
            </a:r>
            <a:r>
              <a:rPr lang="en-US" sz="1400" dirty="0"/>
              <a:t>: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endParaRPr lang="en-US" sz="1400" b="1" i="1" dirty="0"/>
          </a:p>
        </p:txBody>
      </p:sp>
    </p:spTree>
    <p:extLst>
      <p:ext uri="{BB962C8B-B14F-4D97-AF65-F5344CB8AC3E}">
        <p14:creationId xmlns:p14="http://schemas.microsoft.com/office/powerpoint/2010/main" val="242367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25603"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Voya Financial Analysis, you and your financial professional can run a report on your financial status in just 15 minutes!</a:t>
            </a:r>
          </a:p>
        </p:txBody>
      </p:sp>
      <p:pic>
        <p:nvPicPr>
          <p:cNvPr id="25605"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935163"/>
            <a:ext cx="65309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26627" name="Text Box 4"/>
          <p:cNvSpPr txBox="1">
            <a:spLocks noChangeArrowheads="1"/>
          </p:cNvSpPr>
          <p:nvPr/>
        </p:nvSpPr>
        <p:spPr bwMode="auto">
          <a:xfrm>
            <a:off x="215900" y="1223075"/>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26628" name="Text Box 3"/>
          <p:cNvSpPr txBox="1">
            <a:spLocks noChangeArrowheads="1"/>
          </p:cNvSpPr>
          <p:nvPr/>
        </p:nvSpPr>
        <p:spPr bwMode="auto">
          <a:xfrm>
            <a:off x="215900" y="1619950"/>
            <a:ext cx="453231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26629" name="Text Box 6"/>
          <p:cNvSpPr txBox="1">
            <a:spLocks noChangeArrowheads="1"/>
          </p:cNvSpPr>
          <p:nvPr/>
        </p:nvSpPr>
        <p:spPr bwMode="auto">
          <a:xfrm>
            <a:off x="206375" y="4497175"/>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457(b) and a 403(b) can help further reduce your retirement income shortage</a:t>
            </a:r>
            <a:r>
              <a:rPr lang="en-US" altLang="en-US" sz="1600" dirty="0">
                <a:solidFill>
                  <a:srgbClr val="000066"/>
                </a:solidFill>
              </a:rPr>
              <a:t>.</a:t>
            </a:r>
          </a:p>
        </p:txBody>
      </p:sp>
      <p:sp>
        <p:nvSpPr>
          <p:cNvPr id="26630" name="Text Box 8"/>
          <p:cNvSpPr txBox="1">
            <a:spLocks noChangeArrowheads="1"/>
          </p:cNvSpPr>
          <p:nvPr/>
        </p:nvSpPr>
        <p:spPr bwMode="auto">
          <a:xfrm>
            <a:off x="4619625" y="1257300"/>
            <a:ext cx="416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26631"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1816100"/>
            <a:ext cx="41370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26"/>
          <p:cNvSpPr txBox="1">
            <a:spLocks noChangeArrowheads="1"/>
          </p:cNvSpPr>
          <p:nvPr/>
        </p:nvSpPr>
        <p:spPr bwMode="auto">
          <a:xfrm>
            <a:off x="5186363" y="2936875"/>
            <a:ext cx="720725" cy="306388"/>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457(b)</a:t>
            </a:r>
          </a:p>
        </p:txBody>
      </p:sp>
      <p:sp>
        <p:nvSpPr>
          <p:cNvPr id="26633" name="TextBox 27"/>
          <p:cNvSpPr txBox="1">
            <a:spLocks noChangeArrowheads="1"/>
          </p:cNvSpPr>
          <p:nvPr/>
        </p:nvSpPr>
        <p:spPr bwMode="auto">
          <a:xfrm>
            <a:off x="7735888" y="2730500"/>
            <a:ext cx="720725" cy="306388"/>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457(b)</a:t>
            </a:r>
          </a:p>
        </p:txBody>
      </p:sp>
      <p:sp>
        <p:nvSpPr>
          <p:cNvPr id="26634" name="TextBox 28"/>
          <p:cNvSpPr txBox="1">
            <a:spLocks noChangeArrowheads="1"/>
          </p:cNvSpPr>
          <p:nvPr/>
        </p:nvSpPr>
        <p:spPr bwMode="auto">
          <a:xfrm>
            <a:off x="7754938" y="1865313"/>
            <a:ext cx="720725" cy="3079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403(b)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Note: Hardship withdrawals are limited to employee deferrals made after 12/31/88. Exceptions to the distribution rules: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p>
          <a:p>
            <a:endParaRPr lang="en-US" dirty="0"/>
          </a:p>
        </p:txBody>
      </p:sp>
    </p:spTree>
    <p:extLst>
      <p:ext uri="{BB962C8B-B14F-4D97-AF65-F5344CB8AC3E}">
        <p14:creationId xmlns:p14="http://schemas.microsoft.com/office/powerpoint/2010/main" val="335203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28600"/>
            <a:ext cx="8667750" cy="717550"/>
          </a:xfrm>
        </p:spPr>
        <p:txBody>
          <a:bodyPr rtlCol="0">
            <a:normAutofit fontScale="90000"/>
          </a:bodyPr>
          <a:lstStyle/>
          <a:p>
            <a:pPr eaLnBrk="1" fontAlgn="auto" hangingPunct="1">
              <a:spcAft>
                <a:spcPts val="0"/>
              </a:spcAft>
              <a:defRPr/>
            </a:pPr>
            <a:r>
              <a:rPr lang="en-US" dirty="0"/>
              <a:t>Catch-up contributions can help make up for lost time</a:t>
            </a:r>
          </a:p>
        </p:txBody>
      </p:sp>
      <p:sp>
        <p:nvSpPr>
          <p:cNvPr id="27651" name="Text Box 5"/>
          <p:cNvSpPr txBox="1">
            <a:spLocks noChangeArrowheads="1"/>
          </p:cNvSpPr>
          <p:nvPr/>
        </p:nvSpPr>
        <p:spPr bwMode="auto">
          <a:xfrm>
            <a:off x="207163" y="1232901"/>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are over age 50...</a:t>
            </a:r>
          </a:p>
        </p:txBody>
      </p:sp>
      <p:sp>
        <p:nvSpPr>
          <p:cNvPr id="27652" name="Text Box 4"/>
          <p:cNvSpPr txBox="1">
            <a:spLocks noChangeArrowheads="1"/>
          </p:cNvSpPr>
          <p:nvPr/>
        </p:nvSpPr>
        <p:spPr bwMode="auto">
          <a:xfrm>
            <a:off x="231475" y="1637714"/>
            <a:ext cx="331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None/>
            </a:pPr>
            <a:r>
              <a:rPr lang="en-US" altLang="en-US" sz="1600" dirty="0">
                <a:solidFill>
                  <a:srgbClr val="333333"/>
                </a:solidFill>
              </a:rPr>
              <a:t>You can contribute an additional $6,500 above the 2021 annual limit of $19,500. The limit is subject to annual cost of living adjustments.</a:t>
            </a:r>
          </a:p>
        </p:txBody>
      </p:sp>
      <p:sp>
        <p:nvSpPr>
          <p:cNvPr id="27653" name="Text Box 8"/>
          <p:cNvSpPr txBox="1">
            <a:spLocks noChangeArrowheads="1"/>
          </p:cNvSpPr>
          <p:nvPr/>
        </p:nvSpPr>
        <p:spPr bwMode="auto">
          <a:xfrm>
            <a:off x="4711700" y="1541463"/>
            <a:ext cx="407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27654"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195513"/>
            <a:ext cx="41370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26"/>
          <p:cNvSpPr txBox="1">
            <a:spLocks noChangeArrowheads="1"/>
          </p:cNvSpPr>
          <p:nvPr/>
        </p:nvSpPr>
        <p:spPr bwMode="auto">
          <a:xfrm>
            <a:off x="5094288" y="2919413"/>
            <a:ext cx="773112" cy="306387"/>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457(b)</a:t>
            </a:r>
          </a:p>
        </p:txBody>
      </p:sp>
      <p:sp>
        <p:nvSpPr>
          <p:cNvPr id="27656" name="TextBox 27"/>
          <p:cNvSpPr txBox="1">
            <a:spLocks noChangeArrowheads="1"/>
          </p:cNvSpPr>
          <p:nvPr/>
        </p:nvSpPr>
        <p:spPr bwMode="auto">
          <a:xfrm>
            <a:off x="7685088" y="2728913"/>
            <a:ext cx="773112"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457(b)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28675"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Educators’ Financial Analysis, you and your financial professional can run a report on your financial status in just 15 minutes!</a:t>
            </a:r>
          </a:p>
        </p:txBody>
      </p:sp>
      <p:pic>
        <p:nvPicPr>
          <p:cNvPr id="2867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984375"/>
            <a:ext cx="64674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28600"/>
            <a:ext cx="8667750" cy="717550"/>
          </a:xfrm>
        </p:spPr>
        <p:txBody>
          <a:bodyPr rtlCol="0">
            <a:normAutofit fontScale="90000"/>
          </a:bodyPr>
          <a:lstStyle/>
          <a:p>
            <a:pPr eaLnBrk="1" fontAlgn="auto" hangingPunct="1">
              <a:spcAft>
                <a:spcPts val="0"/>
              </a:spcAft>
              <a:defRPr/>
            </a:pPr>
            <a:r>
              <a:rPr lang="en-US" dirty="0"/>
              <a:t>Catch-up contributions can help make up for lost time</a:t>
            </a:r>
          </a:p>
        </p:txBody>
      </p:sp>
      <p:sp>
        <p:nvSpPr>
          <p:cNvPr id="29699" name="Text Box 5"/>
          <p:cNvSpPr txBox="1">
            <a:spLocks noChangeArrowheads="1"/>
          </p:cNvSpPr>
          <p:nvPr/>
        </p:nvSpPr>
        <p:spPr bwMode="auto">
          <a:xfrm>
            <a:off x="216788" y="1236063"/>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are over age 50...</a:t>
            </a:r>
          </a:p>
        </p:txBody>
      </p:sp>
      <p:sp>
        <p:nvSpPr>
          <p:cNvPr id="29700" name="Text Box 4"/>
          <p:cNvSpPr txBox="1">
            <a:spLocks noChangeArrowheads="1"/>
          </p:cNvSpPr>
          <p:nvPr/>
        </p:nvSpPr>
        <p:spPr bwMode="auto">
          <a:xfrm>
            <a:off x="221850" y="1640875"/>
            <a:ext cx="331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None/>
            </a:pPr>
            <a:r>
              <a:rPr lang="en-US" altLang="en-US" sz="1600" dirty="0">
                <a:solidFill>
                  <a:srgbClr val="333333"/>
                </a:solidFill>
              </a:rPr>
              <a:t>You can contribute an additional $6,500 above the 2021 annual limit of $19,500. The limit is subject to annual cost of living adjustments.</a:t>
            </a:r>
          </a:p>
        </p:txBody>
      </p:sp>
      <p:sp>
        <p:nvSpPr>
          <p:cNvPr id="29701" name="Text Box 8"/>
          <p:cNvSpPr txBox="1">
            <a:spLocks noChangeArrowheads="1"/>
          </p:cNvSpPr>
          <p:nvPr/>
        </p:nvSpPr>
        <p:spPr bwMode="auto">
          <a:xfrm>
            <a:off x="4711700" y="1492250"/>
            <a:ext cx="407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2970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2092325"/>
            <a:ext cx="41370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9"/>
          <p:cNvSpPr txBox="1">
            <a:spLocks noChangeArrowheads="1"/>
          </p:cNvSpPr>
          <p:nvPr/>
        </p:nvSpPr>
        <p:spPr bwMode="auto">
          <a:xfrm>
            <a:off x="5145088" y="2800350"/>
            <a:ext cx="773112"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29704" name="TextBox 10"/>
          <p:cNvSpPr txBox="1">
            <a:spLocks noChangeArrowheads="1"/>
          </p:cNvSpPr>
          <p:nvPr/>
        </p:nvSpPr>
        <p:spPr bwMode="auto">
          <a:xfrm>
            <a:off x="7702550" y="2592388"/>
            <a:ext cx="773113"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457(b) plans</a:t>
            </a:r>
          </a:p>
        </p:txBody>
      </p:sp>
      <p:sp>
        <p:nvSpPr>
          <p:cNvPr id="30723"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30724"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30725" name="Text Box 6"/>
          <p:cNvSpPr txBox="1">
            <a:spLocks noChangeArrowheads="1"/>
          </p:cNvSpPr>
          <p:nvPr/>
        </p:nvSpPr>
        <p:spPr bwMode="auto">
          <a:xfrm>
            <a:off x="218188" y="4820450"/>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D75426"/>
                </a:solidFill>
              </a:rPr>
              <a:t>.</a:t>
            </a:r>
          </a:p>
        </p:txBody>
      </p:sp>
      <p:sp>
        <p:nvSpPr>
          <p:cNvPr id="30726" name="Text Box 8"/>
          <p:cNvSpPr txBox="1">
            <a:spLocks noChangeArrowheads="1"/>
          </p:cNvSpPr>
          <p:nvPr/>
        </p:nvSpPr>
        <p:spPr bwMode="auto">
          <a:xfrm>
            <a:off x="4619625" y="1790700"/>
            <a:ext cx="416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0727" name="Picture 21"/>
          <p:cNvPicPr>
            <a:picLocks noChangeAspect="1"/>
          </p:cNvPicPr>
          <p:nvPr/>
        </p:nvPicPr>
        <p:blipFill>
          <a:blip r:embed="rId3">
            <a:extLst>
              <a:ext uri="{28A0092B-C50C-407E-A947-70E740481C1C}">
                <a14:useLocalDpi xmlns:a14="http://schemas.microsoft.com/office/drawing/2010/main" val="0"/>
              </a:ext>
            </a:extLst>
          </a:blip>
          <a:srcRect b="19189"/>
          <a:stretch>
            <a:fillRect/>
          </a:stretch>
        </p:blipFill>
        <p:spPr bwMode="auto">
          <a:xfrm>
            <a:off x="4772025" y="2252663"/>
            <a:ext cx="41544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7"/>
          <p:cNvSpPr txBox="1">
            <a:spLocks noChangeArrowheads="1"/>
          </p:cNvSpPr>
          <p:nvPr/>
        </p:nvSpPr>
        <p:spPr bwMode="auto">
          <a:xfrm>
            <a:off x="5229225" y="3376613"/>
            <a:ext cx="773113" cy="306387"/>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30729" name="TextBox 8"/>
          <p:cNvSpPr txBox="1">
            <a:spLocks noChangeArrowheads="1"/>
          </p:cNvSpPr>
          <p:nvPr/>
        </p:nvSpPr>
        <p:spPr bwMode="auto">
          <a:xfrm>
            <a:off x="7786688" y="3168650"/>
            <a:ext cx="773112"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30730" name="TextBox 9"/>
          <p:cNvSpPr txBox="1">
            <a:spLocks noChangeArrowheads="1"/>
          </p:cNvSpPr>
          <p:nvPr/>
        </p:nvSpPr>
        <p:spPr bwMode="auto">
          <a:xfrm>
            <a:off x="7823200" y="2314575"/>
            <a:ext cx="720725" cy="3079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403(b)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457(b)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Note: Hardship withdrawals are limited to employee deferrals made after 12/31/88. Exceptions to the distribution rules: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p>
          <a:p>
            <a:endParaRPr lang="en-US" dirty="0"/>
          </a:p>
        </p:txBody>
      </p:sp>
    </p:spTree>
    <p:extLst>
      <p:ext uri="{BB962C8B-B14F-4D97-AF65-F5344CB8AC3E}">
        <p14:creationId xmlns:p14="http://schemas.microsoft.com/office/powerpoint/2010/main" val="20722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altLang="en-US" dirty="0">
                <a:latin typeface="Arial" pitchFamily="34" charset="0"/>
                <a:cs typeface="Arial" pitchFamily="34" charset="0"/>
              </a:rPr>
              <a:t>Important Information</a:t>
            </a:r>
          </a:p>
        </p:txBody>
      </p:sp>
      <p:sp>
        <p:nvSpPr>
          <p:cNvPr id="15362" name="Content Placeholder 2"/>
          <p:cNvSpPr>
            <a:spLocks noGrp="1"/>
          </p:cNvSpPr>
          <p:nvPr>
            <p:ph idx="1"/>
          </p:nvPr>
        </p:nvSpPr>
        <p:spPr>
          <a:xfrm>
            <a:off x="304800" y="1333500"/>
            <a:ext cx="8229600" cy="4525963"/>
          </a:xfrm>
        </p:spPr>
        <p:txBody>
          <a:bodyPr/>
          <a:lstStyle/>
          <a:p>
            <a:pPr marL="0" indent="0" eaLnBrk="1" hangingPunct="1">
              <a:spcBef>
                <a:spcPct val="0"/>
              </a:spcBef>
              <a:buNone/>
            </a:pPr>
            <a:r>
              <a:rPr lang="en-US" sz="1600" b="1" dirty="0">
                <a:latin typeface="Arial" pitchFamily="34" charset="0"/>
                <a:cs typeface="Arial" pitchFamily="34" charset="0"/>
              </a:rPr>
              <a:t>Not FDIC/NCUA/NCUSIF Insured I Not a Deposit of a Bank/Credit Union I May Lose Value I Not Bank/Credit Union Guaranteed I Not Insured by Any Federal Government Agency</a:t>
            </a:r>
          </a:p>
          <a:p>
            <a:pPr marL="0" indent="0" eaLnBrk="1" hangingPunct="1">
              <a:spcBef>
                <a:spcPct val="0"/>
              </a:spcBef>
              <a:buNone/>
            </a:pPr>
            <a:endParaRPr lang="en-US" altLang="en-US" sz="1600" b="1" dirty="0">
              <a:latin typeface="Arial" pitchFamily="34" charset="0"/>
              <a:cs typeface="Arial" pitchFamily="34" charset="0"/>
            </a:endParaRPr>
          </a:p>
          <a:p>
            <a:pPr marL="0" indent="0" eaLnBrk="1" hangingPunct="1">
              <a:spcBef>
                <a:spcPct val="0"/>
              </a:spcBef>
              <a:buNone/>
            </a:pPr>
            <a:r>
              <a:rPr lang="en-US" altLang="en-US" sz="1600" dirty="0">
                <a:latin typeface="Arial" pitchFamily="34" charset="0"/>
                <a:cs typeface="Arial" pitchFamily="34" charset="0"/>
              </a:rPr>
              <a:t>Any insurance products, annuities and funding agreements that you may have purchased are sold as securities and are issued by Voya Retirement Insurance and Annuity Company ("VRIAC"), Windsor, CT or ReliaStar Life Insurance Company, ("ReliaStar"), Minneapolis, MN. VRIAC or ReliaStar is solely responsible for meeting its obligations. Plan administrative services provided by VRIAC or Voya Institutional Plan Services, LLC (“VIPS”). Neither VRIAC nor VIPS engage in the sale or solicitation of securities. If custodial or trust agreements are part of this arrangement, they may be provided by Voya Institutional Trust Company. All companies are members of the Voya ® family of companies. </a:t>
            </a:r>
          </a:p>
          <a:p>
            <a:pPr marL="0" indent="0" eaLnBrk="1" hangingPunct="1">
              <a:spcBef>
                <a:spcPct val="0"/>
              </a:spcBef>
              <a:buNone/>
            </a:pPr>
            <a:endParaRPr lang="en-US" altLang="en-US" sz="1600" b="1" dirty="0">
              <a:latin typeface="Arial" pitchFamily="34" charset="0"/>
              <a:cs typeface="Arial" pitchFamily="34" charset="0"/>
            </a:endParaRPr>
          </a:p>
          <a:p>
            <a:pPr marL="0" indent="0" eaLnBrk="1" hangingPunct="1">
              <a:spcBef>
                <a:spcPct val="0"/>
              </a:spcBef>
              <a:buNone/>
            </a:pPr>
            <a:r>
              <a:rPr lang="en-US" altLang="en-US" sz="1600" b="1" dirty="0">
                <a:latin typeface="Arial" pitchFamily="34" charset="0"/>
                <a:cs typeface="Arial" pitchFamily="34" charset="0"/>
              </a:rPr>
              <a:t>Securities distributed by Voya Financial Partners, LLC (member SIPC) or other broker-dealers with which it has a selling agreement. </a:t>
            </a:r>
          </a:p>
          <a:p>
            <a:pPr marL="0" indent="0" eaLnBrk="1" hangingPunct="1">
              <a:spcBef>
                <a:spcPct val="0"/>
              </a:spcBef>
              <a:buNone/>
            </a:pPr>
            <a:endParaRPr lang="en-US" altLang="en-US" sz="1600" b="1" dirty="0">
              <a:latin typeface="Arial" pitchFamily="34" charset="0"/>
              <a:cs typeface="Arial" pitchFamily="34" charset="0"/>
            </a:endParaRPr>
          </a:p>
          <a:p>
            <a:pPr marL="0" indent="0" eaLnBrk="1" hangingPunct="1">
              <a:spcBef>
                <a:spcPct val="0"/>
              </a:spcBef>
              <a:buNone/>
            </a:pPr>
            <a:r>
              <a:rPr lang="en-US" altLang="en-US" sz="1600" dirty="0">
                <a:latin typeface="Arial" pitchFamily="34" charset="0"/>
                <a:cs typeface="Arial" pitchFamily="34" charset="0"/>
              </a:rPr>
              <a:t>All products or services may not be available in all states.</a:t>
            </a:r>
          </a:p>
          <a:p>
            <a:pPr marL="0" indent="0">
              <a:spcBef>
                <a:spcPts val="0"/>
              </a:spcBef>
              <a:buNone/>
            </a:pPr>
            <a:endParaRPr lang="en-US" altLang="en-US" sz="1200" dirty="0">
              <a:solidFill>
                <a:srgbClr val="333333"/>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31747"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Voya Financial Analysis, you and your financial professional can run a report on your financial status in just 15 minutes!</a:t>
            </a:r>
          </a:p>
        </p:txBody>
      </p:sp>
      <p:pic>
        <p:nvPicPr>
          <p:cNvPr id="3174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984375"/>
            <a:ext cx="64674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32771"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32772"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32773" name="Text Box 6"/>
          <p:cNvSpPr txBox="1">
            <a:spLocks noChangeArrowheads="1"/>
          </p:cNvSpPr>
          <p:nvPr/>
        </p:nvSpPr>
        <p:spPr bwMode="auto">
          <a:xfrm>
            <a:off x="218188" y="4820450"/>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000066"/>
                </a:solidFill>
              </a:rPr>
              <a:t>.</a:t>
            </a:r>
          </a:p>
        </p:txBody>
      </p:sp>
      <p:sp>
        <p:nvSpPr>
          <p:cNvPr id="32774" name="Text Box 8"/>
          <p:cNvSpPr txBox="1">
            <a:spLocks noChangeArrowheads="1"/>
          </p:cNvSpPr>
          <p:nvPr/>
        </p:nvSpPr>
        <p:spPr bwMode="auto">
          <a:xfrm>
            <a:off x="4590275" y="1247780"/>
            <a:ext cx="416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2775" name="Picture 21"/>
          <p:cNvPicPr>
            <a:picLocks noChangeAspect="1"/>
          </p:cNvPicPr>
          <p:nvPr/>
        </p:nvPicPr>
        <p:blipFill>
          <a:blip r:embed="rId3">
            <a:extLst>
              <a:ext uri="{28A0092B-C50C-407E-A947-70E740481C1C}">
                <a14:useLocalDpi xmlns:a14="http://schemas.microsoft.com/office/drawing/2010/main" val="0"/>
              </a:ext>
            </a:extLst>
          </a:blip>
          <a:srcRect b="19189"/>
          <a:stretch>
            <a:fillRect/>
          </a:stretch>
        </p:blipFill>
        <p:spPr bwMode="auto">
          <a:xfrm>
            <a:off x="4782657" y="1661324"/>
            <a:ext cx="41544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7"/>
          <p:cNvSpPr txBox="1">
            <a:spLocks noChangeArrowheads="1"/>
          </p:cNvSpPr>
          <p:nvPr/>
        </p:nvSpPr>
        <p:spPr bwMode="auto">
          <a:xfrm>
            <a:off x="5239544" y="2809665"/>
            <a:ext cx="714690" cy="307777"/>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32777" name="TextBox 8"/>
          <p:cNvSpPr txBox="1">
            <a:spLocks noChangeArrowheads="1"/>
          </p:cNvSpPr>
          <p:nvPr/>
        </p:nvSpPr>
        <p:spPr bwMode="auto">
          <a:xfrm>
            <a:off x="7758113" y="2576118"/>
            <a:ext cx="773112"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32778" name="TextBox 9"/>
          <p:cNvSpPr txBox="1">
            <a:spLocks noChangeArrowheads="1"/>
          </p:cNvSpPr>
          <p:nvPr/>
        </p:nvSpPr>
        <p:spPr bwMode="auto">
          <a:xfrm>
            <a:off x="7812088" y="1674601"/>
            <a:ext cx="719137" cy="307777"/>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rPr>
              <a:t>403(b)</a:t>
            </a:r>
          </a:p>
        </p:txBody>
      </p:sp>
      <p:sp>
        <p:nvSpPr>
          <p:cNvPr id="3" name="TextBox 2"/>
          <p:cNvSpPr txBox="1"/>
          <p:nvPr/>
        </p:nvSpPr>
        <p:spPr>
          <a:xfrm>
            <a:off x="4678326" y="4265783"/>
            <a:ext cx="3852899" cy="646331"/>
          </a:xfrm>
          <a:prstGeom prst="rect">
            <a:avLst/>
          </a:prstGeom>
          <a:noFill/>
        </p:spPr>
        <p:txBody>
          <a:bodyPr wrap="square" rtlCol="0">
            <a:spAutoFit/>
          </a:bodyPr>
          <a:lstStyle/>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Additional savings opportunities with 403(b) plans…cont’d</a:t>
            </a:r>
          </a:p>
        </p:txBody>
      </p:sp>
      <p:sp>
        <p:nvSpPr>
          <p:cNvPr id="3" name="Content Placeholder 2"/>
          <p:cNvSpPr>
            <a:spLocks noGrp="1"/>
          </p:cNvSpPr>
          <p:nvPr>
            <p:ph idx="1"/>
          </p:nvPr>
        </p:nvSpPr>
        <p:spPr/>
        <p:txBody>
          <a:bodyPr/>
          <a:lstStyle/>
          <a:p>
            <a:r>
              <a:rPr lang="en-US" sz="1600" dirty="0"/>
              <a:t>For 403(b)(1) fixed or variable annuities, employee deferrals (including earnings) may generally be distributed only upon your: attainment of age 59½, severance from employment, death, disability, or hardship. </a:t>
            </a:r>
            <a:r>
              <a:rPr lang="en-US" sz="1600" i="1" dirty="0"/>
              <a:t>Note</a:t>
            </a:r>
            <a:r>
              <a:rPr lang="en-US" sz="1600" dirty="0"/>
              <a:t>: Hardship withdrawals are limited to employee deferrals made after 12/31/88. </a:t>
            </a:r>
            <a:r>
              <a:rPr lang="en-US" sz="1600" i="1" dirty="0"/>
              <a:t>Exceptions to the distribution rules</a:t>
            </a:r>
            <a:r>
              <a:rPr lang="en-US" sz="1600" dirty="0"/>
              <a:t>: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endParaRPr lang="en-US" sz="1600" b="1" i="1" dirty="0"/>
          </a:p>
          <a:p>
            <a:endParaRPr lang="en-US" dirty="0"/>
          </a:p>
        </p:txBody>
      </p:sp>
    </p:spTree>
    <p:extLst>
      <p:ext uri="{BB962C8B-B14F-4D97-AF65-F5344CB8AC3E}">
        <p14:creationId xmlns:p14="http://schemas.microsoft.com/office/powerpoint/2010/main" val="328202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33795"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Educators’ Financial Analysis, you and your financial professional can run a report on your financial status in just 15 minutes!</a:t>
            </a:r>
          </a:p>
        </p:txBody>
      </p:sp>
      <p:pic>
        <p:nvPicPr>
          <p:cNvPr id="3379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909763"/>
            <a:ext cx="641191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28600"/>
            <a:ext cx="8667750" cy="717550"/>
          </a:xfrm>
        </p:spPr>
        <p:txBody>
          <a:bodyPr rtlCol="0">
            <a:normAutofit fontScale="90000"/>
          </a:bodyPr>
          <a:lstStyle/>
          <a:p>
            <a:pPr eaLnBrk="1" fontAlgn="auto" hangingPunct="1">
              <a:spcAft>
                <a:spcPts val="0"/>
              </a:spcAft>
              <a:defRPr/>
            </a:pPr>
            <a:r>
              <a:rPr lang="en-US" dirty="0"/>
              <a:t>Catch-up contributions can help make up for lost time</a:t>
            </a:r>
          </a:p>
        </p:txBody>
      </p:sp>
      <p:sp>
        <p:nvSpPr>
          <p:cNvPr id="34819" name="Text Box 5"/>
          <p:cNvSpPr txBox="1">
            <a:spLocks noChangeArrowheads="1"/>
          </p:cNvSpPr>
          <p:nvPr/>
        </p:nvSpPr>
        <p:spPr bwMode="auto">
          <a:xfrm>
            <a:off x="216788" y="1245688"/>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are over age 50...</a:t>
            </a:r>
          </a:p>
        </p:txBody>
      </p:sp>
      <p:sp>
        <p:nvSpPr>
          <p:cNvPr id="34820" name="Text Box 4"/>
          <p:cNvSpPr txBox="1">
            <a:spLocks noChangeArrowheads="1"/>
          </p:cNvSpPr>
          <p:nvPr/>
        </p:nvSpPr>
        <p:spPr bwMode="auto">
          <a:xfrm>
            <a:off x="212225" y="1650500"/>
            <a:ext cx="331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None/>
            </a:pPr>
            <a:r>
              <a:rPr lang="en-US" altLang="en-US" sz="1600" dirty="0">
                <a:solidFill>
                  <a:srgbClr val="333333"/>
                </a:solidFill>
              </a:rPr>
              <a:t>You can contribute an additional $6,500 above the 2021 annual limit of $19,500. The limit is subject to annual cost of living adjustments.</a:t>
            </a:r>
          </a:p>
        </p:txBody>
      </p:sp>
      <p:sp>
        <p:nvSpPr>
          <p:cNvPr id="34821" name="Text Box 6"/>
          <p:cNvSpPr txBox="1">
            <a:spLocks noChangeArrowheads="1"/>
          </p:cNvSpPr>
          <p:nvPr/>
        </p:nvSpPr>
        <p:spPr bwMode="auto">
          <a:xfrm>
            <a:off x="223338" y="3141163"/>
            <a:ext cx="40975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have 15 years of service...</a:t>
            </a:r>
          </a:p>
        </p:txBody>
      </p:sp>
      <p:sp>
        <p:nvSpPr>
          <p:cNvPr id="34822" name="Text Box 7"/>
          <p:cNvSpPr txBox="1">
            <a:spLocks noChangeArrowheads="1"/>
          </p:cNvSpPr>
          <p:nvPr/>
        </p:nvSpPr>
        <p:spPr bwMode="auto">
          <a:xfrm>
            <a:off x="250325" y="3523750"/>
            <a:ext cx="3314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600" dirty="0">
                <a:solidFill>
                  <a:srgbClr val="333333"/>
                </a:solidFill>
              </a:rPr>
              <a:t>Additional catch-up contributions are available to certain employees who have 15 years of service or more. </a:t>
            </a:r>
          </a:p>
        </p:txBody>
      </p:sp>
      <p:sp>
        <p:nvSpPr>
          <p:cNvPr id="34823" name="Text Box 8"/>
          <p:cNvSpPr txBox="1">
            <a:spLocks noChangeArrowheads="1"/>
          </p:cNvSpPr>
          <p:nvPr/>
        </p:nvSpPr>
        <p:spPr bwMode="auto">
          <a:xfrm>
            <a:off x="209793" y="4945063"/>
            <a:ext cx="3752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Catch-up contributions can help reduce your retirement income shortage.</a:t>
            </a:r>
          </a:p>
        </p:txBody>
      </p:sp>
      <p:sp>
        <p:nvSpPr>
          <p:cNvPr id="34824" name="Text Box 8"/>
          <p:cNvSpPr txBox="1">
            <a:spLocks noChangeArrowheads="1"/>
          </p:cNvSpPr>
          <p:nvPr/>
        </p:nvSpPr>
        <p:spPr bwMode="auto">
          <a:xfrm>
            <a:off x="4711700" y="1514475"/>
            <a:ext cx="407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4825"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89150"/>
            <a:ext cx="4154488"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Box 26"/>
          <p:cNvSpPr txBox="1">
            <a:spLocks noChangeArrowheads="1"/>
          </p:cNvSpPr>
          <p:nvPr/>
        </p:nvSpPr>
        <p:spPr bwMode="auto">
          <a:xfrm>
            <a:off x="5227638" y="3454400"/>
            <a:ext cx="720725"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4827" name="TextBox 26"/>
          <p:cNvSpPr txBox="1">
            <a:spLocks noChangeArrowheads="1"/>
          </p:cNvSpPr>
          <p:nvPr/>
        </p:nvSpPr>
        <p:spPr bwMode="auto">
          <a:xfrm>
            <a:off x="7810500" y="3240088"/>
            <a:ext cx="719138"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35843"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35844"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35845" name="Text Box 6"/>
          <p:cNvSpPr txBox="1">
            <a:spLocks noChangeArrowheads="1"/>
          </p:cNvSpPr>
          <p:nvPr/>
        </p:nvSpPr>
        <p:spPr bwMode="auto">
          <a:xfrm>
            <a:off x="218188" y="4820450"/>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000066"/>
                </a:solidFill>
              </a:rPr>
              <a:t>.</a:t>
            </a:r>
          </a:p>
        </p:txBody>
      </p:sp>
      <p:sp>
        <p:nvSpPr>
          <p:cNvPr id="35846" name="Text Box 8"/>
          <p:cNvSpPr txBox="1">
            <a:spLocks noChangeArrowheads="1"/>
          </p:cNvSpPr>
          <p:nvPr/>
        </p:nvSpPr>
        <p:spPr bwMode="auto">
          <a:xfrm>
            <a:off x="4619625" y="1433513"/>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5847" name="Picture 21"/>
          <p:cNvPicPr>
            <a:picLocks noChangeAspect="1"/>
          </p:cNvPicPr>
          <p:nvPr/>
        </p:nvPicPr>
        <p:blipFill>
          <a:blip r:embed="rId3">
            <a:extLst>
              <a:ext uri="{28A0092B-C50C-407E-A947-70E740481C1C}">
                <a14:useLocalDpi xmlns:a14="http://schemas.microsoft.com/office/drawing/2010/main" val="0"/>
              </a:ext>
            </a:extLst>
          </a:blip>
          <a:srcRect l="-2055" r="2055" b="26901"/>
          <a:stretch>
            <a:fillRect/>
          </a:stretch>
        </p:blipFill>
        <p:spPr bwMode="auto">
          <a:xfrm>
            <a:off x="4508500" y="1801024"/>
            <a:ext cx="41719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26"/>
          <p:cNvSpPr txBox="1">
            <a:spLocks noChangeArrowheads="1"/>
          </p:cNvSpPr>
          <p:nvPr/>
        </p:nvSpPr>
        <p:spPr bwMode="auto">
          <a:xfrm>
            <a:off x="5105105" y="3001568"/>
            <a:ext cx="719138"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5849" name="TextBox 26"/>
          <p:cNvSpPr txBox="1">
            <a:spLocks noChangeArrowheads="1"/>
          </p:cNvSpPr>
          <p:nvPr/>
        </p:nvSpPr>
        <p:spPr bwMode="auto">
          <a:xfrm>
            <a:off x="7654132" y="2726707"/>
            <a:ext cx="720725" cy="296863"/>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5850" name="TextBox 28"/>
          <p:cNvSpPr txBox="1">
            <a:spLocks noChangeArrowheads="1"/>
          </p:cNvSpPr>
          <p:nvPr/>
        </p:nvSpPr>
        <p:spPr bwMode="auto">
          <a:xfrm>
            <a:off x="7654132" y="1875009"/>
            <a:ext cx="719137" cy="2952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403(b)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a:t>
            </a:r>
            <a:r>
              <a:rPr lang="en-US" sz="1400" i="1" dirty="0"/>
              <a:t>Note</a:t>
            </a:r>
            <a:r>
              <a:rPr lang="en-US" sz="1400" dirty="0"/>
              <a:t>: Hardship withdrawals are limited to employee deferrals made after 12/31/88. </a:t>
            </a:r>
            <a:r>
              <a:rPr lang="en-US" sz="1400" i="1" dirty="0"/>
              <a:t>Exceptions to the distribution rules</a:t>
            </a:r>
            <a:r>
              <a:rPr lang="en-US" sz="1400" dirty="0"/>
              <a:t>: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r>
              <a:rPr lang="en-US" dirty="0"/>
              <a:t>.</a:t>
            </a:r>
            <a:endParaRPr lang="en-US" b="1" i="1" dirty="0"/>
          </a:p>
          <a:p>
            <a:endParaRPr lang="en-US" dirty="0"/>
          </a:p>
        </p:txBody>
      </p:sp>
    </p:spTree>
    <p:extLst>
      <p:ext uri="{BB962C8B-B14F-4D97-AF65-F5344CB8AC3E}">
        <p14:creationId xmlns:p14="http://schemas.microsoft.com/office/powerpoint/2010/main" val="387004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36867"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Voya Financial Analysis, you and your financial professional can run a report on your financial status in just 15 minutes!</a:t>
            </a:r>
          </a:p>
        </p:txBody>
      </p:sp>
      <p:pic>
        <p:nvPicPr>
          <p:cNvPr id="3686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909763"/>
            <a:ext cx="641191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37891"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 . . .</a:t>
            </a:r>
          </a:p>
        </p:txBody>
      </p:sp>
      <p:sp>
        <p:nvSpPr>
          <p:cNvPr id="37892"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37893" name="Text Box 6"/>
          <p:cNvSpPr txBox="1">
            <a:spLocks noChangeArrowheads="1"/>
          </p:cNvSpPr>
          <p:nvPr/>
        </p:nvSpPr>
        <p:spPr bwMode="auto">
          <a:xfrm>
            <a:off x="215900" y="4719276"/>
            <a:ext cx="4290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D75426"/>
                </a:solidFill>
              </a:rPr>
              <a:t>.</a:t>
            </a:r>
          </a:p>
        </p:txBody>
      </p:sp>
      <p:sp>
        <p:nvSpPr>
          <p:cNvPr id="37894" name="Text Box 8"/>
          <p:cNvSpPr txBox="1">
            <a:spLocks noChangeArrowheads="1"/>
          </p:cNvSpPr>
          <p:nvPr/>
        </p:nvSpPr>
        <p:spPr bwMode="auto">
          <a:xfrm>
            <a:off x="4619625" y="1433513"/>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7895" name="Picture 21"/>
          <p:cNvPicPr>
            <a:picLocks noChangeAspect="1"/>
          </p:cNvPicPr>
          <p:nvPr/>
        </p:nvPicPr>
        <p:blipFill>
          <a:blip r:embed="rId3">
            <a:extLst>
              <a:ext uri="{28A0092B-C50C-407E-A947-70E740481C1C}">
                <a14:useLocalDpi xmlns:a14="http://schemas.microsoft.com/office/drawing/2010/main" val="0"/>
              </a:ext>
            </a:extLst>
          </a:blip>
          <a:srcRect l="-2055" r="2055" b="26901"/>
          <a:stretch>
            <a:fillRect/>
          </a:stretch>
        </p:blipFill>
        <p:spPr bwMode="auto">
          <a:xfrm>
            <a:off x="4613275" y="1801024"/>
            <a:ext cx="41719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26"/>
          <p:cNvSpPr txBox="1">
            <a:spLocks noChangeArrowheads="1"/>
          </p:cNvSpPr>
          <p:nvPr/>
        </p:nvSpPr>
        <p:spPr bwMode="auto">
          <a:xfrm>
            <a:off x="5103019" y="2945829"/>
            <a:ext cx="720725"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7897" name="TextBox 26"/>
          <p:cNvSpPr txBox="1">
            <a:spLocks noChangeArrowheads="1"/>
          </p:cNvSpPr>
          <p:nvPr/>
        </p:nvSpPr>
        <p:spPr bwMode="auto">
          <a:xfrm>
            <a:off x="7748587" y="2738569"/>
            <a:ext cx="720725" cy="296862"/>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7898" name="TextBox 28"/>
          <p:cNvSpPr txBox="1">
            <a:spLocks noChangeArrowheads="1"/>
          </p:cNvSpPr>
          <p:nvPr/>
        </p:nvSpPr>
        <p:spPr bwMode="auto">
          <a:xfrm>
            <a:off x="7748588" y="1863016"/>
            <a:ext cx="720725" cy="2952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403(b)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Note: Hardship withdrawals are limited to employee deferrals made after 12/31/88. Exceptions to the distribution rules: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p>
          <a:p>
            <a:endParaRPr lang="en-US" dirty="0"/>
          </a:p>
        </p:txBody>
      </p:sp>
    </p:spTree>
    <p:extLst>
      <p:ext uri="{BB962C8B-B14F-4D97-AF65-F5344CB8AC3E}">
        <p14:creationId xmlns:p14="http://schemas.microsoft.com/office/powerpoint/2010/main" val="57360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latin typeface="Arial" pitchFamily="34" charset="0"/>
                <a:cs typeface="Arial" pitchFamily="34" charset="0"/>
              </a:rPr>
              <a:t>Important Information</a:t>
            </a:r>
          </a:p>
        </p:txBody>
      </p:sp>
      <p:sp>
        <p:nvSpPr>
          <p:cNvPr id="16387" name="Content Placeholder 2"/>
          <p:cNvSpPr>
            <a:spLocks noGrp="1"/>
          </p:cNvSpPr>
          <p:nvPr>
            <p:ph idx="1"/>
          </p:nvPr>
        </p:nvSpPr>
        <p:spPr>
          <a:xfrm>
            <a:off x="304800" y="1333500"/>
            <a:ext cx="8229600" cy="4525963"/>
          </a:xfrm>
        </p:spPr>
        <p:txBody>
          <a:bodyPr/>
          <a:lstStyle/>
          <a:p>
            <a:pPr marL="0" indent="0" eaLnBrk="1" hangingPunct="1">
              <a:spcBef>
                <a:spcPct val="0"/>
              </a:spcBef>
              <a:buFont typeface="Wingdings" pitchFamily="2" charset="2"/>
              <a:buNone/>
            </a:pPr>
            <a:r>
              <a:rPr lang="en-US" altLang="en-US" sz="1400" dirty="0">
                <a:latin typeface="Arial" pitchFamily="34" charset="0"/>
                <a:cs typeface="Arial" pitchFamily="34" charset="0"/>
              </a:rPr>
              <a:t>Variable annuities are long-term investments designed for retirement purposes. Early withdrawals prior to age 59½ may be subject to a 10% premature distribution penalty tax, unless an exception applies. Money taken from the annuity will be taxed as ordinary income in the year the money is distributed. Account values fluctuate with market conditions, and when surrendered the principal may be worth more or less than its original amount invested. An annuity does not provide any additional tax deferral benefit, as tax deferral is provided by the plan. Annuities may be subject to additional fees and expenses to which other tax-qualified funding vehicles may not be subject. However, an annuity does provide other features and benefits, such as lifetime income payments and death benefits, which may be valuable to you.</a:t>
            </a:r>
          </a:p>
          <a:p>
            <a:pPr marL="0" indent="0" eaLnBrk="1" hangingPunct="1">
              <a:spcBef>
                <a:spcPct val="0"/>
              </a:spcBef>
              <a:buFont typeface="Wingdings" pitchFamily="2" charset="2"/>
              <a:buNone/>
            </a:pPr>
            <a:endParaRPr lang="en-US" altLang="en-US" sz="1400" dirty="0">
              <a:latin typeface="Arial" pitchFamily="34" charset="0"/>
              <a:cs typeface="Arial" pitchFamily="34" charset="0"/>
            </a:endParaRPr>
          </a:p>
          <a:p>
            <a:pPr marL="0" indent="0" eaLnBrk="1" hangingPunct="1">
              <a:spcBef>
                <a:spcPct val="0"/>
              </a:spcBef>
              <a:buFont typeface="Wingdings" pitchFamily="2" charset="2"/>
              <a:buNone/>
            </a:pPr>
            <a:r>
              <a:rPr lang="en-US" altLang="en-US" sz="1400" dirty="0">
                <a:latin typeface="Arial" pitchFamily="34" charset="0"/>
                <a:cs typeface="Arial" pitchFamily="34" charset="0"/>
              </a:rPr>
              <a:t>Variable investments, of any kind, are not guaranteed and are subject to investment risk including the possible loss of principal. The investment return and principal value of the security will fluctuate so that when redeemed, it may be worth more of less than the original investment. In addition, there is no guarantee that any variable investment option will meet its stated objective. </a:t>
            </a:r>
          </a:p>
          <a:p>
            <a:pPr marL="0" indent="0" eaLnBrk="1" hangingPunct="1">
              <a:spcBef>
                <a:spcPct val="0"/>
              </a:spcBef>
              <a:buFont typeface="Wingdings" pitchFamily="2" charset="2"/>
              <a:buNone/>
            </a:pPr>
            <a:endParaRPr lang="en-US" altLang="en-US" sz="1400" dirty="0">
              <a:latin typeface="Arial" pitchFamily="34" charset="0"/>
              <a:cs typeface="Arial" pitchFamily="34" charset="0"/>
            </a:endParaRPr>
          </a:p>
          <a:p>
            <a:pPr marL="0" indent="0" eaLnBrk="1" hangingPunct="1">
              <a:spcBef>
                <a:spcPct val="0"/>
              </a:spcBef>
              <a:buFont typeface="Wingdings" pitchFamily="2" charset="2"/>
              <a:buNone/>
            </a:pPr>
            <a:r>
              <a:rPr lang="en-US" altLang="en-US" sz="1400" dirty="0">
                <a:latin typeface="Arial" pitchFamily="34" charset="0"/>
                <a:cs typeface="Arial" pitchFamily="34" charset="0"/>
              </a:rPr>
              <a:t>All guarantees are based on the financial strength and claims-paying ability of the issuing insurance company, who is solely responsible for all obligations under its policies.</a:t>
            </a:r>
          </a:p>
          <a:p>
            <a:pPr marL="0" indent="0" eaLnBrk="1" hangingPunct="1">
              <a:spcBef>
                <a:spcPct val="0"/>
              </a:spcBef>
              <a:buFont typeface="Wingdings" pitchFamily="2" charset="2"/>
              <a:buNone/>
            </a:pPr>
            <a:endParaRPr lang="en-US" altLang="en-US" sz="12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38915"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Educators’ Financial Analysis, you and your financial professional can run a report on your financial status in just 15 minutes!</a:t>
            </a:r>
          </a:p>
        </p:txBody>
      </p:sp>
      <p:pic>
        <p:nvPicPr>
          <p:cNvPr id="3891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2019300"/>
            <a:ext cx="59563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28600"/>
            <a:ext cx="8667750" cy="717550"/>
          </a:xfrm>
        </p:spPr>
        <p:txBody>
          <a:bodyPr rtlCol="0">
            <a:normAutofit fontScale="90000"/>
          </a:bodyPr>
          <a:lstStyle/>
          <a:p>
            <a:pPr eaLnBrk="1" fontAlgn="auto" hangingPunct="1">
              <a:spcAft>
                <a:spcPts val="0"/>
              </a:spcAft>
              <a:defRPr/>
            </a:pPr>
            <a:r>
              <a:rPr lang="en-US" dirty="0"/>
              <a:t>Catch-up contributions can help make up for lost time</a:t>
            </a:r>
          </a:p>
        </p:txBody>
      </p:sp>
      <p:sp>
        <p:nvSpPr>
          <p:cNvPr id="39939" name="Text Box 5"/>
          <p:cNvSpPr txBox="1">
            <a:spLocks noChangeArrowheads="1"/>
          </p:cNvSpPr>
          <p:nvPr/>
        </p:nvSpPr>
        <p:spPr bwMode="auto">
          <a:xfrm>
            <a:off x="226413" y="1236063"/>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are over age 50...</a:t>
            </a:r>
          </a:p>
        </p:txBody>
      </p:sp>
      <p:sp>
        <p:nvSpPr>
          <p:cNvPr id="39940" name="Text Box 4"/>
          <p:cNvSpPr txBox="1">
            <a:spLocks noChangeArrowheads="1"/>
          </p:cNvSpPr>
          <p:nvPr/>
        </p:nvSpPr>
        <p:spPr bwMode="auto">
          <a:xfrm>
            <a:off x="231475" y="1640875"/>
            <a:ext cx="3314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600" dirty="0">
                <a:solidFill>
                  <a:srgbClr val="333333"/>
                </a:solidFill>
              </a:rPr>
              <a:t>You can contribute an additional $6,50 above the 2021 annual limit of $19,500. The limit is subject to annual cost of living adjustments.</a:t>
            </a:r>
          </a:p>
        </p:txBody>
      </p:sp>
      <p:sp>
        <p:nvSpPr>
          <p:cNvPr id="39941" name="Text Box 6"/>
          <p:cNvSpPr txBox="1">
            <a:spLocks noChangeArrowheads="1"/>
          </p:cNvSpPr>
          <p:nvPr/>
        </p:nvSpPr>
        <p:spPr bwMode="auto">
          <a:xfrm>
            <a:off x="242588" y="3131538"/>
            <a:ext cx="40975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have 15 years of service...</a:t>
            </a:r>
          </a:p>
        </p:txBody>
      </p:sp>
      <p:sp>
        <p:nvSpPr>
          <p:cNvPr id="39942" name="Text Box 7"/>
          <p:cNvSpPr txBox="1">
            <a:spLocks noChangeArrowheads="1"/>
          </p:cNvSpPr>
          <p:nvPr/>
        </p:nvSpPr>
        <p:spPr bwMode="auto">
          <a:xfrm>
            <a:off x="269575" y="3514125"/>
            <a:ext cx="3314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600" dirty="0">
                <a:solidFill>
                  <a:srgbClr val="333333"/>
                </a:solidFill>
              </a:rPr>
              <a:t>Additional catch-up contributions are available to certain employees who have 15 years of service or more. </a:t>
            </a:r>
          </a:p>
        </p:txBody>
      </p:sp>
      <p:sp>
        <p:nvSpPr>
          <p:cNvPr id="39943" name="TextBox 15"/>
          <p:cNvSpPr txBox="1">
            <a:spLocks noChangeArrowheads="1"/>
          </p:cNvSpPr>
          <p:nvPr/>
        </p:nvSpPr>
        <p:spPr bwMode="auto">
          <a:xfrm>
            <a:off x="4619625" y="2967038"/>
            <a:ext cx="168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sp>
        <p:nvSpPr>
          <p:cNvPr id="39944" name="TextBox 16"/>
          <p:cNvSpPr txBox="1">
            <a:spLocks noChangeArrowheads="1"/>
          </p:cNvSpPr>
          <p:nvPr/>
        </p:nvSpPr>
        <p:spPr bwMode="auto">
          <a:xfrm>
            <a:off x="4619625" y="4151313"/>
            <a:ext cx="1685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403(b) Contribution</a:t>
            </a:r>
          </a:p>
        </p:txBody>
      </p:sp>
      <p:sp>
        <p:nvSpPr>
          <p:cNvPr id="39945" name="TextBox 42"/>
          <p:cNvSpPr txBox="1">
            <a:spLocks noChangeArrowheads="1"/>
          </p:cNvSpPr>
          <p:nvPr/>
        </p:nvSpPr>
        <p:spPr bwMode="auto">
          <a:xfrm>
            <a:off x="7099300" y="2755900"/>
            <a:ext cx="168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sp>
        <p:nvSpPr>
          <p:cNvPr id="39946" name="TextBox 43"/>
          <p:cNvSpPr txBox="1">
            <a:spLocks noChangeArrowheads="1"/>
          </p:cNvSpPr>
          <p:nvPr/>
        </p:nvSpPr>
        <p:spPr bwMode="auto">
          <a:xfrm>
            <a:off x="7099300" y="3933825"/>
            <a:ext cx="168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403(b) Contribution</a:t>
            </a:r>
          </a:p>
        </p:txBody>
      </p:sp>
      <p:sp>
        <p:nvSpPr>
          <p:cNvPr id="39947" name="Text Box 8"/>
          <p:cNvSpPr txBox="1">
            <a:spLocks noChangeArrowheads="1"/>
          </p:cNvSpPr>
          <p:nvPr/>
        </p:nvSpPr>
        <p:spPr bwMode="auto">
          <a:xfrm>
            <a:off x="218585" y="4945063"/>
            <a:ext cx="3752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Catch-up contributions can help reduce your retirement income shortage.</a:t>
            </a:r>
          </a:p>
        </p:txBody>
      </p:sp>
      <p:sp>
        <p:nvSpPr>
          <p:cNvPr id="39948" name="Text Box 8"/>
          <p:cNvSpPr txBox="1">
            <a:spLocks noChangeArrowheads="1"/>
          </p:cNvSpPr>
          <p:nvPr/>
        </p:nvSpPr>
        <p:spPr bwMode="auto">
          <a:xfrm>
            <a:off x="4540250" y="1492250"/>
            <a:ext cx="407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3994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2143125"/>
            <a:ext cx="4206875" cy="3217863"/>
          </a:xfrm>
        </p:spPr>
      </p:pic>
      <p:sp>
        <p:nvSpPr>
          <p:cNvPr id="39950" name="TextBox 26"/>
          <p:cNvSpPr txBox="1">
            <a:spLocks noChangeArrowheads="1"/>
          </p:cNvSpPr>
          <p:nvPr/>
        </p:nvSpPr>
        <p:spPr bwMode="auto">
          <a:xfrm>
            <a:off x="5213350" y="4295775"/>
            <a:ext cx="719138" cy="296863"/>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39951" name="TextBox 26"/>
          <p:cNvSpPr txBox="1">
            <a:spLocks noChangeArrowheads="1"/>
          </p:cNvSpPr>
          <p:nvPr/>
        </p:nvSpPr>
        <p:spPr bwMode="auto">
          <a:xfrm>
            <a:off x="7810500" y="4081463"/>
            <a:ext cx="719138"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40963"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40964"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40965" name="Text Box 6"/>
          <p:cNvSpPr txBox="1">
            <a:spLocks noChangeArrowheads="1"/>
          </p:cNvSpPr>
          <p:nvPr/>
        </p:nvSpPr>
        <p:spPr bwMode="auto">
          <a:xfrm>
            <a:off x="212357" y="4743450"/>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000066"/>
                </a:solidFill>
              </a:rPr>
              <a:t>.</a:t>
            </a:r>
          </a:p>
        </p:txBody>
      </p:sp>
      <p:sp>
        <p:nvSpPr>
          <p:cNvPr id="40966" name="Text Box 8"/>
          <p:cNvSpPr txBox="1">
            <a:spLocks noChangeArrowheads="1"/>
          </p:cNvSpPr>
          <p:nvPr/>
        </p:nvSpPr>
        <p:spPr bwMode="auto">
          <a:xfrm>
            <a:off x="4695825" y="135413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sp>
        <p:nvSpPr>
          <p:cNvPr id="40967" name="TextBox 28"/>
          <p:cNvSpPr txBox="1">
            <a:spLocks noChangeArrowheads="1"/>
          </p:cNvSpPr>
          <p:nvPr/>
        </p:nvSpPr>
        <p:spPr bwMode="auto">
          <a:xfrm>
            <a:off x="4619625" y="3098800"/>
            <a:ext cx="168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sp>
        <p:nvSpPr>
          <p:cNvPr id="40968" name="TextBox 32"/>
          <p:cNvSpPr txBox="1">
            <a:spLocks noChangeArrowheads="1"/>
          </p:cNvSpPr>
          <p:nvPr/>
        </p:nvSpPr>
        <p:spPr bwMode="auto">
          <a:xfrm>
            <a:off x="7031038" y="2681288"/>
            <a:ext cx="168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pic>
        <p:nvPicPr>
          <p:cNvPr id="4096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47863"/>
            <a:ext cx="4189413"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26"/>
          <p:cNvSpPr txBox="1">
            <a:spLocks noChangeArrowheads="1"/>
          </p:cNvSpPr>
          <p:nvPr/>
        </p:nvSpPr>
        <p:spPr bwMode="auto">
          <a:xfrm>
            <a:off x="5303838" y="3517900"/>
            <a:ext cx="720725"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40971" name="TextBox 26"/>
          <p:cNvSpPr txBox="1">
            <a:spLocks noChangeArrowheads="1"/>
          </p:cNvSpPr>
          <p:nvPr/>
        </p:nvSpPr>
        <p:spPr bwMode="auto">
          <a:xfrm>
            <a:off x="7881938" y="3306763"/>
            <a:ext cx="720725" cy="2952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40972" name="TextBox 28"/>
          <p:cNvSpPr txBox="1">
            <a:spLocks noChangeArrowheads="1"/>
          </p:cNvSpPr>
          <p:nvPr/>
        </p:nvSpPr>
        <p:spPr bwMode="auto">
          <a:xfrm>
            <a:off x="7874000" y="2411413"/>
            <a:ext cx="720725" cy="2952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403(b)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600" dirty="0"/>
              <a:t>For 403(b)(1) fixed or variable annuities, employee deferrals (including earnings) may generally be distributed only upon your: attainment of age 59½, severance from employment, death, disability, or hardship. Note: Hardship withdrawals are limited to employee deferrals made after 12/31/88. Exceptions to the distribution rules: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p>
          <a:p>
            <a:endParaRPr lang="en-US" dirty="0"/>
          </a:p>
        </p:txBody>
      </p:sp>
    </p:spTree>
    <p:extLst>
      <p:ext uri="{BB962C8B-B14F-4D97-AF65-F5344CB8AC3E}">
        <p14:creationId xmlns:p14="http://schemas.microsoft.com/office/powerpoint/2010/main" val="2763735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41987"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Voya Financial Analysis, you and your financial professional can run a report on your financial status in just 15 minutes!</a:t>
            </a:r>
          </a:p>
        </p:txBody>
      </p:sp>
      <p:pic>
        <p:nvPicPr>
          <p:cNvPr id="4198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2019300"/>
            <a:ext cx="59563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Additional savings opportunities with 403(b) plans</a:t>
            </a:r>
          </a:p>
        </p:txBody>
      </p:sp>
      <p:sp>
        <p:nvSpPr>
          <p:cNvPr id="43011" name="Text Box 4"/>
          <p:cNvSpPr txBox="1">
            <a:spLocks noChangeArrowheads="1"/>
          </p:cNvSpPr>
          <p:nvPr/>
        </p:nvSpPr>
        <p:spPr bwMode="auto">
          <a:xfrm>
            <a:off x="215900" y="1232700"/>
            <a:ext cx="386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Consider both plans...</a:t>
            </a:r>
          </a:p>
        </p:txBody>
      </p:sp>
      <p:sp>
        <p:nvSpPr>
          <p:cNvPr id="43012" name="Text Box 3"/>
          <p:cNvSpPr txBox="1">
            <a:spLocks noChangeArrowheads="1"/>
          </p:cNvSpPr>
          <p:nvPr/>
        </p:nvSpPr>
        <p:spPr bwMode="auto">
          <a:xfrm>
            <a:off x="215900" y="1629575"/>
            <a:ext cx="3997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400" dirty="0">
                <a:solidFill>
                  <a:srgbClr val="333333"/>
                </a:solidFill>
              </a:rPr>
              <a:t>Participate in both a 403(b) and a 457(b) and you can contribute the annual maximum (including catch-ups) to </a:t>
            </a:r>
            <a:r>
              <a:rPr lang="en-US" altLang="en-US" sz="1400" b="1" dirty="0">
                <a:solidFill>
                  <a:srgbClr val="333333"/>
                </a:solidFill>
              </a:rPr>
              <a:t>both</a:t>
            </a:r>
            <a:r>
              <a:rPr lang="en-US" altLang="en-US" sz="1400" dirty="0">
                <a:solidFill>
                  <a:srgbClr val="333333"/>
                </a:solidFill>
              </a:rPr>
              <a:t> plans. </a:t>
            </a:r>
          </a:p>
          <a:p>
            <a:pPr eaLnBrk="1" hangingPunct="1">
              <a:spcBef>
                <a:spcPct val="50000"/>
              </a:spcBef>
              <a:buClr>
                <a:srgbClr val="FF7107"/>
              </a:buClr>
              <a:buSzPct val="150000"/>
              <a:buFont typeface="Wingdings" pitchFamily="2" charset="2"/>
              <a:buNone/>
            </a:pPr>
            <a:r>
              <a:rPr lang="en-US" altLang="en-US" sz="1400" dirty="0">
                <a:solidFill>
                  <a:srgbClr val="333333"/>
                </a:solidFill>
              </a:rPr>
              <a:t>Generally, the 10% Internal Revenue Code (IRC) premature distribution penalty tax on early withdrawals doesn’t apply to 457(b). This means that if you need to take a distribution before you reach age 59½, consider taking the distribution from your 457(b) plan, provided you have a triggering event.</a:t>
            </a:r>
          </a:p>
          <a:p>
            <a:pPr eaLnBrk="1" hangingPunct="1">
              <a:spcBef>
                <a:spcPct val="50000"/>
              </a:spcBef>
              <a:buClr>
                <a:srgbClr val="FF7107"/>
              </a:buClr>
              <a:buSzPct val="150000"/>
              <a:buFont typeface="Wingdings" pitchFamily="2" charset="2"/>
              <a:buNone/>
            </a:pPr>
            <a:r>
              <a:rPr lang="en-US" altLang="en-US" sz="1400" dirty="0">
                <a:solidFill>
                  <a:srgbClr val="333333"/>
                </a:solidFill>
              </a:rPr>
              <a:t>See your Summary Plan Document or contact your Human Resource Department for more information about the plans.</a:t>
            </a:r>
          </a:p>
        </p:txBody>
      </p:sp>
      <p:sp>
        <p:nvSpPr>
          <p:cNvPr id="43013" name="Text Box 6"/>
          <p:cNvSpPr txBox="1">
            <a:spLocks noChangeArrowheads="1"/>
          </p:cNvSpPr>
          <p:nvPr/>
        </p:nvSpPr>
        <p:spPr bwMode="auto">
          <a:xfrm>
            <a:off x="221149" y="4820450"/>
            <a:ext cx="412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Contributions to </a:t>
            </a:r>
            <a:r>
              <a:rPr lang="en-US" altLang="en-US" sz="1600" b="1" i="1" dirty="0">
                <a:solidFill>
                  <a:srgbClr val="D75426"/>
                </a:solidFill>
              </a:rPr>
              <a:t>both</a:t>
            </a:r>
            <a:r>
              <a:rPr lang="en-US" altLang="en-US" sz="1600" b="1" dirty="0">
                <a:solidFill>
                  <a:srgbClr val="D75426"/>
                </a:solidFill>
              </a:rPr>
              <a:t> a 403(b) and a 457(b) can help further reduce your retirement income shortage</a:t>
            </a:r>
            <a:r>
              <a:rPr lang="en-US" altLang="en-US" sz="1600" dirty="0">
                <a:solidFill>
                  <a:srgbClr val="000066"/>
                </a:solidFill>
              </a:rPr>
              <a:t>.</a:t>
            </a:r>
          </a:p>
        </p:txBody>
      </p:sp>
      <p:sp>
        <p:nvSpPr>
          <p:cNvPr id="43014" name="Text Box 8"/>
          <p:cNvSpPr txBox="1">
            <a:spLocks noChangeArrowheads="1"/>
          </p:cNvSpPr>
          <p:nvPr/>
        </p:nvSpPr>
        <p:spPr bwMode="auto">
          <a:xfrm>
            <a:off x="4695825" y="135413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sp>
        <p:nvSpPr>
          <p:cNvPr id="43015" name="TextBox 28"/>
          <p:cNvSpPr txBox="1">
            <a:spLocks noChangeArrowheads="1"/>
          </p:cNvSpPr>
          <p:nvPr/>
        </p:nvSpPr>
        <p:spPr bwMode="auto">
          <a:xfrm>
            <a:off x="4619625" y="3098800"/>
            <a:ext cx="168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sp>
        <p:nvSpPr>
          <p:cNvPr id="43016" name="TextBox 32"/>
          <p:cNvSpPr txBox="1">
            <a:spLocks noChangeArrowheads="1"/>
          </p:cNvSpPr>
          <p:nvPr/>
        </p:nvSpPr>
        <p:spPr bwMode="auto">
          <a:xfrm>
            <a:off x="7031038" y="2681288"/>
            <a:ext cx="168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600" b="1" dirty="0">
                <a:solidFill>
                  <a:srgbClr val="FFFFFF"/>
                </a:solidFill>
              </a:rPr>
              <a:t>Shortage</a:t>
            </a:r>
          </a:p>
        </p:txBody>
      </p:sp>
      <p:pic>
        <p:nvPicPr>
          <p:cNvPr id="4301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39925"/>
            <a:ext cx="4189413"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Box 26"/>
          <p:cNvSpPr txBox="1">
            <a:spLocks noChangeArrowheads="1"/>
          </p:cNvSpPr>
          <p:nvPr/>
        </p:nvSpPr>
        <p:spPr bwMode="auto">
          <a:xfrm>
            <a:off x="5270500" y="3533775"/>
            <a:ext cx="719138" cy="296863"/>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43019" name="TextBox 26"/>
          <p:cNvSpPr txBox="1">
            <a:spLocks noChangeArrowheads="1"/>
          </p:cNvSpPr>
          <p:nvPr/>
        </p:nvSpPr>
        <p:spPr bwMode="auto">
          <a:xfrm>
            <a:off x="7874000" y="3297238"/>
            <a:ext cx="720725" cy="296862"/>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457(b)</a:t>
            </a:r>
            <a:endParaRPr lang="en-US" altLang="en-US" sz="1200" dirty="0">
              <a:solidFill>
                <a:schemeClr val="tx1"/>
              </a:solidFill>
              <a:latin typeface="Times New Roman" pitchFamily="18" charset="0"/>
              <a:cs typeface="Times New Roman" pitchFamily="18" charset="0"/>
            </a:endParaRPr>
          </a:p>
        </p:txBody>
      </p:sp>
      <p:sp>
        <p:nvSpPr>
          <p:cNvPr id="43020" name="TextBox 28"/>
          <p:cNvSpPr txBox="1">
            <a:spLocks noChangeArrowheads="1"/>
          </p:cNvSpPr>
          <p:nvPr/>
        </p:nvSpPr>
        <p:spPr bwMode="auto">
          <a:xfrm>
            <a:off x="7874000" y="2386013"/>
            <a:ext cx="720725" cy="2952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FFFFFF"/>
                </a:solidFill>
                <a:cs typeface="Times New Roman" pitchFamily="18" charset="0"/>
              </a:rPr>
              <a:t>403(b)</a:t>
            </a:r>
            <a:endParaRPr lang="en-US" alt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savings opportunities with 403(b) plans…cont’d</a:t>
            </a:r>
          </a:p>
        </p:txBody>
      </p:sp>
      <p:sp>
        <p:nvSpPr>
          <p:cNvPr id="3" name="Content Placeholder 2"/>
          <p:cNvSpPr>
            <a:spLocks noGrp="1"/>
          </p:cNvSpPr>
          <p:nvPr>
            <p:ph idx="1"/>
          </p:nvPr>
        </p:nvSpPr>
        <p:spPr/>
        <p:txBody>
          <a:bodyPr/>
          <a:lstStyle/>
          <a:p>
            <a:r>
              <a:rPr lang="en-US" sz="1400" dirty="0"/>
              <a:t>For 403(b)(1) fixed or variable annuities, employee deferrals (including earnings) may generally be distributed only upon your: attainment of age 59½, severance from employment, death, disability, or hardship. Note: Hardship withdrawals are limited to employee deferrals made after 12/31/88. Exceptions to the distribution rules: No Internal Revenue Code withdrawal restrictions apply to '88 cash value (employee deferrals (including earnings) as of 12/31/88) and employer contributions (including earnings). However, employer contributions made to an annuity contract issued after December 31, 2008 may not be paid or made available before a distributable event occurs. Such amounts may be distributed to a participant or if applicable, the beneficiary: upon the participant's severance from employment or upon the occurrence of an event, such as after a fixed number of years, the attainment of a stated age, or disability.</a:t>
            </a:r>
          </a:p>
          <a:p>
            <a:endParaRPr lang="en-US" dirty="0"/>
          </a:p>
        </p:txBody>
      </p:sp>
    </p:spTree>
    <p:extLst>
      <p:ext uri="{BB962C8B-B14F-4D97-AF65-F5344CB8AC3E}">
        <p14:creationId xmlns:p14="http://schemas.microsoft.com/office/powerpoint/2010/main" val="378654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a:latin typeface="Arial" pitchFamily="34" charset="0"/>
                <a:cs typeface="Arial" pitchFamily="34" charset="0"/>
              </a:rPr>
              <a:t>The longer you wait, the more it may cost</a:t>
            </a:r>
          </a:p>
        </p:txBody>
      </p:sp>
      <p:grpSp>
        <p:nvGrpSpPr>
          <p:cNvPr id="44035" name="Group 4"/>
          <p:cNvGrpSpPr>
            <a:grpSpLocks/>
          </p:cNvGrpSpPr>
          <p:nvPr/>
        </p:nvGrpSpPr>
        <p:grpSpPr bwMode="auto">
          <a:xfrm>
            <a:off x="673100" y="1263650"/>
            <a:ext cx="3686175" cy="2389188"/>
            <a:chOff x="673864" y="1413992"/>
            <a:chExt cx="3685118" cy="2389516"/>
          </a:xfrm>
        </p:grpSpPr>
        <p:sp>
          <p:nvSpPr>
            <p:cNvPr id="17" name="Rounded Rectangle 16"/>
            <p:cNvSpPr/>
            <p:nvPr/>
          </p:nvSpPr>
          <p:spPr>
            <a:xfrm>
              <a:off x="673864" y="1413992"/>
              <a:ext cx="2896357" cy="2389516"/>
            </a:xfrm>
            <a:prstGeom prst="roundRect">
              <a:avLst/>
            </a:prstGeom>
            <a:solidFill>
              <a:srgbClr val="F58000">
                <a:alpha val="6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052" name="TextBox 19"/>
            <p:cNvSpPr txBox="1">
              <a:spLocks noChangeArrowheads="1"/>
            </p:cNvSpPr>
            <p:nvPr/>
          </p:nvSpPr>
          <p:spPr bwMode="auto">
            <a:xfrm>
              <a:off x="873455" y="2826176"/>
              <a:ext cx="21979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rgbClr val="333333"/>
                  </a:solidFill>
                </a:rPr>
                <a:t>Susan started saving $100  a month at age 25.  After 40 years, she saved $191,696.</a:t>
              </a:r>
            </a:p>
          </p:txBody>
        </p:sp>
        <p:pic>
          <p:nvPicPr>
            <p:cNvPr id="44053" name="Picture 2" descr="http://mm.gettyimages.com/mm/thumbnail/216602410,9E408A6708A2424AD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0" y="1598820"/>
              <a:ext cx="1785298" cy="118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3071889" y="1421931"/>
              <a:ext cx="1287093" cy="1035192"/>
            </a:xfrm>
            <a:prstGeom prst="ellipse">
              <a:avLst/>
            </a:prstGeom>
            <a:solidFill>
              <a:srgbClr val="0097A9"/>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Oval 24"/>
            <p:cNvSpPr/>
            <p:nvPr/>
          </p:nvSpPr>
          <p:spPr>
            <a:xfrm>
              <a:off x="3071889" y="2457123"/>
              <a:ext cx="1287093" cy="1033604"/>
            </a:xfrm>
            <a:prstGeom prst="ellipse">
              <a:avLst/>
            </a:prstGeom>
            <a:solidFill>
              <a:srgbClr val="9AC1A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056" name="TextBox 20"/>
            <p:cNvSpPr txBox="1">
              <a:spLocks noChangeArrowheads="1"/>
            </p:cNvSpPr>
            <p:nvPr/>
          </p:nvSpPr>
          <p:spPr bwMode="auto">
            <a:xfrm>
              <a:off x="3071384" y="1754938"/>
              <a:ext cx="128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b="1" dirty="0">
                  <a:solidFill>
                    <a:schemeClr val="bg1"/>
                  </a:solidFill>
                </a:rPr>
                <a:t>$48,000</a:t>
              </a:r>
            </a:p>
          </p:txBody>
        </p:sp>
        <p:sp>
          <p:nvSpPr>
            <p:cNvPr id="44057" name="TextBox 27"/>
            <p:cNvSpPr txBox="1">
              <a:spLocks noChangeArrowheads="1"/>
            </p:cNvSpPr>
            <p:nvPr/>
          </p:nvSpPr>
          <p:spPr bwMode="auto">
            <a:xfrm>
              <a:off x="3071385" y="2824713"/>
              <a:ext cx="128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b="1" dirty="0">
                  <a:solidFill>
                    <a:schemeClr val="bg1"/>
                  </a:solidFill>
                </a:rPr>
                <a:t>$191,696</a:t>
              </a:r>
            </a:p>
          </p:txBody>
        </p:sp>
      </p:grpSp>
      <p:grpSp>
        <p:nvGrpSpPr>
          <p:cNvPr id="44036" name="Group 6"/>
          <p:cNvGrpSpPr>
            <a:grpSpLocks/>
          </p:cNvGrpSpPr>
          <p:nvPr/>
        </p:nvGrpSpPr>
        <p:grpSpPr bwMode="auto">
          <a:xfrm>
            <a:off x="5092700" y="1236663"/>
            <a:ext cx="3686175" cy="2389187"/>
            <a:chOff x="5093464" y="1379218"/>
            <a:chExt cx="3685119" cy="2389516"/>
          </a:xfrm>
        </p:grpSpPr>
        <p:sp>
          <p:nvSpPr>
            <p:cNvPr id="6" name="Rounded Rectangle 5"/>
            <p:cNvSpPr/>
            <p:nvPr/>
          </p:nvSpPr>
          <p:spPr>
            <a:xfrm>
              <a:off x="5093464" y="1379218"/>
              <a:ext cx="2896358" cy="2389516"/>
            </a:xfrm>
            <a:prstGeom prst="roundRect">
              <a:avLst/>
            </a:prstGeom>
            <a:solidFill>
              <a:srgbClr val="F58000">
                <a:alpha val="6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491490" y="1447489"/>
              <a:ext cx="1287093" cy="1033605"/>
            </a:xfrm>
            <a:prstGeom prst="ellipse">
              <a:avLst/>
            </a:prstGeom>
            <a:solidFill>
              <a:srgbClr val="0097A9"/>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7491490" y="2501735"/>
              <a:ext cx="1287093" cy="1033605"/>
            </a:xfrm>
            <a:prstGeom prst="ellipse">
              <a:avLst/>
            </a:prstGeom>
            <a:solidFill>
              <a:srgbClr val="9AC1A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047" name="TextBox 21"/>
            <p:cNvSpPr txBox="1">
              <a:spLocks noChangeArrowheads="1"/>
            </p:cNvSpPr>
            <p:nvPr/>
          </p:nvSpPr>
          <p:spPr bwMode="auto">
            <a:xfrm>
              <a:off x="5293055" y="2771584"/>
              <a:ext cx="21979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rgbClr val="333333"/>
                  </a:solidFill>
                </a:rPr>
                <a:t>Larry started saving $300  a month at age 45.  After 20 years, he saved $136,694.</a:t>
              </a:r>
            </a:p>
          </p:txBody>
        </p:sp>
        <p:pic>
          <p:nvPicPr>
            <p:cNvPr id="44048" name="Picture 4" descr="http://mm.gettyimages.com/mm/thumbnail/87658480,C8AD5C67C40C757EF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457" y="1590635"/>
              <a:ext cx="1651379" cy="11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Box 26"/>
            <p:cNvSpPr txBox="1">
              <a:spLocks noChangeArrowheads="1"/>
            </p:cNvSpPr>
            <p:nvPr/>
          </p:nvSpPr>
          <p:spPr bwMode="auto">
            <a:xfrm>
              <a:off x="7490986" y="1779962"/>
              <a:ext cx="128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b="1" dirty="0">
                  <a:solidFill>
                    <a:schemeClr val="bg1"/>
                  </a:solidFill>
                </a:rPr>
                <a:t>$72,000</a:t>
              </a:r>
            </a:p>
          </p:txBody>
        </p:sp>
        <p:sp>
          <p:nvSpPr>
            <p:cNvPr id="44050" name="TextBox 28"/>
            <p:cNvSpPr txBox="1">
              <a:spLocks noChangeArrowheads="1"/>
            </p:cNvSpPr>
            <p:nvPr/>
          </p:nvSpPr>
          <p:spPr bwMode="auto">
            <a:xfrm>
              <a:off x="7490984" y="2852009"/>
              <a:ext cx="128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b="1" dirty="0">
                  <a:solidFill>
                    <a:schemeClr val="bg1"/>
                  </a:solidFill>
                </a:rPr>
                <a:t>$136,694</a:t>
              </a:r>
            </a:p>
          </p:txBody>
        </p:sp>
      </p:grpSp>
      <p:grpSp>
        <p:nvGrpSpPr>
          <p:cNvPr id="44037" name="Group 2"/>
          <p:cNvGrpSpPr>
            <a:grpSpLocks/>
          </p:cNvGrpSpPr>
          <p:nvPr/>
        </p:nvGrpSpPr>
        <p:grpSpPr bwMode="auto">
          <a:xfrm>
            <a:off x="2074863" y="3744913"/>
            <a:ext cx="5103812" cy="323850"/>
            <a:chOff x="341195" y="3916907"/>
            <a:chExt cx="5104261" cy="323697"/>
          </a:xfrm>
        </p:grpSpPr>
        <p:sp>
          <p:nvSpPr>
            <p:cNvPr id="23" name="Oval 22"/>
            <p:cNvSpPr/>
            <p:nvPr/>
          </p:nvSpPr>
          <p:spPr>
            <a:xfrm>
              <a:off x="341195" y="3958163"/>
              <a:ext cx="266723" cy="204690"/>
            </a:xfrm>
            <a:prstGeom prst="ellipse">
              <a:avLst/>
            </a:prstGeom>
            <a:solidFill>
              <a:srgbClr val="0097A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041" name="TextBox 25"/>
            <p:cNvSpPr txBox="1">
              <a:spLocks noChangeArrowheads="1"/>
            </p:cNvSpPr>
            <p:nvPr/>
          </p:nvSpPr>
          <p:spPr bwMode="auto">
            <a:xfrm>
              <a:off x="578328" y="3916907"/>
              <a:ext cx="2069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rgbClr val="333333"/>
                  </a:solidFill>
                </a:rPr>
                <a:t>Total contributions</a:t>
              </a:r>
            </a:p>
          </p:txBody>
        </p:sp>
        <p:sp>
          <p:nvSpPr>
            <p:cNvPr id="33" name="Oval 32"/>
            <p:cNvSpPr/>
            <p:nvPr/>
          </p:nvSpPr>
          <p:spPr>
            <a:xfrm>
              <a:off x="2417828" y="3974030"/>
              <a:ext cx="266723" cy="204690"/>
            </a:xfrm>
            <a:prstGeom prst="ellipse">
              <a:avLst/>
            </a:prstGeom>
            <a:solidFill>
              <a:srgbClr val="9AC1A6"/>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043" name="TextBox 33"/>
            <p:cNvSpPr txBox="1">
              <a:spLocks noChangeArrowheads="1"/>
            </p:cNvSpPr>
            <p:nvPr/>
          </p:nvSpPr>
          <p:spPr bwMode="auto">
            <a:xfrm>
              <a:off x="2655095" y="3932827"/>
              <a:ext cx="2790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rgbClr val="333333"/>
                  </a:solidFill>
                </a:rPr>
                <a:t>Total pre-tax savings at age 65</a:t>
              </a:r>
            </a:p>
          </p:txBody>
        </p:sp>
      </p:grpSp>
      <p:sp>
        <p:nvSpPr>
          <p:cNvPr id="44038" name="TextBox 29"/>
          <p:cNvSpPr txBox="1">
            <a:spLocks noChangeArrowheads="1"/>
          </p:cNvSpPr>
          <p:nvPr/>
        </p:nvSpPr>
        <p:spPr bwMode="auto">
          <a:xfrm>
            <a:off x="200225" y="4170363"/>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dirty="0">
                <a:solidFill>
                  <a:srgbClr val="333333"/>
                </a:solidFill>
              </a:rPr>
              <a:t>In this example, Larry ended up contributing 3x’s </a:t>
            </a:r>
            <a:r>
              <a:rPr lang="en-US" altLang="en-US" sz="1600" b="1" i="1" dirty="0">
                <a:solidFill>
                  <a:srgbClr val="F58000"/>
                </a:solidFill>
              </a:rPr>
              <a:t>more</a:t>
            </a:r>
            <a:r>
              <a:rPr lang="en-US" altLang="en-US" sz="1600" dirty="0">
                <a:solidFill>
                  <a:srgbClr val="333333"/>
                </a:solidFill>
              </a:rPr>
              <a:t> per month and a total of $24,000 </a:t>
            </a:r>
            <a:r>
              <a:rPr lang="en-US" altLang="en-US" sz="1600" b="1" i="1" dirty="0">
                <a:solidFill>
                  <a:srgbClr val="F58000"/>
                </a:solidFill>
              </a:rPr>
              <a:t>more</a:t>
            </a:r>
            <a:r>
              <a:rPr lang="en-US" altLang="en-US" sz="1600" dirty="0">
                <a:solidFill>
                  <a:srgbClr val="333333"/>
                </a:solidFill>
              </a:rPr>
              <a:t> than Susan and yet his account ended up $55,002 </a:t>
            </a:r>
            <a:r>
              <a:rPr lang="en-US" altLang="en-US" sz="1600" b="1" i="1" dirty="0">
                <a:solidFill>
                  <a:srgbClr val="D75426"/>
                </a:solidFill>
              </a:rPr>
              <a:t>less</a:t>
            </a:r>
            <a:r>
              <a:rPr lang="en-US" altLang="en-US" sz="1600" dirty="0">
                <a:solidFill>
                  <a:srgbClr val="333333"/>
                </a:solidFill>
              </a:rPr>
              <a:t> than hers.  </a:t>
            </a:r>
          </a:p>
        </p:txBody>
      </p:sp>
      <p:sp>
        <p:nvSpPr>
          <p:cNvPr id="4" name="Rectangle 3"/>
          <p:cNvSpPr/>
          <p:nvPr/>
        </p:nvSpPr>
        <p:spPr>
          <a:xfrm>
            <a:off x="232775" y="4921250"/>
            <a:ext cx="8642350" cy="900113"/>
          </a:xfrm>
          <a:prstGeom prst="rect">
            <a:avLst/>
          </a:prstGeom>
        </p:spPr>
        <p:txBody>
          <a:bodyPr>
            <a:spAutoFit/>
          </a:bodyPr>
          <a:lstStyle/>
          <a:p>
            <a:pPr fontAlgn="auto">
              <a:spcBef>
                <a:spcPct val="50000"/>
              </a:spcBef>
              <a:defRPr/>
            </a:pPr>
            <a:r>
              <a:rPr lang="en-US" altLang="en-US" sz="1050" dirty="0">
                <a:latin typeface="Arial" panose="020B0604020202020204" pitchFamily="34" charset="0"/>
              </a:rPr>
              <a:t>Hypothetical illustration assumes each tax-deferred account earns a 6.00% annual rate of return (compounded monthly) and a retirement age of 65. Does not reflect the rate of return or incurred costs of any particular investment. Fees and charges would reduce the numbers shown. Does not reflect effect of inflation. Not intended to serve as financial advice or as a primary basis for your investment decisions. Taxes are generally due upon withdrawal. Systematic investment does not ensure a profit nor guarantee against loss. Investors should consider their financial ability to continue their purchases through periods of low price levels.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8" descr="efaAchieve"/>
          <p:cNvPicPr>
            <a:picLocks noChangeAspect="1" noChangeArrowheads="1"/>
          </p:cNvPicPr>
          <p:nvPr/>
        </p:nvPicPr>
        <p:blipFill>
          <a:blip r:embed="rId3">
            <a:extLst>
              <a:ext uri="{28A0092B-C50C-407E-A947-70E740481C1C}">
                <a14:useLocalDpi xmlns:a14="http://schemas.microsoft.com/office/drawing/2010/main" val="0"/>
              </a:ext>
            </a:extLst>
          </a:blip>
          <a:srcRect l="6721" t="34581" r="57558" b="3745"/>
          <a:stretch>
            <a:fillRect/>
          </a:stretch>
        </p:blipFill>
        <p:spPr bwMode="auto">
          <a:xfrm>
            <a:off x="677863" y="2557463"/>
            <a:ext cx="275113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p:txBody>
          <a:bodyPr/>
          <a:lstStyle/>
          <a:p>
            <a:pPr eaLnBrk="1" hangingPunct="1"/>
            <a:r>
              <a:rPr lang="en-US" altLang="en-US" dirty="0">
                <a:latin typeface="Arial" pitchFamily="34" charset="0"/>
                <a:cs typeface="Arial" pitchFamily="34" charset="0"/>
              </a:rPr>
              <a:t>Helping more of your money work for you</a:t>
            </a:r>
          </a:p>
        </p:txBody>
      </p:sp>
      <p:sp>
        <p:nvSpPr>
          <p:cNvPr id="45060" name="TextBox 12"/>
          <p:cNvSpPr txBox="1">
            <a:spLocks noChangeArrowheads="1"/>
          </p:cNvSpPr>
          <p:nvPr/>
        </p:nvSpPr>
        <p:spPr bwMode="auto">
          <a:xfrm>
            <a:off x="265113" y="2062163"/>
            <a:ext cx="482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800" dirty="0">
                <a:solidFill>
                  <a:srgbClr val="333333"/>
                </a:solidFill>
              </a:rPr>
              <a:t>You could let the government take </a:t>
            </a:r>
            <a:r>
              <a:rPr lang="en-US" altLang="en-US" sz="1800" b="1" dirty="0">
                <a:solidFill>
                  <a:srgbClr val="333333"/>
                </a:solidFill>
              </a:rPr>
              <a:t>$25 </a:t>
            </a:r>
            <a:r>
              <a:rPr lang="en-US" altLang="en-US" sz="1800" dirty="0">
                <a:solidFill>
                  <a:srgbClr val="333333"/>
                </a:solidFill>
              </a:rPr>
              <a:t>in taxes* and save only </a:t>
            </a:r>
            <a:r>
              <a:rPr lang="en-US" altLang="en-US" sz="1800" b="1" dirty="0">
                <a:solidFill>
                  <a:srgbClr val="333333"/>
                </a:solidFill>
              </a:rPr>
              <a:t>$75</a:t>
            </a:r>
            <a:r>
              <a:rPr lang="en-US" altLang="en-US" sz="1800" dirty="0">
                <a:solidFill>
                  <a:srgbClr val="333333"/>
                </a:solidFill>
              </a:rPr>
              <a:t>...</a:t>
            </a:r>
          </a:p>
        </p:txBody>
      </p:sp>
      <p:pic>
        <p:nvPicPr>
          <p:cNvPr id="45061" name="Picture 78" descr="efaAchieve"/>
          <p:cNvPicPr>
            <a:picLocks noChangeAspect="1" noChangeArrowheads="1"/>
          </p:cNvPicPr>
          <p:nvPr/>
        </p:nvPicPr>
        <p:blipFill>
          <a:blip r:embed="rId3">
            <a:extLst>
              <a:ext uri="{28A0092B-C50C-407E-A947-70E740481C1C}">
                <a14:useLocalDpi xmlns:a14="http://schemas.microsoft.com/office/drawing/2010/main" val="0"/>
              </a:ext>
            </a:extLst>
          </a:blip>
          <a:srcRect l="62650" r="12668" b="48010"/>
          <a:stretch>
            <a:fillRect/>
          </a:stretch>
        </p:blipFill>
        <p:spPr bwMode="auto">
          <a:xfrm>
            <a:off x="6335713" y="2043113"/>
            <a:ext cx="2116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7"/>
          <p:cNvSpPr txBox="1">
            <a:spLocks noChangeArrowheads="1"/>
          </p:cNvSpPr>
          <p:nvPr/>
        </p:nvSpPr>
        <p:spPr bwMode="auto">
          <a:xfrm>
            <a:off x="5435600" y="4024313"/>
            <a:ext cx="3440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800" dirty="0">
                <a:solidFill>
                  <a:schemeClr val="tx1"/>
                </a:solidFill>
              </a:rPr>
              <a:t>Or you could put </a:t>
            </a:r>
            <a:r>
              <a:rPr lang="en-US" altLang="en-US" sz="1800" b="1" dirty="0">
                <a:solidFill>
                  <a:schemeClr val="tx1"/>
                </a:solidFill>
              </a:rPr>
              <a:t>$100 </a:t>
            </a:r>
            <a:r>
              <a:rPr lang="en-US" altLang="en-US" sz="1800" dirty="0">
                <a:solidFill>
                  <a:schemeClr val="tx1"/>
                </a:solidFill>
              </a:rPr>
              <a:t>into a </a:t>
            </a:r>
            <a:br>
              <a:rPr lang="en-US" altLang="en-US" sz="1800" dirty="0">
                <a:solidFill>
                  <a:schemeClr val="tx1"/>
                </a:solidFill>
              </a:rPr>
            </a:br>
            <a:r>
              <a:rPr lang="en-US" altLang="en-US" sz="1800" dirty="0">
                <a:solidFill>
                  <a:schemeClr val="tx1"/>
                </a:solidFill>
              </a:rPr>
              <a:t>tax-deferred plan.</a:t>
            </a:r>
          </a:p>
        </p:txBody>
      </p:sp>
      <p:sp>
        <p:nvSpPr>
          <p:cNvPr id="45063" name="TextBox 12"/>
          <p:cNvSpPr txBox="1">
            <a:spLocks noChangeArrowheads="1"/>
          </p:cNvSpPr>
          <p:nvPr/>
        </p:nvSpPr>
        <p:spPr bwMode="auto">
          <a:xfrm>
            <a:off x="473075" y="1255713"/>
            <a:ext cx="482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dirty="0">
                <a:solidFill>
                  <a:srgbClr val="333333"/>
                </a:solidFill>
              </a:rPr>
              <a:t>Out of every </a:t>
            </a:r>
            <a:r>
              <a:rPr lang="en-US" altLang="en-US" b="1" dirty="0">
                <a:solidFill>
                  <a:srgbClr val="333333"/>
                </a:solidFill>
              </a:rPr>
              <a:t>$100 </a:t>
            </a:r>
            <a:r>
              <a:rPr lang="en-US" altLang="en-US" dirty="0">
                <a:solidFill>
                  <a:srgbClr val="333333"/>
                </a:solidFill>
              </a:rPr>
              <a:t>you make</a:t>
            </a:r>
          </a:p>
        </p:txBody>
      </p:sp>
      <p:sp>
        <p:nvSpPr>
          <p:cNvPr id="10" name="Rectangle 9"/>
          <p:cNvSpPr/>
          <p:nvPr/>
        </p:nvSpPr>
        <p:spPr>
          <a:xfrm>
            <a:off x="228600" y="5367338"/>
            <a:ext cx="8609013" cy="576262"/>
          </a:xfrm>
          <a:prstGeom prst="rect">
            <a:avLst/>
          </a:prstGeom>
        </p:spPr>
        <p:txBody>
          <a:bodyPr>
            <a:spAutoFit/>
          </a:bodyPr>
          <a:lstStyle/>
          <a:p>
            <a:pPr fontAlgn="auto">
              <a:spcBef>
                <a:spcPct val="50000"/>
              </a:spcBef>
              <a:defRPr/>
            </a:pPr>
            <a:r>
              <a:rPr lang="en-US" altLang="en-US" sz="1050" dirty="0">
                <a:latin typeface="Arial" panose="020B0604020202020204" pitchFamily="34" charset="0"/>
              </a:rPr>
              <a:t>* Assumes state and federal income taxes of 25%. Distributions from a tax-deferred plan will be taxed as ordinary income when distributed and will be subject to an Internal Revenue Code (IRC) 10% premature distribution penalty tax if taken prior to age 59½, unless an IRS exception applies.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latin typeface="Arial" pitchFamily="34" charset="0"/>
                <a:cs typeface="Arial" pitchFamily="34" charset="0"/>
              </a:rPr>
              <a:t>A plan that gives you a tax choice</a:t>
            </a:r>
          </a:p>
        </p:txBody>
      </p:sp>
      <p:grpSp>
        <p:nvGrpSpPr>
          <p:cNvPr id="46083" name="Group 16"/>
          <p:cNvGrpSpPr>
            <a:grpSpLocks/>
          </p:cNvGrpSpPr>
          <p:nvPr/>
        </p:nvGrpSpPr>
        <p:grpSpPr bwMode="auto">
          <a:xfrm>
            <a:off x="341313" y="1316038"/>
            <a:ext cx="3090862" cy="2806700"/>
            <a:chOff x="160" y="1403"/>
            <a:chExt cx="1947" cy="1768"/>
          </a:xfrm>
        </p:grpSpPr>
        <p:sp>
          <p:nvSpPr>
            <p:cNvPr id="46092" name="Text Box 3"/>
            <p:cNvSpPr txBox="1">
              <a:spLocks noChangeArrowheads="1"/>
            </p:cNvSpPr>
            <p:nvPr/>
          </p:nvSpPr>
          <p:spPr bwMode="gray">
            <a:xfrm>
              <a:off x="215" y="1903"/>
              <a:ext cx="1892"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spAutoFit/>
            </a:bodyPr>
            <a:lstStyle>
              <a:lvl1pPr marL="228600" indent="-228600"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Char char="•"/>
              </a:pPr>
              <a:r>
                <a:rPr lang="en-US" altLang="en-US" sz="2000" dirty="0">
                  <a:solidFill>
                    <a:srgbClr val="333333"/>
                  </a:solidFill>
                </a:rPr>
                <a:t>contributions go </a:t>
              </a:r>
              <a:br>
                <a:rPr lang="en-US" altLang="en-US" sz="2000" dirty="0">
                  <a:solidFill>
                    <a:srgbClr val="333333"/>
                  </a:solidFill>
                </a:rPr>
              </a:br>
              <a:r>
                <a:rPr lang="en-US" altLang="en-US" sz="2000" dirty="0">
                  <a:solidFill>
                    <a:srgbClr val="333333"/>
                  </a:solidFill>
                </a:rPr>
                <a:t>in pre-tax </a:t>
              </a:r>
            </a:p>
            <a:p>
              <a:pPr eaLnBrk="1" hangingPunct="1">
                <a:spcBef>
                  <a:spcPct val="0"/>
                </a:spcBef>
                <a:buFontTx/>
                <a:buChar char="•"/>
              </a:pPr>
              <a:r>
                <a:rPr lang="en-US" altLang="en-US" sz="2000" dirty="0">
                  <a:solidFill>
                    <a:srgbClr val="333333"/>
                  </a:solidFill>
                </a:rPr>
                <a:t>earnings                     are tax deferred </a:t>
              </a:r>
            </a:p>
            <a:p>
              <a:pPr eaLnBrk="1" hangingPunct="1">
                <a:spcBef>
                  <a:spcPct val="0"/>
                </a:spcBef>
                <a:buFontTx/>
                <a:buChar char="•"/>
              </a:pPr>
              <a:r>
                <a:rPr lang="en-US" altLang="en-US" sz="2000" dirty="0">
                  <a:solidFill>
                    <a:srgbClr val="333333"/>
                  </a:solidFill>
                </a:rPr>
                <a:t>taxes are due </a:t>
              </a:r>
              <a:br>
                <a:rPr lang="en-US" altLang="en-US" sz="2000" dirty="0">
                  <a:solidFill>
                    <a:srgbClr val="333333"/>
                  </a:solidFill>
                </a:rPr>
              </a:br>
              <a:r>
                <a:rPr lang="en-US" altLang="en-US" sz="2000" dirty="0">
                  <a:solidFill>
                    <a:srgbClr val="333333"/>
                  </a:solidFill>
                </a:rPr>
                <a:t>upon withdrawal                                                                                               </a:t>
              </a:r>
            </a:p>
          </p:txBody>
        </p:sp>
        <p:sp>
          <p:nvSpPr>
            <p:cNvPr id="46093" name="Text Box 10"/>
            <p:cNvSpPr txBox="1">
              <a:spLocks noChangeArrowheads="1"/>
            </p:cNvSpPr>
            <p:nvPr/>
          </p:nvSpPr>
          <p:spPr bwMode="auto">
            <a:xfrm>
              <a:off x="160" y="1403"/>
              <a:ext cx="1382"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2000" b="1" dirty="0">
                  <a:solidFill>
                    <a:srgbClr val="D75426"/>
                  </a:solidFill>
                </a:rPr>
                <a:t>Traditional </a:t>
              </a:r>
              <a:br>
                <a:rPr lang="en-US" altLang="en-US" sz="2000" b="1" dirty="0">
                  <a:solidFill>
                    <a:srgbClr val="D75426"/>
                  </a:solidFill>
                </a:rPr>
              </a:br>
              <a:r>
                <a:rPr lang="en-US" altLang="en-US" sz="2000" b="1" dirty="0">
                  <a:solidFill>
                    <a:srgbClr val="D75426"/>
                  </a:solidFill>
                </a:rPr>
                <a:t>457(b) Option</a:t>
              </a:r>
            </a:p>
          </p:txBody>
        </p:sp>
        <p:sp>
          <p:nvSpPr>
            <p:cNvPr id="46094" name="Line 14"/>
            <p:cNvSpPr>
              <a:spLocks noChangeShapeType="1"/>
            </p:cNvSpPr>
            <p:nvPr/>
          </p:nvSpPr>
          <p:spPr bwMode="auto">
            <a:xfrm>
              <a:off x="215" y="1907"/>
              <a:ext cx="1385"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grpSp>
      <p:grpSp>
        <p:nvGrpSpPr>
          <p:cNvPr id="46084" name="Group 17"/>
          <p:cNvGrpSpPr>
            <a:grpSpLocks/>
          </p:cNvGrpSpPr>
          <p:nvPr/>
        </p:nvGrpSpPr>
        <p:grpSpPr bwMode="auto">
          <a:xfrm>
            <a:off x="2843213" y="1768475"/>
            <a:ext cx="3192462" cy="2806700"/>
            <a:chOff x="2180" y="1403"/>
            <a:chExt cx="2011" cy="1768"/>
          </a:xfrm>
        </p:grpSpPr>
        <p:sp>
          <p:nvSpPr>
            <p:cNvPr id="46089" name="Text Box 4"/>
            <p:cNvSpPr txBox="1">
              <a:spLocks noChangeArrowheads="1"/>
            </p:cNvSpPr>
            <p:nvPr/>
          </p:nvSpPr>
          <p:spPr bwMode="gray">
            <a:xfrm>
              <a:off x="2180" y="1903"/>
              <a:ext cx="2011"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spAutoFit/>
            </a:bodyPr>
            <a:lstStyle>
              <a:lvl1pPr marL="228600" indent="-228600"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Char char="•"/>
              </a:pPr>
              <a:r>
                <a:rPr lang="en-US" altLang="en-US" sz="2000" dirty="0">
                  <a:solidFill>
                    <a:srgbClr val="333333"/>
                  </a:solidFill>
                </a:rPr>
                <a:t>money goes in after-tax</a:t>
              </a:r>
            </a:p>
            <a:p>
              <a:pPr eaLnBrk="1" hangingPunct="1">
                <a:spcBef>
                  <a:spcPct val="0"/>
                </a:spcBef>
                <a:buFontTx/>
                <a:buChar char="•"/>
              </a:pPr>
              <a:r>
                <a:rPr lang="en-US" altLang="en-US" sz="2000" dirty="0">
                  <a:solidFill>
                    <a:srgbClr val="333333"/>
                  </a:solidFill>
                </a:rPr>
                <a:t>earnings are tax free</a:t>
              </a:r>
            </a:p>
            <a:p>
              <a:pPr eaLnBrk="1" hangingPunct="1">
                <a:spcBef>
                  <a:spcPct val="0"/>
                </a:spcBef>
                <a:buFontTx/>
                <a:buChar char="•"/>
              </a:pPr>
              <a:r>
                <a:rPr lang="en-US" altLang="en-US" sz="2000" dirty="0">
                  <a:solidFill>
                    <a:srgbClr val="333333"/>
                  </a:solidFill>
                </a:rPr>
                <a:t>tax-free withdrawals as long as certain qualifying conditions </a:t>
              </a:r>
              <a:br>
                <a:rPr lang="en-US" altLang="en-US" sz="2000" dirty="0">
                  <a:solidFill>
                    <a:srgbClr val="333333"/>
                  </a:solidFill>
                </a:rPr>
              </a:br>
              <a:r>
                <a:rPr lang="en-US" altLang="en-US" sz="2000" dirty="0">
                  <a:solidFill>
                    <a:srgbClr val="333333"/>
                  </a:solidFill>
                </a:rPr>
                <a:t>are met*</a:t>
              </a:r>
            </a:p>
          </p:txBody>
        </p:sp>
        <p:sp>
          <p:nvSpPr>
            <p:cNvPr id="46090" name="Text Box 11"/>
            <p:cNvSpPr txBox="1">
              <a:spLocks noChangeArrowheads="1"/>
            </p:cNvSpPr>
            <p:nvPr/>
          </p:nvSpPr>
          <p:spPr bwMode="auto">
            <a:xfrm>
              <a:off x="2535" y="1403"/>
              <a:ext cx="1317"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2000" b="1" dirty="0">
                  <a:solidFill>
                    <a:srgbClr val="D75426"/>
                  </a:solidFill>
                </a:rPr>
                <a:t>Roth </a:t>
              </a:r>
              <a:br>
                <a:rPr lang="en-US" altLang="en-US" sz="2000" b="1" dirty="0">
                  <a:solidFill>
                    <a:srgbClr val="D75426"/>
                  </a:solidFill>
                </a:rPr>
              </a:br>
              <a:r>
                <a:rPr lang="en-US" altLang="en-US" sz="2000" b="1" dirty="0">
                  <a:solidFill>
                    <a:srgbClr val="D75426"/>
                  </a:solidFill>
                </a:rPr>
                <a:t>457(b) Option</a:t>
              </a:r>
            </a:p>
          </p:txBody>
        </p:sp>
        <p:sp>
          <p:nvSpPr>
            <p:cNvPr id="46091" name="Line 15"/>
            <p:cNvSpPr>
              <a:spLocks noChangeShapeType="1"/>
            </p:cNvSpPr>
            <p:nvPr/>
          </p:nvSpPr>
          <p:spPr bwMode="auto">
            <a:xfrm>
              <a:off x="2527" y="1910"/>
              <a:ext cx="1385"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grpSp>
      <p:grpSp>
        <p:nvGrpSpPr>
          <p:cNvPr id="46085" name="Group 11"/>
          <p:cNvGrpSpPr>
            <a:grpSpLocks/>
          </p:cNvGrpSpPr>
          <p:nvPr/>
        </p:nvGrpSpPr>
        <p:grpSpPr bwMode="auto">
          <a:xfrm>
            <a:off x="6364288" y="1804988"/>
            <a:ext cx="2379662" cy="3108325"/>
            <a:chOff x="4261" y="1213"/>
            <a:chExt cx="1499" cy="1958"/>
          </a:xfrm>
        </p:grpSpPr>
        <p:sp>
          <p:nvSpPr>
            <p:cNvPr id="46087" name="Text Box 6"/>
            <p:cNvSpPr txBox="1">
              <a:spLocks noChangeArrowheads="1"/>
            </p:cNvSpPr>
            <p:nvPr/>
          </p:nvSpPr>
          <p:spPr bwMode="gray">
            <a:xfrm>
              <a:off x="4261" y="2671"/>
              <a:ext cx="1499"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2000" b="1" dirty="0">
                  <a:solidFill>
                    <a:srgbClr val="333333"/>
                  </a:solidFill>
                </a:rPr>
                <a:t>Combination of Both Options</a:t>
              </a:r>
            </a:p>
          </p:txBody>
        </p:sp>
        <p:pic>
          <p:nvPicPr>
            <p:cNvPr id="46088" name="Picture 9" descr="npo000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 y="1213"/>
              <a:ext cx="1455"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5" name="Rectangle 14"/>
          <p:cNvSpPr/>
          <p:nvPr/>
        </p:nvSpPr>
        <p:spPr>
          <a:xfrm>
            <a:off x="249238" y="5094288"/>
            <a:ext cx="8089900" cy="430887"/>
          </a:xfrm>
          <a:prstGeom prst="rect">
            <a:avLst/>
          </a:prstGeom>
        </p:spPr>
        <p:txBody>
          <a:bodyPr>
            <a:spAutoFit/>
          </a:bodyPr>
          <a:lstStyle/>
          <a:p>
            <a:pPr fontAlgn="auto">
              <a:spcBef>
                <a:spcPts val="0"/>
              </a:spcBef>
              <a:spcAft>
                <a:spcPts val="0"/>
              </a:spcAft>
              <a:defRPr/>
            </a:pPr>
            <a:r>
              <a:rPr lang="en-US" altLang="en-US" sz="1100" dirty="0">
                <a:latin typeface="Arial" panose="020B0604020202020204" pitchFamily="34" charset="0"/>
              </a:rPr>
              <a:t>*Distributions of Roth 457 (b) contributions will be tax-free for federal income tax purposes if they are ‘qualified distributions’ which means the funds are held for a 5 years and the distribution is due to attainment of age 59½, death, or disability.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Sources of retirement income for today’s retirees</a:t>
            </a:r>
          </a:p>
        </p:txBody>
      </p:sp>
      <p:sp>
        <p:nvSpPr>
          <p:cNvPr id="3" name="Content Placeholder 2"/>
          <p:cNvSpPr>
            <a:spLocks noGrp="1"/>
          </p:cNvSpPr>
          <p:nvPr>
            <p:ph idx="1"/>
          </p:nvPr>
        </p:nvSpPr>
        <p:spPr>
          <a:xfrm>
            <a:off x="457200" y="1244600"/>
            <a:ext cx="8229600" cy="4785007"/>
          </a:xfrm>
        </p:spPr>
        <p:txBody>
          <a:bodyPr/>
          <a:lstStyle/>
          <a:p>
            <a:pPr marL="0" indent="0">
              <a:buNone/>
            </a:pPr>
            <a:r>
              <a:rPr lang="en-US" sz="1800" kern="0" dirty="0"/>
              <a:t>Will Social Security cover your retirement income needs? Probably not.</a:t>
            </a:r>
          </a:p>
          <a:p>
            <a:pPr marL="344488" indent="-227013"/>
            <a:r>
              <a:rPr lang="en-US" sz="1400" kern="0" dirty="0"/>
              <a:t>On average, retirees receive only 40% of their pre-retirement income from SS. </a:t>
            </a:r>
          </a:p>
          <a:p>
            <a:pPr marL="344488" indent="-227013"/>
            <a:r>
              <a:rPr lang="en-US" sz="1400" kern="0" dirty="0"/>
              <a:t>The </a:t>
            </a:r>
            <a:r>
              <a:rPr lang="en-US" altLang="en-US" sz="1400" kern="0" dirty="0">
                <a:solidFill>
                  <a:schemeClr val="tx1"/>
                </a:solidFill>
              </a:rPr>
              <a:t>average SS retirement benefit was only about $1,514 a month, or $18,170 a year.</a:t>
            </a:r>
            <a:r>
              <a:rPr lang="en-US" altLang="en-US" sz="1400" kern="0" baseline="30000" dirty="0">
                <a:solidFill>
                  <a:schemeClr val="tx1"/>
                </a:solidFill>
              </a:rPr>
              <a:t>1</a:t>
            </a:r>
            <a:endParaRPr lang="en-US" sz="1400" kern="0" baseline="30000" dirty="0"/>
          </a:p>
          <a:p>
            <a:pPr marL="0" indent="0">
              <a:buNone/>
            </a:pPr>
            <a:endParaRPr lang="en-US" sz="1400" kern="0" dirty="0"/>
          </a:p>
          <a:p>
            <a:pPr marL="0" indent="0">
              <a:buNone/>
            </a:pPr>
            <a:r>
              <a:rPr lang="en-US" sz="1800" kern="0" dirty="0"/>
              <a:t>Where will the rest of your retirement income come from?</a:t>
            </a:r>
          </a:p>
          <a:p>
            <a:pPr marL="117475" indent="0">
              <a:buNone/>
            </a:pPr>
            <a:r>
              <a:rPr lang="en-US" sz="1400" kern="0" dirty="0"/>
              <a:t>It likely will come from a variety of sources depending on your personal circumstances and employment history. Sources might include:</a:t>
            </a:r>
          </a:p>
          <a:p>
            <a:pPr marL="0" indent="0">
              <a:buNone/>
            </a:pPr>
            <a:endParaRPr lang="en-US" sz="1600" dirty="0"/>
          </a:p>
        </p:txBody>
      </p:sp>
      <p:sp>
        <p:nvSpPr>
          <p:cNvPr id="19" name="Rectangle 18"/>
          <p:cNvSpPr/>
          <p:nvPr/>
        </p:nvSpPr>
        <p:spPr>
          <a:xfrm>
            <a:off x="743578" y="3243599"/>
            <a:ext cx="5235191" cy="2046714"/>
          </a:xfrm>
          <a:prstGeom prst="rect">
            <a:avLst/>
          </a:prstGeom>
        </p:spPr>
        <p:txBody>
          <a:bodyPr wrap="square">
            <a:spAutoFit/>
          </a:bodyPr>
          <a:lstStyle/>
          <a:p>
            <a:pPr marL="346075" lvl="1" indent="-285750">
              <a:spcBef>
                <a:spcPts val="300"/>
              </a:spcBef>
              <a:buClr>
                <a:srgbClr val="F58000"/>
              </a:buClr>
              <a:buSzPct val="116000"/>
              <a:buFont typeface="Wingdings" panose="05000000000000000000" pitchFamily="2" charset="2"/>
              <a:buChar char="ü"/>
            </a:pPr>
            <a:r>
              <a:rPr lang="en-US" sz="1600" kern="0" dirty="0">
                <a:latin typeface="Arial" panose="020B0604020202020204" pitchFamily="34" charset="0"/>
              </a:rPr>
              <a:t>Social Security retirement benefits</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Defined benefit pension plan </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Defined contribution plan (e.g., 457(b), 403(b))</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IRA or other investments</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Health Savings Accounts (HSA)</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Personal savings</a:t>
            </a:r>
          </a:p>
          <a:p>
            <a:pPr marL="346075" lvl="1" indent="-285750">
              <a:spcBef>
                <a:spcPts val="300"/>
              </a:spcBef>
              <a:buClr>
                <a:srgbClr val="F58000"/>
              </a:buClr>
              <a:buSzPct val="116000"/>
              <a:buFont typeface="Wingdings" panose="05000000000000000000" pitchFamily="2" charset="2"/>
              <a:buChar char="ü"/>
            </a:pPr>
            <a:r>
              <a:rPr lang="en-US" sz="1600" dirty="0">
                <a:latin typeface="Arial" panose="020B0604020202020204" pitchFamily="34" charset="0"/>
              </a:rPr>
              <a:t>Part-time employment</a:t>
            </a:r>
          </a:p>
        </p:txBody>
      </p:sp>
      <p:sp>
        <p:nvSpPr>
          <p:cNvPr id="30" name="Rectangle 29"/>
          <p:cNvSpPr/>
          <p:nvPr/>
        </p:nvSpPr>
        <p:spPr>
          <a:xfrm>
            <a:off x="457200" y="5657642"/>
            <a:ext cx="8229600" cy="253916"/>
          </a:xfrm>
          <a:prstGeom prst="rect">
            <a:avLst/>
          </a:prstGeom>
        </p:spPr>
        <p:txBody>
          <a:bodyPr wrap="square">
            <a:spAutoFit/>
          </a:bodyPr>
          <a:lstStyle/>
          <a:p>
            <a:r>
              <a:rPr lang="en-US" sz="1050" baseline="30000" dirty="0">
                <a:solidFill>
                  <a:srgbClr val="333333"/>
                </a:solidFill>
                <a:latin typeface="Arial" panose="020B0604020202020204" pitchFamily="34" charset="0"/>
              </a:rPr>
              <a:t>1</a:t>
            </a:r>
            <a:r>
              <a:rPr lang="en-US" sz="1050" dirty="0">
                <a:solidFill>
                  <a:srgbClr val="333333"/>
                </a:solidFill>
                <a:latin typeface="Arial" panose="020B0604020202020204" pitchFamily="34" charset="0"/>
              </a:rPr>
              <a:t> As of June 2020, Social Security Administration - </a:t>
            </a:r>
            <a:r>
              <a:rPr lang="en-US" sz="1050" dirty="0">
                <a:latin typeface="Arial" panose="020B0604020202020204" pitchFamily="34" charset="0"/>
              </a:rPr>
              <a:t>Learn About Retirement Benefits </a:t>
            </a:r>
            <a:r>
              <a:rPr lang="en-US" sz="1050" u="sng" dirty="0">
                <a:solidFill>
                  <a:srgbClr val="333333"/>
                </a:solidFill>
                <a:latin typeface="Arial" panose="020B0604020202020204" pitchFamily="34" charset="0"/>
              </a:rPr>
              <a:t>https://www.ssa.gov/benefits/retirement/learn.html</a:t>
            </a:r>
            <a:endParaRPr lang="en-US" sz="1050" dirty="0"/>
          </a:p>
        </p:txBody>
      </p:sp>
      <p:sp>
        <p:nvSpPr>
          <p:cNvPr id="31" name="Explosion 1 30"/>
          <p:cNvSpPr/>
          <p:nvPr/>
        </p:nvSpPr>
        <p:spPr>
          <a:xfrm>
            <a:off x="7940012" y="-120580"/>
            <a:ext cx="1366576" cy="1688123"/>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61416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a:latin typeface="Arial" pitchFamily="34" charset="0"/>
                <a:cs typeface="Arial" pitchFamily="34" charset="0"/>
              </a:rPr>
              <a:t>Contribution limits are the same</a:t>
            </a:r>
          </a:p>
        </p:txBody>
      </p:sp>
      <p:sp>
        <p:nvSpPr>
          <p:cNvPr id="47107" name="Rectangle 3"/>
          <p:cNvSpPr txBox="1">
            <a:spLocks noChangeArrowheads="1"/>
          </p:cNvSpPr>
          <p:nvPr/>
        </p:nvSpPr>
        <p:spPr bwMode="auto">
          <a:xfrm>
            <a:off x="288925" y="1570038"/>
            <a:ext cx="8423275"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buFontTx/>
              <a:buNone/>
            </a:pPr>
            <a:r>
              <a:rPr lang="en-US" altLang="en-US" sz="2000" dirty="0">
                <a:solidFill>
                  <a:srgbClr val="333333"/>
                </a:solidFill>
              </a:rPr>
              <a:t>For </a:t>
            </a:r>
            <a:r>
              <a:rPr lang="en-US" altLang="en-US" sz="2000" b="1" dirty="0">
                <a:solidFill>
                  <a:srgbClr val="F58000"/>
                </a:solidFill>
              </a:rPr>
              <a:t>2021</a:t>
            </a:r>
            <a:r>
              <a:rPr lang="en-US" altLang="en-US" sz="2000" dirty="0">
                <a:solidFill>
                  <a:srgbClr val="333333"/>
                </a:solidFill>
              </a:rPr>
              <a:t>, 457(b) contributions are limited by:</a:t>
            </a:r>
          </a:p>
          <a:p>
            <a:pPr eaLnBrk="1" hangingPunct="1">
              <a:spcBef>
                <a:spcPct val="0"/>
              </a:spcBef>
              <a:buFontTx/>
              <a:buNone/>
            </a:pPr>
            <a:endParaRPr lang="en-US" altLang="en-US" sz="2000" dirty="0">
              <a:solidFill>
                <a:srgbClr val="333333"/>
              </a:solidFill>
            </a:endParaRPr>
          </a:p>
          <a:p>
            <a:pPr algn="ctr" eaLnBrk="1" hangingPunct="1">
              <a:spcBef>
                <a:spcPct val="0"/>
              </a:spcBef>
              <a:buFontTx/>
              <a:buNone/>
            </a:pPr>
            <a:r>
              <a:rPr lang="en-US" altLang="en-US" sz="2000" dirty="0">
                <a:solidFill>
                  <a:srgbClr val="333333"/>
                </a:solidFill>
              </a:rPr>
              <a:t>The lesser of 100% of includible compensation </a:t>
            </a:r>
            <a:br>
              <a:rPr lang="en-US" altLang="en-US" sz="2000" dirty="0">
                <a:solidFill>
                  <a:srgbClr val="333333"/>
                </a:solidFill>
              </a:rPr>
            </a:br>
            <a:r>
              <a:rPr lang="en-US" altLang="en-US" sz="2000" dirty="0">
                <a:solidFill>
                  <a:srgbClr val="333333"/>
                </a:solidFill>
              </a:rPr>
              <a:t>or </a:t>
            </a:r>
          </a:p>
          <a:p>
            <a:pPr algn="ctr" eaLnBrk="1" hangingPunct="1">
              <a:spcBef>
                <a:spcPct val="0"/>
              </a:spcBef>
              <a:buFontTx/>
              <a:buNone/>
            </a:pPr>
            <a:r>
              <a:rPr lang="en-US" altLang="en-US" sz="2000" dirty="0">
                <a:solidFill>
                  <a:srgbClr val="333333"/>
                </a:solidFill>
              </a:rPr>
              <a:t>$</a:t>
            </a:r>
            <a:r>
              <a:rPr lang="en-US" altLang="en-US" sz="2000" b="1" dirty="0">
                <a:solidFill>
                  <a:srgbClr val="F58000"/>
                </a:solidFill>
              </a:rPr>
              <a:t>19,500</a:t>
            </a:r>
          </a:p>
          <a:p>
            <a:pPr eaLnBrk="1" hangingPunct="1">
              <a:buFontTx/>
              <a:buNone/>
            </a:pPr>
            <a:endParaRPr lang="en-US" altLang="en-US" sz="2000" dirty="0"/>
          </a:p>
          <a:p>
            <a:pPr eaLnBrk="1" hangingPunct="1">
              <a:spcBef>
                <a:spcPct val="0"/>
              </a:spcBef>
              <a:buFontTx/>
              <a:buNone/>
            </a:pPr>
            <a:r>
              <a:rPr lang="en-US" altLang="en-US" sz="2000" dirty="0">
                <a:solidFill>
                  <a:srgbClr val="333333"/>
                </a:solidFill>
              </a:rPr>
              <a:t>But there are other provisions which may help you contribute more to your existing plan...</a:t>
            </a:r>
          </a:p>
          <a:p>
            <a:pPr eaLnBrk="1" hangingPunct="1">
              <a:buFontTx/>
              <a:buNone/>
            </a:pPr>
            <a:endParaRPr lang="en-US" altLang="en-US"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dirty="0">
                <a:solidFill>
                  <a:srgbClr val="333333"/>
                </a:solidFill>
                <a:latin typeface="Arial" pitchFamily="34" charset="0"/>
                <a:cs typeface="Arial" pitchFamily="34" charset="0"/>
              </a:rPr>
              <a:t>Special 457(b) catch-up</a:t>
            </a:r>
          </a:p>
        </p:txBody>
      </p:sp>
      <p:sp>
        <p:nvSpPr>
          <p:cNvPr id="48131" name="Rectangle 11"/>
          <p:cNvSpPr txBox="1">
            <a:spLocks noChangeArrowheads="1"/>
          </p:cNvSpPr>
          <p:nvPr/>
        </p:nvSpPr>
        <p:spPr bwMode="auto">
          <a:xfrm>
            <a:off x="441325" y="1190625"/>
            <a:ext cx="8378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buFontTx/>
              <a:buNone/>
            </a:pPr>
            <a:r>
              <a:rPr lang="en-US" altLang="en-US" sz="2000" dirty="0">
                <a:solidFill>
                  <a:srgbClr val="333333"/>
                </a:solidFill>
              </a:rPr>
              <a:t>The 457(b) Special Catch-up Provision* permits increased annual contributions. The catch-up limit is the lesser of:</a:t>
            </a:r>
          </a:p>
          <a:p>
            <a:pPr eaLnBrk="1" hangingPunct="1"/>
            <a:endParaRPr lang="en-US" altLang="en-US" dirty="0"/>
          </a:p>
        </p:txBody>
      </p:sp>
      <p:sp>
        <p:nvSpPr>
          <p:cNvPr id="48132" name="Rectangle 12"/>
          <p:cNvSpPr>
            <a:spLocks noChangeArrowheads="1"/>
          </p:cNvSpPr>
          <p:nvPr/>
        </p:nvSpPr>
        <p:spPr bwMode="auto">
          <a:xfrm>
            <a:off x="203200" y="2298700"/>
            <a:ext cx="86614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2000" dirty="0">
                <a:solidFill>
                  <a:srgbClr val="333333"/>
                </a:solidFill>
              </a:rPr>
              <a:t>Twice the annual contribution limit </a:t>
            </a:r>
          </a:p>
          <a:p>
            <a:pPr algn="ctr" eaLnBrk="1" hangingPunct="1">
              <a:spcBef>
                <a:spcPct val="0"/>
              </a:spcBef>
              <a:buFontTx/>
              <a:buNone/>
            </a:pPr>
            <a:r>
              <a:rPr lang="en-US" altLang="en-US" sz="2000" dirty="0">
                <a:solidFill>
                  <a:srgbClr val="333333"/>
                </a:solidFill>
              </a:rPr>
              <a:t>(for </a:t>
            </a:r>
            <a:r>
              <a:rPr lang="en-US" altLang="en-US" sz="2000" b="1" dirty="0">
                <a:solidFill>
                  <a:srgbClr val="F58000"/>
                </a:solidFill>
              </a:rPr>
              <a:t>2021</a:t>
            </a:r>
            <a:r>
              <a:rPr lang="en-US" altLang="en-US" sz="2000" dirty="0">
                <a:solidFill>
                  <a:srgbClr val="333333"/>
                </a:solidFill>
              </a:rPr>
              <a:t>, that would be </a:t>
            </a:r>
            <a:r>
              <a:rPr lang="en-US" altLang="en-US" sz="2000" b="1" dirty="0">
                <a:solidFill>
                  <a:srgbClr val="333333"/>
                </a:solidFill>
              </a:rPr>
              <a:t>$</a:t>
            </a:r>
            <a:r>
              <a:rPr lang="en-US" altLang="en-US" sz="2000" b="1" dirty="0">
                <a:solidFill>
                  <a:srgbClr val="F58000"/>
                </a:solidFill>
              </a:rPr>
              <a:t>39,000</a:t>
            </a:r>
            <a:r>
              <a:rPr lang="en-US" altLang="en-US" sz="2000" dirty="0">
                <a:solidFill>
                  <a:srgbClr val="333333"/>
                </a:solidFill>
              </a:rPr>
              <a:t>) </a:t>
            </a:r>
            <a:br>
              <a:rPr lang="en-US" altLang="en-US" sz="2000" dirty="0">
                <a:solidFill>
                  <a:srgbClr val="333333"/>
                </a:solidFill>
              </a:rPr>
            </a:br>
            <a:r>
              <a:rPr lang="en-US" altLang="en-US" sz="2000" b="1" dirty="0">
                <a:solidFill>
                  <a:srgbClr val="333333"/>
                </a:solidFill>
              </a:rPr>
              <a:t>or</a:t>
            </a:r>
          </a:p>
          <a:p>
            <a:pPr algn="ctr" eaLnBrk="1" hangingPunct="1">
              <a:spcBef>
                <a:spcPct val="0"/>
              </a:spcBef>
              <a:buFontTx/>
              <a:buNone/>
            </a:pPr>
            <a:r>
              <a:rPr lang="en-US" altLang="en-US" sz="2000" dirty="0">
                <a:solidFill>
                  <a:srgbClr val="333333"/>
                </a:solidFill>
              </a:rPr>
              <a:t>The annual contribution limit for the year, plus underutilized amounts from prior taxable years (only those years beginning on or after 1/1/1979 in which you were eligible to participate in your employer’s 457(b) plan can be used).  </a:t>
            </a:r>
          </a:p>
        </p:txBody>
      </p:sp>
      <p:sp>
        <p:nvSpPr>
          <p:cNvPr id="48133" name="Text Box 10"/>
          <p:cNvSpPr txBox="1">
            <a:spLocks noChangeArrowheads="1"/>
          </p:cNvSpPr>
          <p:nvPr/>
        </p:nvSpPr>
        <p:spPr bwMode="gray">
          <a:xfrm>
            <a:off x="203200" y="5102225"/>
            <a:ext cx="71485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100" dirty="0">
                <a:solidFill>
                  <a:srgbClr val="000000"/>
                </a:solidFill>
              </a:rPr>
              <a:t>* A calculation is required to ascertain eligibility.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a:latin typeface="Arial" pitchFamily="34" charset="0"/>
                <a:cs typeface="Arial" pitchFamily="34" charset="0"/>
              </a:rPr>
              <a:t>Age 50+ catch-up</a:t>
            </a:r>
          </a:p>
        </p:txBody>
      </p:sp>
      <p:pic>
        <p:nvPicPr>
          <p:cNvPr id="49155" name="Picture 2" descr="http://mm.gettyimages.com/mm/thumbnail/216600652,6602EFA6EC348767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2274888"/>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gray">
          <a:xfrm>
            <a:off x="231775" y="2522538"/>
            <a:ext cx="54387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For</a:t>
            </a:r>
            <a:r>
              <a:rPr lang="en-US" altLang="en-US" sz="2000" dirty="0">
                <a:solidFill>
                  <a:srgbClr val="000066"/>
                </a:solidFill>
              </a:rPr>
              <a:t> </a:t>
            </a:r>
            <a:r>
              <a:rPr lang="en-US" altLang="en-US" sz="2000" b="1" dirty="0">
                <a:solidFill>
                  <a:srgbClr val="D75426"/>
                </a:solidFill>
              </a:rPr>
              <a:t>2021</a:t>
            </a:r>
            <a:r>
              <a:rPr lang="en-US" altLang="en-US" sz="2000" dirty="0">
                <a:solidFill>
                  <a:schemeClr val="tx1"/>
                </a:solidFill>
              </a:rPr>
              <a:t>,</a:t>
            </a:r>
            <a:r>
              <a:rPr lang="en-US" altLang="en-US" sz="2000" dirty="0">
                <a:solidFill>
                  <a:srgbClr val="FF9933"/>
                </a:solidFill>
              </a:rPr>
              <a:t> </a:t>
            </a:r>
            <a:r>
              <a:rPr lang="en-US" altLang="en-US" sz="2000" dirty="0">
                <a:solidFill>
                  <a:srgbClr val="333333"/>
                </a:solidFill>
              </a:rPr>
              <a:t>the potential additional contribution </a:t>
            </a:r>
            <a:br>
              <a:rPr lang="en-US" altLang="en-US" sz="2000" dirty="0">
                <a:solidFill>
                  <a:srgbClr val="000066"/>
                </a:solidFill>
              </a:rPr>
            </a:br>
            <a:r>
              <a:rPr lang="en-US" altLang="en-US" sz="2000" dirty="0">
                <a:solidFill>
                  <a:srgbClr val="333333"/>
                </a:solidFill>
              </a:rPr>
              <a:t>is $</a:t>
            </a:r>
            <a:r>
              <a:rPr lang="en-US" altLang="en-US" sz="2000" b="1" dirty="0">
                <a:solidFill>
                  <a:srgbClr val="D75426"/>
                </a:solidFill>
              </a:rPr>
              <a:t>6,500</a:t>
            </a:r>
            <a:r>
              <a:rPr lang="en-US" altLang="en-US" sz="2000" dirty="0">
                <a:solidFill>
                  <a:srgbClr val="000066"/>
                </a:solidFill>
              </a:rPr>
              <a:t>*</a:t>
            </a:r>
          </a:p>
          <a:p>
            <a:pPr eaLnBrk="1" hangingPunct="1">
              <a:spcBef>
                <a:spcPct val="50000"/>
              </a:spcBef>
              <a:buFontTx/>
              <a:buNone/>
            </a:pPr>
            <a:endParaRPr lang="en-US" altLang="en-US" sz="1400" dirty="0">
              <a:solidFill>
                <a:srgbClr val="000066"/>
              </a:solidFill>
            </a:endParaRPr>
          </a:p>
          <a:p>
            <a:pPr eaLnBrk="1" hangingPunct="1">
              <a:spcBef>
                <a:spcPct val="50000"/>
              </a:spcBef>
              <a:buFontTx/>
              <a:buNone/>
            </a:pPr>
            <a:r>
              <a:rPr lang="en-US" altLang="en-US" sz="1400" dirty="0">
                <a:solidFill>
                  <a:srgbClr val="000000"/>
                </a:solidFill>
              </a:rPr>
              <a:t>* Subject to annual cost of living adjustments</a:t>
            </a:r>
          </a:p>
        </p:txBody>
      </p:sp>
      <p:sp>
        <p:nvSpPr>
          <p:cNvPr id="49157" name="Text Box 10"/>
          <p:cNvSpPr txBox="1">
            <a:spLocks noChangeArrowheads="1"/>
          </p:cNvSpPr>
          <p:nvPr/>
        </p:nvSpPr>
        <p:spPr bwMode="gray">
          <a:xfrm>
            <a:off x="197705" y="5178421"/>
            <a:ext cx="85359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rgbClr val="333333"/>
                </a:solidFill>
              </a:rPr>
              <a:t>NOTE: The age 50+ Catch-up and the Special 457(b) Catch-up cannot be used simultaneously. You must use whichever catch-up lets you defer the greater amount.</a:t>
            </a:r>
          </a:p>
        </p:txBody>
      </p:sp>
      <p:sp>
        <p:nvSpPr>
          <p:cNvPr id="49158" name="Rectangle 11"/>
          <p:cNvSpPr txBox="1">
            <a:spLocks noChangeArrowheads="1"/>
          </p:cNvSpPr>
          <p:nvPr/>
        </p:nvSpPr>
        <p:spPr bwMode="auto">
          <a:xfrm>
            <a:off x="208563" y="1236246"/>
            <a:ext cx="8378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buFontTx/>
              <a:buNone/>
            </a:pPr>
            <a:r>
              <a:rPr lang="en-US" altLang="en-US" sz="2000" dirty="0">
                <a:solidFill>
                  <a:srgbClr val="333333"/>
                </a:solidFill>
              </a:rPr>
              <a:t>Employees age 50 and older who participate in a </a:t>
            </a:r>
            <a:r>
              <a:rPr lang="en-US" altLang="en-US" sz="2000" i="1" dirty="0">
                <a:solidFill>
                  <a:srgbClr val="333333"/>
                </a:solidFill>
              </a:rPr>
              <a:t>governmental</a:t>
            </a:r>
            <a:r>
              <a:rPr lang="en-US" altLang="en-US" sz="2000" dirty="0">
                <a:solidFill>
                  <a:srgbClr val="333333"/>
                </a:solidFill>
              </a:rPr>
              <a:t> 457(b) may be eligible to make additional 457(b) contributions.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dirty="0">
                <a:latin typeface="Arial" pitchFamily="34" charset="0"/>
                <a:cs typeface="Arial" pitchFamily="34" charset="0"/>
              </a:rPr>
              <a:t>Consider a traditional/pre-tax 457(b) if you...</a:t>
            </a:r>
          </a:p>
        </p:txBody>
      </p:sp>
      <p:grpSp>
        <p:nvGrpSpPr>
          <p:cNvPr id="50179" name="Group 10"/>
          <p:cNvGrpSpPr>
            <a:grpSpLocks/>
          </p:cNvGrpSpPr>
          <p:nvPr/>
        </p:nvGrpSpPr>
        <p:grpSpPr bwMode="auto">
          <a:xfrm>
            <a:off x="373063" y="1739900"/>
            <a:ext cx="4984750" cy="650875"/>
            <a:chOff x="322" y="1358"/>
            <a:chExt cx="3140" cy="410"/>
          </a:xfrm>
        </p:grpSpPr>
        <p:sp>
          <p:nvSpPr>
            <p:cNvPr id="50188" name="Rectangle 4"/>
            <p:cNvSpPr>
              <a:spLocks noChangeArrowheads="1"/>
            </p:cNvSpPr>
            <p:nvPr/>
          </p:nvSpPr>
          <p:spPr bwMode="auto">
            <a:xfrm>
              <a:off x="551" y="1358"/>
              <a:ext cx="291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Enjoy the benefits of current tax deferral</a:t>
              </a:r>
            </a:p>
          </p:txBody>
        </p:sp>
        <p:pic>
          <p:nvPicPr>
            <p:cNvPr id="50189" name="Picture 5" descr="npo0000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1401"/>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50180" name="Group 11"/>
          <p:cNvGrpSpPr>
            <a:grpSpLocks/>
          </p:cNvGrpSpPr>
          <p:nvPr/>
        </p:nvGrpSpPr>
        <p:grpSpPr bwMode="auto">
          <a:xfrm>
            <a:off x="373063" y="2551113"/>
            <a:ext cx="4552950" cy="742950"/>
            <a:chOff x="322" y="1931"/>
            <a:chExt cx="2868" cy="469"/>
          </a:xfrm>
        </p:grpSpPr>
        <p:pic>
          <p:nvPicPr>
            <p:cNvPr id="50186" name="Picture 6" descr="npo000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1971"/>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7" name="Rectangle 8"/>
            <p:cNvSpPr>
              <a:spLocks noChangeArrowheads="1"/>
            </p:cNvSpPr>
            <p:nvPr/>
          </p:nvSpPr>
          <p:spPr bwMode="auto">
            <a:xfrm>
              <a:off x="551" y="1931"/>
              <a:ext cx="263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Need to take home as much of your pay as possible</a:t>
              </a:r>
            </a:p>
          </p:txBody>
        </p:sp>
      </p:grpSp>
      <p:grpSp>
        <p:nvGrpSpPr>
          <p:cNvPr id="50181" name="Group 12"/>
          <p:cNvGrpSpPr>
            <a:grpSpLocks/>
          </p:cNvGrpSpPr>
          <p:nvPr/>
        </p:nvGrpSpPr>
        <p:grpSpPr bwMode="auto">
          <a:xfrm>
            <a:off x="373063" y="3354388"/>
            <a:ext cx="4387850" cy="668337"/>
            <a:chOff x="322" y="2534"/>
            <a:chExt cx="2764" cy="421"/>
          </a:xfrm>
        </p:grpSpPr>
        <p:pic>
          <p:nvPicPr>
            <p:cNvPr id="50184" name="Picture 111" descr="npo000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2578"/>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5" name="Rectangle 9"/>
            <p:cNvSpPr>
              <a:spLocks noChangeArrowheads="1"/>
            </p:cNvSpPr>
            <p:nvPr/>
          </p:nvSpPr>
          <p:spPr bwMode="auto">
            <a:xfrm>
              <a:off x="551" y="2534"/>
              <a:ext cx="2535"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Expect to be in a lower tax bracket in retirement</a:t>
              </a:r>
              <a:endParaRPr lang="en-US" altLang="en-US" sz="2200" dirty="0">
                <a:solidFill>
                  <a:srgbClr val="333333"/>
                </a:solidFill>
              </a:endParaRPr>
            </a:p>
          </p:txBody>
        </p:sp>
      </p:grpSp>
      <p:pic>
        <p:nvPicPr>
          <p:cNvPr id="50182" name="Picture 16" descr="npo00004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1284288"/>
            <a:ext cx="2401888"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3" name="Text Box 34"/>
          <p:cNvSpPr txBox="1">
            <a:spLocks noChangeArrowheads="1"/>
          </p:cNvSpPr>
          <p:nvPr/>
        </p:nvSpPr>
        <p:spPr bwMode="auto">
          <a:xfrm>
            <a:off x="119463" y="5035550"/>
            <a:ext cx="74787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100" dirty="0">
                <a:solidFill>
                  <a:srgbClr val="333333"/>
                </a:solidFill>
              </a:rPr>
              <a:t>Seek the advice of a tax attorney or tax advisor prior to making a tax-related insurance/investment decision</a:t>
            </a:r>
            <a:r>
              <a:rPr lang="en-US" altLang="en-US" sz="1100" dirty="0">
                <a:solidFill>
                  <a:srgbClr val="000066"/>
                </a:solidFill>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a:latin typeface="Arial" pitchFamily="34" charset="0"/>
                <a:cs typeface="Arial" pitchFamily="34" charset="0"/>
              </a:rPr>
              <a:t>Consider a Roth/after-tax 457(b) if you...</a:t>
            </a:r>
          </a:p>
        </p:txBody>
      </p:sp>
      <p:grpSp>
        <p:nvGrpSpPr>
          <p:cNvPr id="51203" name="Group 11"/>
          <p:cNvGrpSpPr>
            <a:grpSpLocks/>
          </p:cNvGrpSpPr>
          <p:nvPr/>
        </p:nvGrpSpPr>
        <p:grpSpPr bwMode="auto">
          <a:xfrm>
            <a:off x="4159250" y="1614488"/>
            <a:ext cx="4805363" cy="650875"/>
            <a:chOff x="2314" y="1350"/>
            <a:chExt cx="2868" cy="410"/>
          </a:xfrm>
        </p:grpSpPr>
        <p:sp>
          <p:nvSpPr>
            <p:cNvPr id="51212" name="Rectangle 12"/>
            <p:cNvSpPr>
              <a:spLocks noChangeArrowheads="1"/>
            </p:cNvSpPr>
            <p:nvPr/>
          </p:nvSpPr>
          <p:spPr bwMode="auto">
            <a:xfrm>
              <a:off x="2543" y="1350"/>
              <a:ext cx="2639"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Like the idea of possible tax-free retirement income</a:t>
              </a:r>
            </a:p>
          </p:txBody>
        </p:sp>
        <p:pic>
          <p:nvPicPr>
            <p:cNvPr id="51213" name="Picture 13" descr="npo000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 y="1393"/>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51204" name="Group 14"/>
          <p:cNvGrpSpPr>
            <a:grpSpLocks/>
          </p:cNvGrpSpPr>
          <p:nvPr/>
        </p:nvGrpSpPr>
        <p:grpSpPr bwMode="auto">
          <a:xfrm>
            <a:off x="4159250" y="2549525"/>
            <a:ext cx="4805363" cy="744538"/>
            <a:chOff x="2314" y="1939"/>
            <a:chExt cx="2868" cy="469"/>
          </a:xfrm>
        </p:grpSpPr>
        <p:pic>
          <p:nvPicPr>
            <p:cNvPr id="51210" name="Picture 15" descr="npo000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 y="1979"/>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11" name="Rectangle 16"/>
            <p:cNvSpPr>
              <a:spLocks noChangeArrowheads="1"/>
            </p:cNvSpPr>
            <p:nvPr/>
          </p:nvSpPr>
          <p:spPr bwMode="auto">
            <a:xfrm>
              <a:off x="2543" y="1939"/>
              <a:ext cx="263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Are confident of salary increases over time</a:t>
              </a:r>
            </a:p>
          </p:txBody>
        </p:sp>
      </p:grpSp>
      <p:grpSp>
        <p:nvGrpSpPr>
          <p:cNvPr id="51205" name="Group 17"/>
          <p:cNvGrpSpPr>
            <a:grpSpLocks/>
          </p:cNvGrpSpPr>
          <p:nvPr/>
        </p:nvGrpSpPr>
        <p:grpSpPr bwMode="auto">
          <a:xfrm>
            <a:off x="4159250" y="3481388"/>
            <a:ext cx="4984750" cy="668337"/>
            <a:chOff x="2314" y="2526"/>
            <a:chExt cx="2975" cy="421"/>
          </a:xfrm>
        </p:grpSpPr>
        <p:pic>
          <p:nvPicPr>
            <p:cNvPr id="51208" name="Picture 111" descr="npo000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 y="2570"/>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9" name="Rectangle 19"/>
            <p:cNvSpPr>
              <a:spLocks noChangeArrowheads="1"/>
            </p:cNvSpPr>
            <p:nvPr/>
          </p:nvSpPr>
          <p:spPr bwMode="auto">
            <a:xfrm>
              <a:off x="2543" y="2526"/>
              <a:ext cx="274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Can afford a reduction in take-home pay</a:t>
              </a:r>
              <a:endParaRPr lang="en-US" altLang="en-US" sz="2200" dirty="0">
                <a:solidFill>
                  <a:srgbClr val="333333"/>
                </a:solidFill>
              </a:endParaRPr>
            </a:p>
          </p:txBody>
        </p:sp>
      </p:grpSp>
      <p:pic>
        <p:nvPicPr>
          <p:cNvPr id="51206" name="Picture 2" descr="http://mm.gettyimages.com/mm/thumbnail/216599670,658ADE50689E19C7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712913"/>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34"/>
          <p:cNvSpPr txBox="1">
            <a:spLocks noChangeArrowheads="1"/>
          </p:cNvSpPr>
          <p:nvPr/>
        </p:nvSpPr>
        <p:spPr bwMode="auto">
          <a:xfrm>
            <a:off x="119463" y="5035550"/>
            <a:ext cx="74787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100" dirty="0">
                <a:solidFill>
                  <a:srgbClr val="333333"/>
                </a:solidFill>
              </a:rPr>
              <a:t>Seek the advice of a tax attorney or tax advisor prior to making a tax-related insurance/investment decision</a:t>
            </a:r>
            <a:r>
              <a:rPr lang="en-US" altLang="en-US" sz="1100" dirty="0">
                <a:solidFill>
                  <a:srgbClr val="000066"/>
                </a:solidFill>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dirty="0">
                <a:latin typeface="Arial" pitchFamily="34" charset="0"/>
                <a:cs typeface="Arial" pitchFamily="34" charset="0"/>
              </a:rPr>
              <a:t>Consider both if you...</a:t>
            </a:r>
          </a:p>
        </p:txBody>
      </p:sp>
      <p:sp>
        <p:nvSpPr>
          <p:cNvPr id="52227" name="Rectangle 9"/>
          <p:cNvSpPr>
            <a:spLocks noChangeArrowheads="1"/>
          </p:cNvSpPr>
          <p:nvPr/>
        </p:nvSpPr>
        <p:spPr bwMode="auto">
          <a:xfrm>
            <a:off x="874713" y="1951038"/>
            <a:ext cx="46212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Aren’t sure whether your taxes will be higher or lower when you retire</a:t>
            </a:r>
          </a:p>
        </p:txBody>
      </p:sp>
      <p:pic>
        <p:nvPicPr>
          <p:cNvPr id="52228" name="Picture 10" descr="npo00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019300"/>
            <a:ext cx="3635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2229" name="Group 11"/>
          <p:cNvGrpSpPr>
            <a:grpSpLocks/>
          </p:cNvGrpSpPr>
          <p:nvPr/>
        </p:nvGrpSpPr>
        <p:grpSpPr bwMode="auto">
          <a:xfrm>
            <a:off x="511175" y="2936875"/>
            <a:ext cx="4552950" cy="744538"/>
            <a:chOff x="322" y="1979"/>
            <a:chExt cx="2868" cy="469"/>
          </a:xfrm>
        </p:grpSpPr>
        <p:pic>
          <p:nvPicPr>
            <p:cNvPr id="52235" name="Picture 12" descr="npo000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2019"/>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6" name="Rectangle 13"/>
            <p:cNvSpPr>
              <a:spLocks noChangeArrowheads="1"/>
            </p:cNvSpPr>
            <p:nvPr/>
          </p:nvSpPr>
          <p:spPr bwMode="auto">
            <a:xfrm>
              <a:off x="551" y="1979"/>
              <a:ext cx="263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Want to diversify your tax strategy</a:t>
              </a:r>
            </a:p>
          </p:txBody>
        </p:sp>
      </p:grpSp>
      <p:grpSp>
        <p:nvGrpSpPr>
          <p:cNvPr id="52230" name="Group 14"/>
          <p:cNvGrpSpPr>
            <a:grpSpLocks/>
          </p:cNvGrpSpPr>
          <p:nvPr/>
        </p:nvGrpSpPr>
        <p:grpSpPr bwMode="auto">
          <a:xfrm>
            <a:off x="511175" y="3817938"/>
            <a:ext cx="4387850" cy="668337"/>
            <a:chOff x="322" y="2534"/>
            <a:chExt cx="2764" cy="421"/>
          </a:xfrm>
        </p:grpSpPr>
        <p:pic>
          <p:nvPicPr>
            <p:cNvPr id="52233" name="Picture 111" descr="npo000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2578"/>
              <a:ext cx="2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4" name="Rectangle 16"/>
            <p:cNvSpPr>
              <a:spLocks noChangeArrowheads="1"/>
            </p:cNvSpPr>
            <p:nvPr/>
          </p:nvSpPr>
          <p:spPr bwMode="auto">
            <a:xfrm>
              <a:off x="551" y="2534"/>
              <a:ext cx="2535"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eaLnBrk="0" hangingPunct="0">
                <a:spcBef>
                  <a:spcPct val="20000"/>
                </a:spcBef>
                <a:buFont typeface="Wingdings" pitchFamily="2" charset="2"/>
                <a:buChar char="§"/>
                <a:tabLst>
                  <a:tab pos="66675" algn="l"/>
                </a:tabLst>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tabLst>
                  <a:tab pos="66675" algn="l"/>
                </a:tabLst>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tabLst>
                  <a:tab pos="66675" algn="l"/>
                </a:tabLst>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tabLst>
                  <a:tab pos="66675" algn="l"/>
                </a:tabLst>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tabLst>
                  <a:tab pos="66675" algn="l"/>
                </a:tabLst>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Still want to reduce your current taxable income</a:t>
              </a:r>
            </a:p>
          </p:txBody>
        </p:sp>
      </p:grpSp>
      <p:pic>
        <p:nvPicPr>
          <p:cNvPr id="52231" name="Picture 2" descr="http://mm.gettyimages.com/mm/thumbnail/216856882,12184F6EBCB9C729C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5" y="2351088"/>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34"/>
          <p:cNvSpPr txBox="1">
            <a:spLocks noChangeArrowheads="1"/>
          </p:cNvSpPr>
          <p:nvPr/>
        </p:nvSpPr>
        <p:spPr bwMode="auto">
          <a:xfrm>
            <a:off x="119463" y="5035550"/>
            <a:ext cx="74787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100" dirty="0">
                <a:solidFill>
                  <a:srgbClr val="333333"/>
                </a:solidFill>
              </a:rPr>
              <a:t>Seek the advice of a tax attorney or tax advisor prior to making a tax-related insurance/investment decision</a:t>
            </a:r>
            <a:r>
              <a:rPr lang="en-US" altLang="en-US" sz="1100" dirty="0">
                <a:solidFill>
                  <a:srgbClr val="000066"/>
                </a:solidFill>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latin typeface="Arial" pitchFamily="34" charset="0"/>
                <a:cs typeface="Arial" pitchFamily="34" charset="0"/>
              </a:rPr>
              <a:t>Crunch the numbers</a:t>
            </a:r>
          </a:p>
        </p:txBody>
      </p:sp>
      <p:grpSp>
        <p:nvGrpSpPr>
          <p:cNvPr id="53251" name="Group 71"/>
          <p:cNvGrpSpPr>
            <a:grpSpLocks/>
          </p:cNvGrpSpPr>
          <p:nvPr/>
        </p:nvGrpSpPr>
        <p:grpSpPr bwMode="auto">
          <a:xfrm>
            <a:off x="223838" y="1322388"/>
            <a:ext cx="8450262" cy="1774825"/>
            <a:chOff x="200" y="757"/>
            <a:chExt cx="5323" cy="1118"/>
          </a:xfrm>
        </p:grpSpPr>
        <p:sp>
          <p:nvSpPr>
            <p:cNvPr id="53266" name="Text Box 4"/>
            <p:cNvSpPr txBox="1">
              <a:spLocks noChangeArrowheads="1"/>
            </p:cNvSpPr>
            <p:nvPr/>
          </p:nvSpPr>
          <p:spPr bwMode="gray">
            <a:xfrm>
              <a:off x="200" y="757"/>
              <a:ext cx="5323" cy="462"/>
            </a:xfrm>
            <a:prstGeom prst="rect">
              <a:avLst/>
            </a:prstGeom>
            <a:solidFill>
              <a:srgbClr val="D7542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1800" b="1" dirty="0">
                  <a:solidFill>
                    <a:schemeClr val="bg1"/>
                  </a:solidFill>
                </a:rPr>
                <a:t>If you were to contribute to a traditional (pre-tax) </a:t>
              </a:r>
              <a:br>
                <a:rPr lang="en-US" altLang="en-US" sz="1800" b="1" dirty="0">
                  <a:solidFill>
                    <a:schemeClr val="bg1"/>
                  </a:solidFill>
                </a:rPr>
              </a:br>
              <a:r>
                <a:rPr lang="en-US" altLang="en-US" sz="1800" b="1" dirty="0">
                  <a:solidFill>
                    <a:schemeClr val="bg1"/>
                  </a:solidFill>
                </a:rPr>
                <a:t>457(b) plan, your monthly numbers could look like this:</a:t>
              </a:r>
            </a:p>
          </p:txBody>
        </p:sp>
        <p:sp>
          <p:nvSpPr>
            <p:cNvPr id="53267" name="Rectangle 6"/>
            <p:cNvSpPr>
              <a:spLocks noChangeArrowheads="1"/>
            </p:cNvSpPr>
            <p:nvPr/>
          </p:nvSpPr>
          <p:spPr bwMode="gray">
            <a:xfrm>
              <a:off x="4390" y="1568"/>
              <a:ext cx="104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$2,175</a:t>
              </a:r>
            </a:p>
          </p:txBody>
        </p:sp>
        <p:sp>
          <p:nvSpPr>
            <p:cNvPr id="53268" name="Rectangle 7"/>
            <p:cNvSpPr>
              <a:spLocks noChangeArrowheads="1"/>
            </p:cNvSpPr>
            <p:nvPr/>
          </p:nvSpPr>
          <p:spPr bwMode="gray">
            <a:xfrm>
              <a:off x="3480" y="1568"/>
              <a:ext cx="91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$725</a:t>
              </a:r>
            </a:p>
          </p:txBody>
        </p:sp>
        <p:sp>
          <p:nvSpPr>
            <p:cNvPr id="53269" name="Rectangle 8"/>
            <p:cNvSpPr>
              <a:spLocks noChangeArrowheads="1"/>
            </p:cNvSpPr>
            <p:nvPr/>
          </p:nvSpPr>
          <p:spPr bwMode="gray">
            <a:xfrm>
              <a:off x="2397" y="1568"/>
              <a:ext cx="108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$2,900</a:t>
              </a:r>
            </a:p>
          </p:txBody>
        </p:sp>
        <p:sp>
          <p:nvSpPr>
            <p:cNvPr id="53270" name="Rectangle 9"/>
            <p:cNvSpPr>
              <a:spLocks noChangeArrowheads="1"/>
            </p:cNvSpPr>
            <p:nvPr/>
          </p:nvSpPr>
          <p:spPr bwMode="gray">
            <a:xfrm>
              <a:off x="1264" y="1568"/>
              <a:ext cx="113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b="1" dirty="0">
                  <a:solidFill>
                    <a:srgbClr val="008000"/>
                  </a:solidFill>
                </a:rPr>
                <a:t>$100</a:t>
              </a:r>
            </a:p>
          </p:txBody>
        </p:sp>
        <p:sp>
          <p:nvSpPr>
            <p:cNvPr id="53271" name="Rectangle 10"/>
            <p:cNvSpPr>
              <a:spLocks noChangeArrowheads="1"/>
            </p:cNvSpPr>
            <p:nvPr/>
          </p:nvSpPr>
          <p:spPr bwMode="gray">
            <a:xfrm>
              <a:off x="224" y="1568"/>
              <a:ext cx="10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$3,000</a:t>
              </a:r>
            </a:p>
          </p:txBody>
        </p:sp>
        <p:sp>
          <p:nvSpPr>
            <p:cNvPr id="53272" name="Rectangle 11"/>
            <p:cNvSpPr>
              <a:spLocks noChangeArrowheads="1"/>
            </p:cNvSpPr>
            <p:nvPr/>
          </p:nvSpPr>
          <p:spPr bwMode="gray">
            <a:xfrm>
              <a:off x="4390" y="1240"/>
              <a:ext cx="104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Disposable Income</a:t>
              </a:r>
            </a:p>
          </p:txBody>
        </p:sp>
        <p:sp>
          <p:nvSpPr>
            <p:cNvPr id="53273" name="Rectangle 12"/>
            <p:cNvSpPr>
              <a:spLocks noChangeArrowheads="1"/>
            </p:cNvSpPr>
            <p:nvPr/>
          </p:nvSpPr>
          <p:spPr bwMode="gray">
            <a:xfrm>
              <a:off x="3480" y="1360"/>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Income Taxes*</a:t>
              </a:r>
            </a:p>
          </p:txBody>
        </p:sp>
        <p:sp>
          <p:nvSpPr>
            <p:cNvPr id="53274" name="Rectangle 13"/>
            <p:cNvSpPr>
              <a:spLocks noChangeArrowheads="1"/>
            </p:cNvSpPr>
            <p:nvPr/>
          </p:nvSpPr>
          <p:spPr bwMode="gray">
            <a:xfrm>
              <a:off x="2397" y="1240"/>
              <a:ext cx="108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Adjusted Gross Income</a:t>
              </a:r>
            </a:p>
          </p:txBody>
        </p:sp>
        <p:sp>
          <p:nvSpPr>
            <p:cNvPr id="53275" name="Rectangle 14"/>
            <p:cNvSpPr>
              <a:spLocks noChangeArrowheads="1"/>
            </p:cNvSpPr>
            <p:nvPr/>
          </p:nvSpPr>
          <p:spPr bwMode="gray">
            <a:xfrm>
              <a:off x="1264" y="1232"/>
              <a:ext cx="113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Monthly Contribution</a:t>
              </a:r>
            </a:p>
          </p:txBody>
        </p:sp>
        <p:sp>
          <p:nvSpPr>
            <p:cNvPr id="53276" name="Rectangle 15"/>
            <p:cNvSpPr>
              <a:spLocks noChangeArrowheads="1"/>
            </p:cNvSpPr>
            <p:nvPr/>
          </p:nvSpPr>
          <p:spPr bwMode="gray">
            <a:xfrm>
              <a:off x="224" y="1360"/>
              <a:ext cx="10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Gross Income</a:t>
              </a:r>
            </a:p>
          </p:txBody>
        </p:sp>
        <p:sp>
          <p:nvSpPr>
            <p:cNvPr id="53277" name="Line 69"/>
            <p:cNvSpPr>
              <a:spLocks noChangeShapeType="1"/>
            </p:cNvSpPr>
            <p:nvPr/>
          </p:nvSpPr>
          <p:spPr bwMode="auto">
            <a:xfrm>
              <a:off x="256" y="1568"/>
              <a:ext cx="5208"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grpSp>
      <p:grpSp>
        <p:nvGrpSpPr>
          <p:cNvPr id="53252" name="Group 72"/>
          <p:cNvGrpSpPr>
            <a:grpSpLocks/>
          </p:cNvGrpSpPr>
          <p:nvPr/>
        </p:nvGrpSpPr>
        <p:grpSpPr bwMode="auto">
          <a:xfrm>
            <a:off x="284163" y="3411538"/>
            <a:ext cx="8859837" cy="1760537"/>
            <a:chOff x="179" y="2149"/>
            <a:chExt cx="5581" cy="1109"/>
          </a:xfrm>
        </p:grpSpPr>
        <p:sp>
          <p:nvSpPr>
            <p:cNvPr id="53254" name="Text Box 32"/>
            <p:cNvSpPr txBox="1">
              <a:spLocks noChangeArrowheads="1"/>
            </p:cNvSpPr>
            <p:nvPr/>
          </p:nvSpPr>
          <p:spPr bwMode="gray">
            <a:xfrm>
              <a:off x="236" y="2149"/>
              <a:ext cx="5275" cy="462"/>
            </a:xfrm>
            <a:prstGeom prst="rect">
              <a:avLst/>
            </a:prstGeom>
            <a:solidFill>
              <a:srgbClr val="D7542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1800" b="1" dirty="0">
                  <a:solidFill>
                    <a:schemeClr val="bg1"/>
                  </a:solidFill>
                </a:rPr>
                <a:t>If you were to contribute to a Roth (after-tax) </a:t>
              </a:r>
              <a:br>
                <a:rPr lang="en-US" altLang="en-US" sz="1800" b="1" dirty="0">
                  <a:solidFill>
                    <a:schemeClr val="bg1"/>
                  </a:solidFill>
                </a:rPr>
              </a:br>
              <a:r>
                <a:rPr lang="en-US" altLang="en-US" sz="1800" b="1" dirty="0">
                  <a:solidFill>
                    <a:schemeClr val="bg1"/>
                  </a:solidFill>
                </a:rPr>
                <a:t>457(b) plan, your monthly numbers could look like this:</a:t>
              </a:r>
            </a:p>
          </p:txBody>
        </p:sp>
        <p:sp>
          <p:nvSpPr>
            <p:cNvPr id="53255" name="Rectangle 34"/>
            <p:cNvSpPr>
              <a:spLocks noChangeArrowheads="1"/>
            </p:cNvSpPr>
            <p:nvPr/>
          </p:nvSpPr>
          <p:spPr bwMode="gray">
            <a:xfrm>
              <a:off x="4548" y="2944"/>
              <a:ext cx="121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$2,175</a:t>
              </a:r>
            </a:p>
          </p:txBody>
        </p:sp>
        <p:sp>
          <p:nvSpPr>
            <p:cNvPr id="53256" name="Rectangle 35"/>
            <p:cNvSpPr>
              <a:spLocks noChangeArrowheads="1"/>
            </p:cNvSpPr>
            <p:nvPr/>
          </p:nvSpPr>
          <p:spPr bwMode="gray">
            <a:xfrm>
              <a:off x="3390" y="2944"/>
              <a:ext cx="115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$75</a:t>
              </a:r>
            </a:p>
          </p:txBody>
        </p:sp>
        <p:sp>
          <p:nvSpPr>
            <p:cNvPr id="53257" name="Rectangle 36"/>
            <p:cNvSpPr>
              <a:spLocks noChangeArrowheads="1"/>
            </p:cNvSpPr>
            <p:nvPr/>
          </p:nvSpPr>
          <p:spPr bwMode="gray">
            <a:xfrm>
              <a:off x="2508" y="2944"/>
              <a:ext cx="88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$2,250</a:t>
              </a:r>
            </a:p>
          </p:txBody>
        </p:sp>
        <p:sp>
          <p:nvSpPr>
            <p:cNvPr id="53258" name="Rectangle 37"/>
            <p:cNvSpPr>
              <a:spLocks noChangeArrowheads="1"/>
            </p:cNvSpPr>
            <p:nvPr/>
          </p:nvSpPr>
          <p:spPr bwMode="gray">
            <a:xfrm>
              <a:off x="1295" y="2944"/>
              <a:ext cx="121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b="1" dirty="0">
                  <a:solidFill>
                    <a:srgbClr val="008000"/>
                  </a:solidFill>
                </a:rPr>
                <a:t>$750</a:t>
              </a:r>
            </a:p>
          </p:txBody>
        </p:sp>
        <p:sp>
          <p:nvSpPr>
            <p:cNvPr id="53259" name="Rectangle 38"/>
            <p:cNvSpPr>
              <a:spLocks noChangeArrowheads="1"/>
            </p:cNvSpPr>
            <p:nvPr/>
          </p:nvSpPr>
          <p:spPr bwMode="gray">
            <a:xfrm>
              <a:off x="179" y="2944"/>
              <a:ext cx="111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2000" dirty="0">
                  <a:solidFill>
                    <a:srgbClr val="333333"/>
                  </a:solidFill>
                </a:rPr>
                <a:t>$3,000</a:t>
              </a:r>
            </a:p>
          </p:txBody>
        </p:sp>
        <p:sp>
          <p:nvSpPr>
            <p:cNvPr id="53260" name="Rectangle 39"/>
            <p:cNvSpPr>
              <a:spLocks noChangeArrowheads="1"/>
            </p:cNvSpPr>
            <p:nvPr/>
          </p:nvSpPr>
          <p:spPr bwMode="gray">
            <a:xfrm>
              <a:off x="4548" y="2612"/>
              <a:ext cx="121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Bef>
                  <a:spcPct val="0"/>
                </a:spcBef>
                <a:buFontTx/>
                <a:buNone/>
              </a:pPr>
              <a:r>
                <a:rPr lang="en-US" altLang="en-US" sz="1400" b="1" dirty="0">
                  <a:solidFill>
                    <a:srgbClr val="333333"/>
                  </a:solidFill>
                </a:rPr>
                <a:t>Disposable </a:t>
              </a:r>
            </a:p>
            <a:p>
              <a:pPr algn="ctr" eaLnBrk="1" hangingPunct="1">
                <a:lnSpc>
                  <a:spcPct val="90000"/>
                </a:lnSpc>
                <a:spcBef>
                  <a:spcPct val="0"/>
                </a:spcBef>
                <a:buFontTx/>
                <a:buNone/>
              </a:pPr>
              <a:r>
                <a:rPr lang="en-US" altLang="en-US" sz="1400" b="1" dirty="0">
                  <a:solidFill>
                    <a:srgbClr val="333333"/>
                  </a:solidFill>
                </a:rPr>
                <a:t>Income</a:t>
              </a:r>
            </a:p>
          </p:txBody>
        </p:sp>
        <p:sp>
          <p:nvSpPr>
            <p:cNvPr id="53261" name="Rectangle 40"/>
            <p:cNvSpPr>
              <a:spLocks noChangeArrowheads="1"/>
            </p:cNvSpPr>
            <p:nvPr/>
          </p:nvSpPr>
          <p:spPr bwMode="gray">
            <a:xfrm>
              <a:off x="3390" y="2612"/>
              <a:ext cx="115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Monthly Contribution</a:t>
              </a:r>
            </a:p>
          </p:txBody>
        </p:sp>
        <p:sp>
          <p:nvSpPr>
            <p:cNvPr id="53262" name="Rectangle 41"/>
            <p:cNvSpPr>
              <a:spLocks noChangeArrowheads="1"/>
            </p:cNvSpPr>
            <p:nvPr/>
          </p:nvSpPr>
          <p:spPr bwMode="gray">
            <a:xfrm>
              <a:off x="2508" y="2732"/>
              <a:ext cx="88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Subtotal</a:t>
              </a:r>
            </a:p>
          </p:txBody>
        </p:sp>
        <p:sp>
          <p:nvSpPr>
            <p:cNvPr id="53263" name="Rectangle 42"/>
            <p:cNvSpPr>
              <a:spLocks noChangeArrowheads="1"/>
            </p:cNvSpPr>
            <p:nvPr/>
          </p:nvSpPr>
          <p:spPr bwMode="gray">
            <a:xfrm>
              <a:off x="1295" y="2732"/>
              <a:ext cx="121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Income Taxes*</a:t>
              </a:r>
            </a:p>
          </p:txBody>
        </p:sp>
        <p:sp>
          <p:nvSpPr>
            <p:cNvPr id="53264" name="Rectangle 43"/>
            <p:cNvSpPr>
              <a:spLocks noChangeArrowheads="1"/>
            </p:cNvSpPr>
            <p:nvPr/>
          </p:nvSpPr>
          <p:spPr bwMode="gray">
            <a:xfrm>
              <a:off x="179" y="2732"/>
              <a:ext cx="111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lnSpc>
                  <a:spcPct val="90000"/>
                </a:lnSpc>
                <a:spcAft>
                  <a:spcPct val="20000"/>
                </a:spcAft>
                <a:buFontTx/>
                <a:buNone/>
              </a:pPr>
              <a:r>
                <a:rPr lang="en-US" altLang="en-US" sz="1400" b="1" dirty="0">
                  <a:solidFill>
                    <a:srgbClr val="333333"/>
                  </a:solidFill>
                </a:rPr>
                <a:t>Gross Income</a:t>
              </a:r>
            </a:p>
          </p:txBody>
        </p:sp>
        <p:sp>
          <p:nvSpPr>
            <p:cNvPr id="53265" name="Line 70"/>
            <p:cNvSpPr>
              <a:spLocks noChangeShapeType="1"/>
            </p:cNvSpPr>
            <p:nvPr/>
          </p:nvSpPr>
          <p:spPr bwMode="auto">
            <a:xfrm>
              <a:off x="256" y="2952"/>
              <a:ext cx="5208"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grpSp>
      <p:sp>
        <p:nvSpPr>
          <p:cNvPr id="30" name="Text Box 60"/>
          <p:cNvSpPr txBox="1">
            <a:spLocks noChangeArrowheads="1"/>
          </p:cNvSpPr>
          <p:nvPr/>
        </p:nvSpPr>
        <p:spPr bwMode="auto">
          <a:xfrm>
            <a:off x="218188" y="5251450"/>
            <a:ext cx="87788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lnSpc>
                <a:spcPct val="90000"/>
              </a:lnSpc>
              <a:spcBef>
                <a:spcPct val="20000"/>
              </a:spcBef>
              <a:spcAft>
                <a:spcPct val="20000"/>
              </a:spcAft>
              <a:buChar char="•"/>
              <a:defRPr sz="2000">
                <a:solidFill>
                  <a:srgbClr val="000066"/>
                </a:solidFill>
                <a:latin typeface="Arial" charset="0"/>
              </a:defRPr>
            </a:lvl1pPr>
            <a:lvl2pPr marL="742950" indent="-285750" eaLnBrk="0" hangingPunct="0">
              <a:lnSpc>
                <a:spcPct val="90000"/>
              </a:lnSpc>
              <a:spcBef>
                <a:spcPct val="20000"/>
              </a:spcBef>
              <a:spcAft>
                <a:spcPct val="20000"/>
              </a:spcAft>
              <a:buClr>
                <a:srgbClr val="000096"/>
              </a:buClr>
              <a:buFont typeface="Arial" charset="0"/>
              <a:buChar char="•"/>
              <a:defRPr sz="2800">
                <a:solidFill>
                  <a:srgbClr val="000066"/>
                </a:solidFill>
                <a:latin typeface="Arial" charset="0"/>
              </a:defRPr>
            </a:lvl2pPr>
            <a:lvl3pPr marL="1143000" indent="-228600" eaLnBrk="0" hangingPunct="0">
              <a:lnSpc>
                <a:spcPct val="90000"/>
              </a:lnSpc>
              <a:spcBef>
                <a:spcPct val="20000"/>
              </a:spcBef>
              <a:spcAft>
                <a:spcPct val="20000"/>
              </a:spcAft>
              <a:buClr>
                <a:srgbClr val="000096"/>
              </a:buClr>
              <a:buFont typeface="Arial" charset="0"/>
              <a:buChar char="•"/>
              <a:defRPr sz="1600">
                <a:solidFill>
                  <a:srgbClr val="000066"/>
                </a:solidFill>
                <a:latin typeface="Arial" charset="0"/>
              </a:defRPr>
            </a:lvl3pPr>
            <a:lvl4pPr marL="1600200" indent="-228600" eaLnBrk="0" hangingPunct="0">
              <a:lnSpc>
                <a:spcPct val="90000"/>
              </a:lnSpc>
              <a:spcBef>
                <a:spcPct val="20000"/>
              </a:spcBef>
              <a:spcAft>
                <a:spcPct val="20000"/>
              </a:spcAft>
              <a:buClr>
                <a:srgbClr val="0000FA"/>
              </a:buClr>
              <a:buSzPct val="95000"/>
              <a:buFont typeface="Arial" charset="0"/>
              <a:buChar char="•"/>
              <a:defRPr sz="1600">
                <a:solidFill>
                  <a:srgbClr val="000066"/>
                </a:solidFill>
                <a:latin typeface="Arial" charset="0"/>
              </a:defRPr>
            </a:lvl4pPr>
            <a:lvl5pPr marL="2057400" indent="-228600" eaLnBrk="0"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5pPr>
            <a:lvl6pPr marL="25146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6pPr>
            <a:lvl7pPr marL="29718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7pPr>
            <a:lvl8pPr marL="34290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8pPr>
            <a:lvl9pPr marL="38862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9pPr>
          </a:lstStyle>
          <a:p>
            <a:pPr eaLnBrk="1" fontAlgn="auto" hangingPunct="1">
              <a:lnSpc>
                <a:spcPct val="100000"/>
              </a:lnSpc>
              <a:spcBef>
                <a:spcPct val="30000"/>
              </a:spcBef>
              <a:spcAft>
                <a:spcPct val="0"/>
              </a:spcAft>
              <a:buFontTx/>
              <a:buNone/>
              <a:defRPr/>
            </a:pPr>
            <a:r>
              <a:rPr lang="en-US" altLang="en-US" sz="1100" dirty="0">
                <a:solidFill>
                  <a:srgbClr val="333333"/>
                </a:solidFill>
                <a:latin typeface="Arial" panose="020B0604020202020204" pitchFamily="34" charset="0"/>
              </a:rPr>
              <a:t>* This hypothetical illustration assumes a 25% Federal Income Tax Rate only for a single filer. Any  applicable state income taxes would change the results of this illustration. You should always consult with an independent tax advisor or financial professional before making tax or investment related decisions.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dirty="0">
                <a:latin typeface="Arial" pitchFamily="34" charset="0"/>
                <a:cs typeface="Arial" pitchFamily="34" charset="0"/>
              </a:rPr>
              <a:t>Payroll deductions make contributing painless!</a:t>
            </a:r>
          </a:p>
        </p:txBody>
      </p:sp>
      <p:sp>
        <p:nvSpPr>
          <p:cNvPr id="54275" name="AutoShape 3"/>
          <p:cNvSpPr>
            <a:spLocks noChangeArrowheads="1"/>
          </p:cNvSpPr>
          <p:nvPr/>
        </p:nvSpPr>
        <p:spPr bwMode="gray">
          <a:xfrm>
            <a:off x="369888" y="1344613"/>
            <a:ext cx="4829175" cy="758825"/>
          </a:xfrm>
          <a:prstGeom prst="roundRect">
            <a:avLst>
              <a:gd name="adj" fmla="val 16667"/>
            </a:avLst>
          </a:prstGeom>
          <a:solidFill>
            <a:srgbClr val="B73F7C"/>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b="1" dirty="0">
                <a:solidFill>
                  <a:schemeClr val="bg1"/>
                </a:solidFill>
              </a:rPr>
              <a:t>Pay yourself first!</a:t>
            </a:r>
          </a:p>
        </p:txBody>
      </p:sp>
      <p:sp>
        <p:nvSpPr>
          <p:cNvPr id="54276" name="Rectangle 5"/>
          <p:cNvSpPr>
            <a:spLocks noChangeArrowheads="1"/>
          </p:cNvSpPr>
          <p:nvPr/>
        </p:nvSpPr>
        <p:spPr bwMode="auto">
          <a:xfrm>
            <a:off x="887413" y="2243138"/>
            <a:ext cx="4733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200" dirty="0">
                <a:solidFill>
                  <a:srgbClr val="333333"/>
                </a:solidFill>
              </a:rPr>
              <a:t>Contributions are </a:t>
            </a:r>
            <a:r>
              <a:rPr lang="en-US" altLang="en-US" sz="2200" b="1" dirty="0">
                <a:solidFill>
                  <a:srgbClr val="F58000"/>
                </a:solidFill>
              </a:rPr>
              <a:t>automatically</a:t>
            </a:r>
            <a:r>
              <a:rPr lang="en-US" altLang="en-US" sz="2200" dirty="0">
                <a:solidFill>
                  <a:srgbClr val="F58000"/>
                </a:solidFill>
              </a:rPr>
              <a:t> </a:t>
            </a:r>
            <a:r>
              <a:rPr lang="en-US" altLang="en-US" sz="2200" dirty="0">
                <a:solidFill>
                  <a:srgbClr val="333333"/>
                </a:solidFill>
              </a:rPr>
              <a:t>deducted from your pay.</a:t>
            </a:r>
          </a:p>
        </p:txBody>
      </p:sp>
      <p:sp>
        <p:nvSpPr>
          <p:cNvPr id="7" name="Bent Arrow 6"/>
          <p:cNvSpPr/>
          <p:nvPr/>
        </p:nvSpPr>
        <p:spPr>
          <a:xfrm rot="10800000" flipH="1">
            <a:off x="2638425" y="3005138"/>
            <a:ext cx="2232025" cy="1222375"/>
          </a:xfrm>
          <a:prstGeom prst="bentArrow">
            <a:avLst>
              <a:gd name="adj1" fmla="val 25000"/>
              <a:gd name="adj2" fmla="val 21957"/>
              <a:gd name="adj3" fmla="val 25000"/>
              <a:gd name="adj4" fmla="val 43750"/>
            </a:avLst>
          </a:prstGeom>
          <a:solidFill>
            <a:srgbClr val="FFC700"/>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4278" name="Text Box 4"/>
          <p:cNvSpPr txBox="1">
            <a:spLocks noChangeArrowheads="1"/>
          </p:cNvSpPr>
          <p:nvPr/>
        </p:nvSpPr>
        <p:spPr bwMode="auto">
          <a:xfrm>
            <a:off x="5199063" y="3525838"/>
            <a:ext cx="3944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200" dirty="0">
                <a:solidFill>
                  <a:srgbClr val="333333"/>
                </a:solidFill>
              </a:rPr>
              <a:t>When you don’t see it, you don’t miss it...</a:t>
            </a:r>
            <a:endParaRPr lang="en-US" altLang="en-US" sz="2400" b="1" dirty="0">
              <a:solidFill>
                <a:srgbClr val="333333"/>
              </a:solidFill>
            </a:endParaRPr>
          </a:p>
        </p:txBody>
      </p:sp>
      <p:sp>
        <p:nvSpPr>
          <p:cNvPr id="54279" name="Text Box 6"/>
          <p:cNvSpPr txBox="1">
            <a:spLocks noChangeArrowheads="1"/>
          </p:cNvSpPr>
          <p:nvPr/>
        </p:nvSpPr>
        <p:spPr bwMode="auto">
          <a:xfrm>
            <a:off x="4870450" y="4537075"/>
            <a:ext cx="408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400" b="1" dirty="0">
                <a:solidFill>
                  <a:srgbClr val="F58000"/>
                </a:solidFill>
              </a:rPr>
              <a:t> ...and you don’t spend it!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dirty="0">
                <a:latin typeface="Arial" pitchFamily="34" charset="0"/>
                <a:cs typeface="Arial" pitchFamily="34" charset="0"/>
              </a:rPr>
              <a:t>Rule of thumb</a:t>
            </a:r>
          </a:p>
        </p:txBody>
      </p:sp>
      <p:sp>
        <p:nvSpPr>
          <p:cNvPr id="55299" name="Text Box 2"/>
          <p:cNvSpPr txBox="1">
            <a:spLocks noChangeArrowheads="1"/>
          </p:cNvSpPr>
          <p:nvPr/>
        </p:nvSpPr>
        <p:spPr bwMode="auto">
          <a:xfrm>
            <a:off x="218188" y="5337175"/>
            <a:ext cx="8631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100" dirty="0">
                <a:solidFill>
                  <a:srgbClr val="333333"/>
                </a:solidFill>
              </a:rPr>
              <a:t>Source: </a:t>
            </a:r>
            <a:r>
              <a:rPr lang="en-US" altLang="en-US" sz="1100" i="1" dirty="0">
                <a:solidFill>
                  <a:srgbClr val="333333"/>
                </a:solidFill>
              </a:rPr>
              <a:t>Saving Fitness; A Guide to Your Money and Your Financial Future</a:t>
            </a:r>
            <a:r>
              <a:rPr lang="en-US" altLang="en-US" sz="1100" dirty="0">
                <a:solidFill>
                  <a:srgbClr val="333333"/>
                </a:solidFill>
              </a:rPr>
              <a:t>, U.S. Department of Labor, Employee Benefits Security Administration. September 2019.</a:t>
            </a:r>
          </a:p>
        </p:txBody>
      </p:sp>
      <p:grpSp>
        <p:nvGrpSpPr>
          <p:cNvPr id="55300" name="Group 16"/>
          <p:cNvGrpSpPr>
            <a:grpSpLocks/>
          </p:cNvGrpSpPr>
          <p:nvPr/>
        </p:nvGrpSpPr>
        <p:grpSpPr bwMode="auto">
          <a:xfrm>
            <a:off x="1731963" y="1265238"/>
            <a:ext cx="5680075" cy="3683000"/>
            <a:chOff x="1731670" y="1265402"/>
            <a:chExt cx="5680681" cy="3682997"/>
          </a:xfrm>
        </p:grpSpPr>
        <p:grpSp>
          <p:nvGrpSpPr>
            <p:cNvPr id="55301" name="Group 15"/>
            <p:cNvGrpSpPr>
              <a:grpSpLocks/>
            </p:cNvGrpSpPr>
            <p:nvPr/>
          </p:nvGrpSpPr>
          <p:grpSpPr bwMode="auto">
            <a:xfrm>
              <a:off x="2135258" y="1265402"/>
              <a:ext cx="5277093" cy="3682997"/>
              <a:chOff x="2135258" y="1265402"/>
              <a:chExt cx="5277093" cy="3682997"/>
            </a:xfrm>
          </p:grpSpPr>
          <p:sp>
            <p:nvSpPr>
              <p:cNvPr id="7" name="Freeform 6"/>
              <p:cNvSpPr/>
              <p:nvPr/>
            </p:nvSpPr>
            <p:spPr>
              <a:xfrm>
                <a:off x="4097297" y="2846551"/>
                <a:ext cx="2368803" cy="2101848"/>
              </a:xfrm>
              <a:custGeom>
                <a:avLst/>
                <a:gdLst>
                  <a:gd name="connsiteX0" fmla="*/ 1971357 w 2777325"/>
                  <a:gd name="connsiteY0" fmla="*/ 442812 h 2777325"/>
                  <a:gd name="connsiteX1" fmla="*/ 2187389 w 2777325"/>
                  <a:gd name="connsiteY1" fmla="*/ 261531 h 2777325"/>
                  <a:gd name="connsiteX2" fmla="*/ 2359973 w 2777325"/>
                  <a:gd name="connsiteY2" fmla="*/ 406346 h 2777325"/>
                  <a:gd name="connsiteX3" fmla="*/ 2218959 w 2777325"/>
                  <a:gd name="connsiteY3" fmla="*/ 650575 h 2777325"/>
                  <a:gd name="connsiteX4" fmla="*/ 2443013 w 2777325"/>
                  <a:gd name="connsiteY4" fmla="*/ 1038648 h 2777325"/>
                  <a:gd name="connsiteX5" fmla="*/ 2725029 w 2777325"/>
                  <a:gd name="connsiteY5" fmla="*/ 1038641 h 2777325"/>
                  <a:gd name="connsiteX6" fmla="*/ 2764151 w 2777325"/>
                  <a:gd name="connsiteY6" fmla="*/ 1260511 h 2777325"/>
                  <a:gd name="connsiteX7" fmla="*/ 2499140 w 2777325"/>
                  <a:gd name="connsiteY7" fmla="*/ 1356959 h 2777325"/>
                  <a:gd name="connsiteX8" fmla="*/ 2421327 w 2777325"/>
                  <a:gd name="connsiteY8" fmla="*/ 1798259 h 2777325"/>
                  <a:gd name="connsiteX9" fmla="*/ 2637368 w 2777325"/>
                  <a:gd name="connsiteY9" fmla="*/ 1979530 h 2777325"/>
                  <a:gd name="connsiteX10" fmla="*/ 2524722 w 2777325"/>
                  <a:gd name="connsiteY10" fmla="*/ 2174640 h 2777325"/>
                  <a:gd name="connsiteX11" fmla="*/ 2259716 w 2777325"/>
                  <a:gd name="connsiteY11" fmla="*/ 2078178 h 2777325"/>
                  <a:gd name="connsiteX12" fmla="*/ 1916445 w 2777325"/>
                  <a:gd name="connsiteY12" fmla="*/ 2366216 h 2777325"/>
                  <a:gd name="connsiteX13" fmla="*/ 1965424 w 2777325"/>
                  <a:gd name="connsiteY13" fmla="*/ 2643946 h 2777325"/>
                  <a:gd name="connsiteX14" fmla="*/ 1753718 w 2777325"/>
                  <a:gd name="connsiteY14" fmla="*/ 2721001 h 2777325"/>
                  <a:gd name="connsiteX15" fmla="*/ 1612717 w 2777325"/>
                  <a:gd name="connsiteY15" fmla="*/ 2476764 h 2777325"/>
                  <a:gd name="connsiteX16" fmla="*/ 1164609 w 2777325"/>
                  <a:gd name="connsiteY16" fmla="*/ 2476764 h 2777325"/>
                  <a:gd name="connsiteX17" fmla="*/ 1023607 w 2777325"/>
                  <a:gd name="connsiteY17" fmla="*/ 2721001 h 2777325"/>
                  <a:gd name="connsiteX18" fmla="*/ 811901 w 2777325"/>
                  <a:gd name="connsiteY18" fmla="*/ 2643946 h 2777325"/>
                  <a:gd name="connsiteX19" fmla="*/ 860880 w 2777325"/>
                  <a:gd name="connsiteY19" fmla="*/ 2366216 h 2777325"/>
                  <a:gd name="connsiteX20" fmla="*/ 517609 w 2777325"/>
                  <a:gd name="connsiteY20" fmla="*/ 2078178 h 2777325"/>
                  <a:gd name="connsiteX21" fmla="*/ 252603 w 2777325"/>
                  <a:gd name="connsiteY21" fmla="*/ 2174640 h 2777325"/>
                  <a:gd name="connsiteX22" fmla="*/ 139957 w 2777325"/>
                  <a:gd name="connsiteY22" fmla="*/ 1979530 h 2777325"/>
                  <a:gd name="connsiteX23" fmla="*/ 355998 w 2777325"/>
                  <a:gd name="connsiteY23" fmla="*/ 1798260 h 2777325"/>
                  <a:gd name="connsiteX24" fmla="*/ 278185 w 2777325"/>
                  <a:gd name="connsiteY24" fmla="*/ 1356960 h 2777325"/>
                  <a:gd name="connsiteX25" fmla="*/ 13174 w 2777325"/>
                  <a:gd name="connsiteY25" fmla="*/ 1260511 h 2777325"/>
                  <a:gd name="connsiteX26" fmla="*/ 52296 w 2777325"/>
                  <a:gd name="connsiteY26" fmla="*/ 1038641 h 2777325"/>
                  <a:gd name="connsiteX27" fmla="*/ 334312 w 2777325"/>
                  <a:gd name="connsiteY27" fmla="*/ 1038648 h 2777325"/>
                  <a:gd name="connsiteX28" fmla="*/ 558366 w 2777325"/>
                  <a:gd name="connsiteY28" fmla="*/ 650575 h 2777325"/>
                  <a:gd name="connsiteX29" fmla="*/ 417352 w 2777325"/>
                  <a:gd name="connsiteY29" fmla="*/ 406346 h 2777325"/>
                  <a:gd name="connsiteX30" fmla="*/ 589936 w 2777325"/>
                  <a:gd name="connsiteY30" fmla="*/ 261531 h 2777325"/>
                  <a:gd name="connsiteX31" fmla="*/ 805968 w 2777325"/>
                  <a:gd name="connsiteY31" fmla="*/ 442812 h 2777325"/>
                  <a:gd name="connsiteX32" fmla="*/ 1227052 w 2777325"/>
                  <a:gd name="connsiteY32" fmla="*/ 289550 h 2777325"/>
                  <a:gd name="connsiteX33" fmla="*/ 1276016 w 2777325"/>
                  <a:gd name="connsiteY33" fmla="*/ 11818 h 2777325"/>
                  <a:gd name="connsiteX34" fmla="*/ 1501309 w 2777325"/>
                  <a:gd name="connsiteY34" fmla="*/ 11818 h 2777325"/>
                  <a:gd name="connsiteX35" fmla="*/ 1550273 w 2777325"/>
                  <a:gd name="connsiteY35" fmla="*/ 289550 h 2777325"/>
                  <a:gd name="connsiteX36" fmla="*/ 1971357 w 2777325"/>
                  <a:gd name="connsiteY36" fmla="*/ 442812 h 27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77325" h="2777325">
                    <a:moveTo>
                      <a:pt x="1971357" y="442812"/>
                    </a:moveTo>
                    <a:lnTo>
                      <a:pt x="2187389" y="261531"/>
                    </a:lnTo>
                    <a:lnTo>
                      <a:pt x="2359973" y="406346"/>
                    </a:lnTo>
                    <a:lnTo>
                      <a:pt x="2218959" y="650575"/>
                    </a:lnTo>
                    <a:cubicBezTo>
                      <a:pt x="2319228" y="763371"/>
                      <a:pt x="2395464" y="895414"/>
                      <a:pt x="2443013" y="1038648"/>
                    </a:cubicBezTo>
                    <a:lnTo>
                      <a:pt x="2725029" y="1038641"/>
                    </a:lnTo>
                    <a:lnTo>
                      <a:pt x="2764151" y="1260511"/>
                    </a:lnTo>
                    <a:lnTo>
                      <a:pt x="2499140" y="1356959"/>
                    </a:lnTo>
                    <a:cubicBezTo>
                      <a:pt x="2503447" y="1507818"/>
                      <a:pt x="2476971" y="1657972"/>
                      <a:pt x="2421327" y="1798259"/>
                    </a:cubicBezTo>
                    <a:lnTo>
                      <a:pt x="2637368" y="1979530"/>
                    </a:lnTo>
                    <a:lnTo>
                      <a:pt x="2524722" y="2174640"/>
                    </a:lnTo>
                    <a:lnTo>
                      <a:pt x="2259716" y="2078178"/>
                    </a:lnTo>
                    <a:cubicBezTo>
                      <a:pt x="2166045" y="2196511"/>
                      <a:pt x="2049246" y="2294517"/>
                      <a:pt x="1916445" y="2366216"/>
                    </a:cubicBezTo>
                    <a:lnTo>
                      <a:pt x="1965424" y="2643946"/>
                    </a:lnTo>
                    <a:lnTo>
                      <a:pt x="1753718" y="2721001"/>
                    </a:lnTo>
                    <a:lnTo>
                      <a:pt x="1612717" y="2476764"/>
                    </a:lnTo>
                    <a:cubicBezTo>
                      <a:pt x="1464898" y="2507202"/>
                      <a:pt x="1312428" y="2507202"/>
                      <a:pt x="1164609" y="2476764"/>
                    </a:cubicBezTo>
                    <a:lnTo>
                      <a:pt x="1023607" y="2721001"/>
                    </a:lnTo>
                    <a:lnTo>
                      <a:pt x="811901" y="2643946"/>
                    </a:lnTo>
                    <a:lnTo>
                      <a:pt x="860880" y="2366216"/>
                    </a:lnTo>
                    <a:cubicBezTo>
                      <a:pt x="728079" y="2294517"/>
                      <a:pt x="611280" y="2196510"/>
                      <a:pt x="517609" y="2078178"/>
                    </a:cubicBezTo>
                    <a:lnTo>
                      <a:pt x="252603" y="2174640"/>
                    </a:lnTo>
                    <a:lnTo>
                      <a:pt x="139957" y="1979530"/>
                    </a:lnTo>
                    <a:lnTo>
                      <a:pt x="355998" y="1798260"/>
                    </a:lnTo>
                    <a:cubicBezTo>
                      <a:pt x="300354" y="1657972"/>
                      <a:pt x="273878" y="1507818"/>
                      <a:pt x="278185" y="1356960"/>
                    </a:cubicBezTo>
                    <a:lnTo>
                      <a:pt x="13174" y="1260511"/>
                    </a:lnTo>
                    <a:lnTo>
                      <a:pt x="52296" y="1038641"/>
                    </a:lnTo>
                    <a:lnTo>
                      <a:pt x="334312" y="1038648"/>
                    </a:lnTo>
                    <a:cubicBezTo>
                      <a:pt x="381861" y="895414"/>
                      <a:pt x="458097" y="763371"/>
                      <a:pt x="558366" y="650575"/>
                    </a:cubicBezTo>
                    <a:lnTo>
                      <a:pt x="417352" y="406346"/>
                    </a:lnTo>
                    <a:lnTo>
                      <a:pt x="589936" y="261531"/>
                    </a:lnTo>
                    <a:lnTo>
                      <a:pt x="805968" y="442812"/>
                    </a:lnTo>
                    <a:cubicBezTo>
                      <a:pt x="934462" y="363653"/>
                      <a:pt x="1077737" y="311505"/>
                      <a:pt x="1227052" y="289550"/>
                    </a:cubicBezTo>
                    <a:lnTo>
                      <a:pt x="1276016" y="11818"/>
                    </a:lnTo>
                    <a:lnTo>
                      <a:pt x="1501309" y="11818"/>
                    </a:lnTo>
                    <a:lnTo>
                      <a:pt x="1550273" y="289550"/>
                    </a:lnTo>
                    <a:cubicBezTo>
                      <a:pt x="1699588" y="311505"/>
                      <a:pt x="1842863" y="363653"/>
                      <a:pt x="1971357" y="442812"/>
                    </a:cubicBezTo>
                    <a:close/>
                  </a:path>
                </a:pathLst>
              </a:custGeom>
              <a:solidFill>
                <a:srgbClr val="F58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1386" tIns="683595" rIns="591386" bIns="732167" spcCol="1270" anchor="ctr"/>
              <a:lstStyle/>
              <a:p>
                <a:pPr algn="ctr" defTabSz="1155700" fontAlgn="auto">
                  <a:lnSpc>
                    <a:spcPct val="90000"/>
                  </a:lnSpc>
                  <a:spcAft>
                    <a:spcPct val="35000"/>
                  </a:spcAft>
                  <a:defRPr/>
                </a:pPr>
                <a:r>
                  <a:rPr lang="en-US" sz="2600" dirty="0"/>
                  <a:t>How much to save and when?</a:t>
                </a:r>
              </a:p>
            </p:txBody>
          </p:sp>
          <p:sp>
            <p:nvSpPr>
              <p:cNvPr id="8" name="Freeform 7"/>
              <p:cNvSpPr/>
              <p:nvPr/>
            </p:nvSpPr>
            <p:spPr>
              <a:xfrm rot="21331043">
                <a:off x="2134938" y="2756063"/>
                <a:ext cx="2262428" cy="1857373"/>
              </a:xfrm>
              <a:custGeom>
                <a:avLst/>
                <a:gdLst>
                  <a:gd name="connsiteX0" fmla="*/ 2005532 w 2652034"/>
                  <a:gd name="connsiteY0" fmla="*/ 621331 h 2453190"/>
                  <a:gd name="connsiteX1" fmla="*/ 2361722 w 2652034"/>
                  <a:gd name="connsiteY1" fmla="*/ 494766 h 2453190"/>
                  <a:gd name="connsiteX2" fmla="*/ 2513146 w 2652034"/>
                  <a:gd name="connsiteY2" fmla="*/ 729822 h 2453190"/>
                  <a:gd name="connsiteX3" fmla="*/ 2250645 w 2652034"/>
                  <a:gd name="connsiteY3" fmla="*/ 1001820 h 2453190"/>
                  <a:gd name="connsiteX4" fmla="*/ 2250645 w 2652034"/>
                  <a:gd name="connsiteY4" fmla="*/ 1451370 h 2453190"/>
                  <a:gd name="connsiteX5" fmla="*/ 2513146 w 2652034"/>
                  <a:gd name="connsiteY5" fmla="*/ 1723368 h 2453190"/>
                  <a:gd name="connsiteX6" fmla="*/ 2361722 w 2652034"/>
                  <a:gd name="connsiteY6" fmla="*/ 1958424 h 2453190"/>
                  <a:gd name="connsiteX7" fmla="*/ 2005532 w 2652034"/>
                  <a:gd name="connsiteY7" fmla="*/ 1831859 h 2453190"/>
                  <a:gd name="connsiteX8" fmla="*/ 1571130 w 2652034"/>
                  <a:gd name="connsiteY8" fmla="*/ 2056634 h 2453190"/>
                  <a:gd name="connsiteX9" fmla="*/ 1484630 w 2652034"/>
                  <a:gd name="connsiteY9" fmla="*/ 2424613 h 2453190"/>
                  <a:gd name="connsiteX10" fmla="*/ 1167404 w 2652034"/>
                  <a:gd name="connsiteY10" fmla="*/ 2424613 h 2453190"/>
                  <a:gd name="connsiteX11" fmla="*/ 1080904 w 2652034"/>
                  <a:gd name="connsiteY11" fmla="*/ 2056634 h 2453190"/>
                  <a:gd name="connsiteX12" fmla="*/ 646502 w 2652034"/>
                  <a:gd name="connsiteY12" fmla="*/ 1831859 h 2453190"/>
                  <a:gd name="connsiteX13" fmla="*/ 290312 w 2652034"/>
                  <a:gd name="connsiteY13" fmla="*/ 1958424 h 2453190"/>
                  <a:gd name="connsiteX14" fmla="*/ 138888 w 2652034"/>
                  <a:gd name="connsiteY14" fmla="*/ 1723368 h 2453190"/>
                  <a:gd name="connsiteX15" fmla="*/ 401389 w 2652034"/>
                  <a:gd name="connsiteY15" fmla="*/ 1451370 h 2453190"/>
                  <a:gd name="connsiteX16" fmla="*/ 401389 w 2652034"/>
                  <a:gd name="connsiteY16" fmla="*/ 1001820 h 2453190"/>
                  <a:gd name="connsiteX17" fmla="*/ 138888 w 2652034"/>
                  <a:gd name="connsiteY17" fmla="*/ 729822 h 2453190"/>
                  <a:gd name="connsiteX18" fmla="*/ 290312 w 2652034"/>
                  <a:gd name="connsiteY18" fmla="*/ 494766 h 2453190"/>
                  <a:gd name="connsiteX19" fmla="*/ 646502 w 2652034"/>
                  <a:gd name="connsiteY19" fmla="*/ 621331 h 2453190"/>
                  <a:gd name="connsiteX20" fmla="*/ 1080904 w 2652034"/>
                  <a:gd name="connsiteY20" fmla="*/ 396556 h 2453190"/>
                  <a:gd name="connsiteX21" fmla="*/ 1167404 w 2652034"/>
                  <a:gd name="connsiteY21" fmla="*/ 28577 h 2453190"/>
                  <a:gd name="connsiteX22" fmla="*/ 1484630 w 2652034"/>
                  <a:gd name="connsiteY22" fmla="*/ 28577 h 2453190"/>
                  <a:gd name="connsiteX23" fmla="*/ 1571130 w 2652034"/>
                  <a:gd name="connsiteY23" fmla="*/ 396556 h 2453190"/>
                  <a:gd name="connsiteX24" fmla="*/ 2005532 w 2652034"/>
                  <a:gd name="connsiteY24" fmla="*/ 621331 h 245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2034" h="2453190">
                    <a:moveTo>
                      <a:pt x="2005532" y="621331"/>
                    </a:moveTo>
                    <a:lnTo>
                      <a:pt x="2361722" y="494766"/>
                    </a:lnTo>
                    <a:lnTo>
                      <a:pt x="2513146" y="729822"/>
                    </a:lnTo>
                    <a:lnTo>
                      <a:pt x="2250645" y="1001820"/>
                    </a:lnTo>
                    <a:cubicBezTo>
                      <a:pt x="2295193" y="1149011"/>
                      <a:pt x="2295193" y="1304179"/>
                      <a:pt x="2250645" y="1451370"/>
                    </a:cubicBezTo>
                    <a:lnTo>
                      <a:pt x="2513146" y="1723368"/>
                    </a:lnTo>
                    <a:lnTo>
                      <a:pt x="2361722" y="1958424"/>
                    </a:lnTo>
                    <a:lnTo>
                      <a:pt x="2005532" y="1831859"/>
                    </a:lnTo>
                    <a:cubicBezTo>
                      <a:pt x="1885575" y="1940030"/>
                      <a:pt x="1735635" y="2017615"/>
                      <a:pt x="1571130" y="2056634"/>
                    </a:cubicBezTo>
                    <a:lnTo>
                      <a:pt x="1484630" y="2424613"/>
                    </a:lnTo>
                    <a:lnTo>
                      <a:pt x="1167404" y="2424613"/>
                    </a:lnTo>
                    <a:lnTo>
                      <a:pt x="1080904" y="2056634"/>
                    </a:lnTo>
                    <a:cubicBezTo>
                      <a:pt x="916399" y="2017615"/>
                      <a:pt x="766459" y="1940030"/>
                      <a:pt x="646502" y="1831859"/>
                    </a:cubicBezTo>
                    <a:lnTo>
                      <a:pt x="290312" y="1958424"/>
                    </a:lnTo>
                    <a:lnTo>
                      <a:pt x="138888" y="1723368"/>
                    </a:lnTo>
                    <a:lnTo>
                      <a:pt x="401389" y="1451370"/>
                    </a:lnTo>
                    <a:cubicBezTo>
                      <a:pt x="356841" y="1304179"/>
                      <a:pt x="356841" y="1149011"/>
                      <a:pt x="401389" y="1001820"/>
                    </a:cubicBezTo>
                    <a:lnTo>
                      <a:pt x="138888" y="729822"/>
                    </a:lnTo>
                    <a:lnTo>
                      <a:pt x="290312" y="494766"/>
                    </a:lnTo>
                    <a:lnTo>
                      <a:pt x="646502" y="621331"/>
                    </a:lnTo>
                    <a:cubicBezTo>
                      <a:pt x="766459" y="513160"/>
                      <a:pt x="916399" y="435575"/>
                      <a:pt x="1080904" y="396556"/>
                    </a:cubicBezTo>
                    <a:lnTo>
                      <a:pt x="1167404" y="28577"/>
                    </a:lnTo>
                    <a:lnTo>
                      <a:pt x="1484630" y="28577"/>
                    </a:lnTo>
                    <a:lnTo>
                      <a:pt x="1571130" y="396556"/>
                    </a:lnTo>
                    <a:cubicBezTo>
                      <a:pt x="1735635" y="435575"/>
                      <a:pt x="1885575" y="513160"/>
                      <a:pt x="2005532" y="621331"/>
                    </a:cubicBezTo>
                    <a:close/>
                  </a:path>
                </a:pathLst>
              </a:custGeom>
              <a:solidFill>
                <a:srgbClr val="B73F7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4282" tIns="639111" rIns="664282" bIns="639111" spcCol="1270" anchor="ctr"/>
              <a:lstStyle/>
              <a:p>
                <a:pPr algn="ctr" defTabSz="622300" fontAlgn="auto">
                  <a:lnSpc>
                    <a:spcPct val="90000"/>
                  </a:lnSpc>
                  <a:spcAft>
                    <a:spcPct val="35000"/>
                  </a:spcAft>
                  <a:defRPr/>
                </a:pPr>
                <a:r>
                  <a:rPr lang="en-US" sz="1100" b="1" dirty="0">
                    <a:latin typeface="Arial" panose="020B0604020202020204" pitchFamily="34" charset="0"/>
                    <a:cs typeface="Arial" panose="020B0604020202020204" pitchFamily="34" charset="0"/>
                  </a:rPr>
                  <a:t>Later</a:t>
                </a:r>
                <a:r>
                  <a:rPr lang="en-US" sz="1100" dirty="0">
                    <a:latin typeface="Arial" panose="020B0604020202020204" pitchFamily="34" charset="0"/>
                    <a:cs typeface="Arial" panose="020B0604020202020204" pitchFamily="34" charset="0"/>
                  </a:rPr>
                  <a:t> stages of work life:  review every two to three years and adjust accordingly.</a:t>
                </a:r>
                <a:endParaRPr lang="en-US" sz="1100" dirty="0"/>
              </a:p>
            </p:txBody>
          </p:sp>
          <p:sp>
            <p:nvSpPr>
              <p:cNvPr id="9" name="Freeform 8"/>
              <p:cNvSpPr/>
              <p:nvPr/>
            </p:nvSpPr>
            <p:spPr>
              <a:xfrm>
                <a:off x="3378083" y="1265402"/>
                <a:ext cx="2627593" cy="2097085"/>
              </a:xfrm>
              <a:custGeom>
                <a:avLst/>
                <a:gdLst>
                  <a:gd name="connsiteX0" fmla="*/ 1996792 w 2606690"/>
                  <a:gd name="connsiteY0" fmla="*/ 549883 h 2171094"/>
                  <a:gd name="connsiteX1" fmla="*/ 2303869 w 2606690"/>
                  <a:gd name="connsiteY1" fmla="*/ 417139 h 2171094"/>
                  <a:gd name="connsiteX2" fmla="*/ 2462709 w 2606690"/>
                  <a:gd name="connsiteY2" fmla="*/ 630970 h 2171094"/>
                  <a:gd name="connsiteX3" fmla="*/ 2246930 w 2606690"/>
                  <a:gd name="connsiteY3" fmla="*/ 886619 h 2171094"/>
                  <a:gd name="connsiteX4" fmla="*/ 2246930 w 2606690"/>
                  <a:gd name="connsiteY4" fmla="*/ 1284474 h 2171094"/>
                  <a:gd name="connsiteX5" fmla="*/ 2462709 w 2606690"/>
                  <a:gd name="connsiteY5" fmla="*/ 1540124 h 2171094"/>
                  <a:gd name="connsiteX6" fmla="*/ 2303869 w 2606690"/>
                  <a:gd name="connsiteY6" fmla="*/ 1753955 h 2171094"/>
                  <a:gd name="connsiteX7" fmla="*/ 1996792 w 2606690"/>
                  <a:gd name="connsiteY7" fmla="*/ 1621211 h 2171094"/>
                  <a:gd name="connsiteX8" fmla="*/ 1553484 w 2606690"/>
                  <a:gd name="connsiteY8" fmla="*/ 1820139 h 2171094"/>
                  <a:gd name="connsiteX9" fmla="*/ 1476930 w 2606690"/>
                  <a:gd name="connsiteY9" fmla="*/ 2145803 h 2171094"/>
                  <a:gd name="connsiteX10" fmla="*/ 1129760 w 2606690"/>
                  <a:gd name="connsiteY10" fmla="*/ 2145803 h 2171094"/>
                  <a:gd name="connsiteX11" fmla="*/ 1053207 w 2606690"/>
                  <a:gd name="connsiteY11" fmla="*/ 1820139 h 2171094"/>
                  <a:gd name="connsiteX12" fmla="*/ 609899 w 2606690"/>
                  <a:gd name="connsiteY12" fmla="*/ 1621212 h 2171094"/>
                  <a:gd name="connsiteX13" fmla="*/ 302821 w 2606690"/>
                  <a:gd name="connsiteY13" fmla="*/ 1753955 h 2171094"/>
                  <a:gd name="connsiteX14" fmla="*/ 143981 w 2606690"/>
                  <a:gd name="connsiteY14" fmla="*/ 1540124 h 2171094"/>
                  <a:gd name="connsiteX15" fmla="*/ 359760 w 2606690"/>
                  <a:gd name="connsiteY15" fmla="*/ 1284475 h 2171094"/>
                  <a:gd name="connsiteX16" fmla="*/ 359760 w 2606690"/>
                  <a:gd name="connsiteY16" fmla="*/ 886620 h 2171094"/>
                  <a:gd name="connsiteX17" fmla="*/ 143981 w 2606690"/>
                  <a:gd name="connsiteY17" fmla="*/ 630970 h 2171094"/>
                  <a:gd name="connsiteX18" fmla="*/ 302821 w 2606690"/>
                  <a:gd name="connsiteY18" fmla="*/ 417139 h 2171094"/>
                  <a:gd name="connsiteX19" fmla="*/ 609898 w 2606690"/>
                  <a:gd name="connsiteY19" fmla="*/ 549883 h 2171094"/>
                  <a:gd name="connsiteX20" fmla="*/ 1053206 w 2606690"/>
                  <a:gd name="connsiteY20" fmla="*/ 350955 h 2171094"/>
                  <a:gd name="connsiteX21" fmla="*/ 1129760 w 2606690"/>
                  <a:gd name="connsiteY21" fmla="*/ 25291 h 2171094"/>
                  <a:gd name="connsiteX22" fmla="*/ 1476930 w 2606690"/>
                  <a:gd name="connsiteY22" fmla="*/ 25291 h 2171094"/>
                  <a:gd name="connsiteX23" fmla="*/ 1553483 w 2606690"/>
                  <a:gd name="connsiteY23" fmla="*/ 350955 h 2171094"/>
                  <a:gd name="connsiteX24" fmla="*/ 1996791 w 2606690"/>
                  <a:gd name="connsiteY24" fmla="*/ 549882 h 2171094"/>
                  <a:gd name="connsiteX25" fmla="*/ 1996792 w 2606690"/>
                  <a:gd name="connsiteY25" fmla="*/ 549883 h 21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6690" h="2171094">
                    <a:moveTo>
                      <a:pt x="1752927" y="539684"/>
                    </a:moveTo>
                    <a:lnTo>
                      <a:pt x="1974897" y="376997"/>
                    </a:lnTo>
                    <a:lnTo>
                      <a:pt x="2151598" y="506579"/>
                    </a:lnTo>
                    <a:lnTo>
                      <a:pt x="2031192" y="743747"/>
                    </a:lnTo>
                    <a:cubicBezTo>
                      <a:pt x="2096894" y="833088"/>
                      <a:pt x="2126976" y="936988"/>
                      <a:pt x="2118346" y="1044762"/>
                    </a:cubicBezTo>
                    <a:lnTo>
                      <a:pt x="2350758" y="1194441"/>
                    </a:lnTo>
                    <a:lnTo>
                      <a:pt x="2267741" y="1388426"/>
                    </a:lnTo>
                    <a:lnTo>
                      <a:pt x="1987613" y="1350246"/>
                    </a:lnTo>
                    <a:cubicBezTo>
                      <a:pt x="1908503" y="1447494"/>
                      <a:pt x="1798448" y="1530465"/>
                      <a:pt x="1668765" y="1590626"/>
                    </a:cubicBezTo>
                    <a:lnTo>
                      <a:pt x="1677519" y="1852542"/>
                    </a:lnTo>
                    <a:lnTo>
                      <a:pt x="1393692" y="1922923"/>
                    </a:lnTo>
                    <a:lnTo>
                      <a:pt x="1259766" y="1692047"/>
                    </a:lnTo>
                    <a:cubicBezTo>
                      <a:pt x="1114953" y="1699954"/>
                      <a:pt x="974816" y="1679024"/>
                      <a:pt x="853764" y="1631411"/>
                    </a:cubicBezTo>
                    <a:lnTo>
                      <a:pt x="631793" y="1794097"/>
                    </a:lnTo>
                    <a:lnTo>
                      <a:pt x="455092" y="1664515"/>
                    </a:lnTo>
                    <a:lnTo>
                      <a:pt x="575498" y="1427347"/>
                    </a:lnTo>
                    <a:cubicBezTo>
                      <a:pt x="509796" y="1338006"/>
                      <a:pt x="479714" y="1234106"/>
                      <a:pt x="488344" y="1126332"/>
                    </a:cubicBezTo>
                    <a:lnTo>
                      <a:pt x="255932" y="976653"/>
                    </a:lnTo>
                    <a:lnTo>
                      <a:pt x="338949" y="782668"/>
                    </a:lnTo>
                    <a:lnTo>
                      <a:pt x="619077" y="820848"/>
                    </a:lnTo>
                    <a:cubicBezTo>
                      <a:pt x="698187" y="723600"/>
                      <a:pt x="808242" y="640629"/>
                      <a:pt x="937925" y="580468"/>
                    </a:cubicBezTo>
                    <a:lnTo>
                      <a:pt x="929171" y="318552"/>
                    </a:lnTo>
                    <a:lnTo>
                      <a:pt x="1212998" y="248171"/>
                    </a:lnTo>
                    <a:lnTo>
                      <a:pt x="1346924" y="479047"/>
                    </a:lnTo>
                    <a:cubicBezTo>
                      <a:pt x="1491737" y="471140"/>
                      <a:pt x="1631874" y="492070"/>
                      <a:pt x="1752926" y="539683"/>
                    </a:cubicBezTo>
                    <a:lnTo>
                      <a:pt x="1752927" y="539684"/>
                    </a:lnTo>
                    <a:close/>
                  </a:path>
                </a:pathLst>
              </a:custGeom>
              <a:solidFill>
                <a:srgbClr val="D754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51890" tIns="768469" rIns="851890" bIns="768472" spcCol="1270" anchor="ctr"/>
              <a:lstStyle/>
              <a:p>
                <a:pPr algn="ctr" defTabSz="622300" fontAlgn="auto">
                  <a:lnSpc>
                    <a:spcPct val="90000"/>
                  </a:lnSpc>
                  <a:spcAft>
                    <a:spcPct val="35000"/>
                  </a:spcAft>
                  <a:defRPr/>
                </a:pPr>
                <a:r>
                  <a:rPr lang="en-US" sz="1100" b="1" dirty="0">
                    <a:latin typeface="Arial" panose="020B0604020202020204" pitchFamily="34" charset="0"/>
                    <a:cs typeface="Arial" panose="020B0604020202020204" pitchFamily="34" charset="0"/>
                  </a:rPr>
                  <a:t>Early</a:t>
                </a:r>
                <a:r>
                  <a:rPr lang="en-US" sz="1100" dirty="0">
                    <a:latin typeface="Arial" panose="020B0604020202020204" pitchFamily="34" charset="0"/>
                    <a:cs typeface="Arial" panose="020B0604020202020204" pitchFamily="34" charset="0"/>
                  </a:rPr>
                  <a:t> stages of work life:  10% of gross income each year if possible.</a:t>
                </a:r>
              </a:p>
            </p:txBody>
          </p:sp>
          <p:sp>
            <p:nvSpPr>
              <p:cNvPr id="10" name="Circular Arrow 9"/>
              <p:cNvSpPr/>
              <p:nvPr/>
            </p:nvSpPr>
            <p:spPr>
              <a:xfrm rot="512959">
                <a:off x="4379902" y="2008351"/>
                <a:ext cx="3032449" cy="2689223"/>
              </a:xfrm>
              <a:prstGeom prst="circularArrow">
                <a:avLst>
                  <a:gd name="adj1" fmla="val 4688"/>
                  <a:gd name="adj2" fmla="val 299029"/>
                  <a:gd name="adj3" fmla="val 2516279"/>
                  <a:gd name="adj4" fmla="val 15861032"/>
                  <a:gd name="adj5" fmla="val 5469"/>
                </a:avLst>
              </a:prstGeom>
              <a:solidFill>
                <a:srgbClr val="FFC7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Circular Arrow 11"/>
              <p:cNvSpPr/>
              <p:nvPr/>
            </p:nvSpPr>
            <p:spPr>
              <a:xfrm rot="2058157">
                <a:off x="3008156" y="1584489"/>
                <a:ext cx="2743493" cy="2173286"/>
              </a:xfrm>
              <a:prstGeom prst="circularArrow">
                <a:avLst>
                  <a:gd name="adj1" fmla="val 4642"/>
                  <a:gd name="adj2" fmla="val 394124"/>
                  <a:gd name="adj3" fmla="val 13109112"/>
                  <a:gd name="adj4" fmla="val 10508221"/>
                  <a:gd name="adj5" fmla="val 6981"/>
                </a:avLst>
              </a:prstGeom>
              <a:solidFill>
                <a:srgbClr val="FFC7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5" name="Circular Arrow 14"/>
            <p:cNvSpPr/>
            <p:nvPr/>
          </p:nvSpPr>
          <p:spPr>
            <a:xfrm rot="21300378">
              <a:off x="1731670" y="2486188"/>
              <a:ext cx="2878444" cy="2019298"/>
            </a:xfrm>
            <a:prstGeom prst="circularArrow">
              <a:avLst>
                <a:gd name="adj1" fmla="val 4642"/>
                <a:gd name="adj2" fmla="val 394124"/>
                <a:gd name="adj3" fmla="val 13109112"/>
                <a:gd name="adj4" fmla="val 10508221"/>
                <a:gd name="adj5" fmla="val 6981"/>
              </a:avLst>
            </a:prstGeom>
            <a:solidFill>
              <a:srgbClr val="FFC7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latin typeface="Arial" pitchFamily="34" charset="0"/>
                <a:cs typeface="Arial" pitchFamily="34" charset="0"/>
              </a:rPr>
              <a:t>What is a diversified portfolio?</a:t>
            </a:r>
          </a:p>
        </p:txBody>
      </p:sp>
      <p:sp>
        <p:nvSpPr>
          <p:cNvPr id="56324" name="TextBox 3"/>
          <p:cNvSpPr txBox="1">
            <a:spLocks noChangeArrowheads="1"/>
          </p:cNvSpPr>
          <p:nvPr/>
        </p:nvSpPr>
        <p:spPr bwMode="auto">
          <a:xfrm>
            <a:off x="4603750" y="2636838"/>
            <a:ext cx="3806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dirty="0">
                <a:solidFill>
                  <a:srgbClr val="333333"/>
                </a:solidFill>
              </a:rPr>
              <a:t>Think of your retirement portfolio as a well-balanced diet.</a:t>
            </a:r>
          </a:p>
        </p:txBody>
      </p:sp>
      <p:pic>
        <p:nvPicPr>
          <p:cNvPr id="22530" name="Picture 2" descr="The importance of balanced diet food plate and its benef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33" y="1366236"/>
            <a:ext cx="3678709" cy="3927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Sources of retirement income for today’s retirees</a:t>
            </a:r>
          </a:p>
        </p:txBody>
      </p:sp>
      <p:graphicFrame>
        <p:nvGraphicFramePr>
          <p:cNvPr id="12" name="Chart 11"/>
          <p:cNvGraphicFramePr/>
          <p:nvPr>
            <p:extLst>
              <p:ext uri="{D42A27DB-BD31-4B8C-83A1-F6EECF244321}">
                <p14:modId xmlns:p14="http://schemas.microsoft.com/office/powerpoint/2010/main" val="184538956"/>
              </p:ext>
            </p:extLst>
          </p:nvPr>
        </p:nvGraphicFramePr>
        <p:xfrm>
          <a:off x="306458" y="2583133"/>
          <a:ext cx="7802562" cy="297360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p:txBody>
          <a:bodyPr/>
          <a:lstStyle/>
          <a:p>
            <a:pPr marL="0" indent="0">
              <a:buNone/>
            </a:pPr>
            <a:r>
              <a:rPr lang="en-US" sz="1800" kern="0" dirty="0"/>
              <a:t>Most retirees won’t receive income from Social Security </a:t>
            </a:r>
            <a:r>
              <a:rPr lang="en-US" sz="1800" u="sng" kern="0" dirty="0"/>
              <a:t>and</a:t>
            </a:r>
            <a:r>
              <a:rPr lang="en-US" sz="1800" kern="0" dirty="0"/>
              <a:t> a defined benefit pension plan </a:t>
            </a:r>
            <a:r>
              <a:rPr lang="en-US" sz="1800" u="sng" kern="0" dirty="0"/>
              <a:t>and</a:t>
            </a:r>
            <a:r>
              <a:rPr lang="en-US" sz="1800" kern="0" dirty="0"/>
              <a:t> a defined contribution plan. </a:t>
            </a:r>
          </a:p>
          <a:p>
            <a:pPr marL="0" indent="0">
              <a:buNone/>
            </a:pPr>
            <a:r>
              <a:rPr lang="en-US" sz="1800" i="1" kern="0" dirty="0"/>
              <a:t>You need to plan for how you will supplement your retirement income.</a:t>
            </a:r>
            <a:endParaRPr lang="en-US" sz="1600" i="1" dirty="0"/>
          </a:p>
        </p:txBody>
      </p:sp>
      <p:sp>
        <p:nvSpPr>
          <p:cNvPr id="5" name="TextBox 4"/>
          <p:cNvSpPr txBox="1"/>
          <p:nvPr/>
        </p:nvSpPr>
        <p:spPr>
          <a:xfrm>
            <a:off x="2351315" y="2297563"/>
            <a:ext cx="4784900" cy="369332"/>
          </a:xfrm>
          <a:prstGeom prst="rect">
            <a:avLst/>
          </a:prstGeom>
          <a:noFill/>
        </p:spPr>
        <p:txBody>
          <a:bodyPr wrap="none" rtlCol="0">
            <a:spAutoFit/>
          </a:bodyPr>
          <a:lstStyle/>
          <a:p>
            <a:r>
              <a:rPr lang="en-US" b="1" dirty="0">
                <a:solidFill>
                  <a:srgbClr val="145A7B"/>
                </a:solidFill>
              </a:rPr>
              <a:t>Retirement Income Sources for Retirees Age 60+</a:t>
            </a:r>
          </a:p>
        </p:txBody>
      </p:sp>
      <p:sp>
        <p:nvSpPr>
          <p:cNvPr id="9" name="Rectangle 8"/>
          <p:cNvSpPr/>
          <p:nvPr/>
        </p:nvSpPr>
        <p:spPr>
          <a:xfrm>
            <a:off x="457200" y="5657642"/>
            <a:ext cx="8229600" cy="415498"/>
          </a:xfrm>
          <a:prstGeom prst="rect">
            <a:avLst/>
          </a:prstGeom>
        </p:spPr>
        <p:txBody>
          <a:bodyPr wrap="square">
            <a:spAutoFit/>
          </a:bodyPr>
          <a:lstStyle/>
          <a:p>
            <a:r>
              <a:rPr lang="en-US" sz="1050" dirty="0">
                <a:solidFill>
                  <a:srgbClr val="333333"/>
                </a:solidFill>
                <a:latin typeface="Arial" panose="020B0604020202020204" pitchFamily="34" charset="0"/>
              </a:rPr>
              <a:t>Examining the Nest Egg: the Sources of Retirement Income for Older Americans, National Institute on Retirement Security, January 2020</a:t>
            </a:r>
            <a:endParaRPr lang="en-US" sz="1050" dirty="0"/>
          </a:p>
        </p:txBody>
      </p:sp>
      <p:sp>
        <p:nvSpPr>
          <p:cNvPr id="10" name="Explosion 1 9"/>
          <p:cNvSpPr/>
          <p:nvPr/>
        </p:nvSpPr>
        <p:spPr>
          <a:xfrm>
            <a:off x="7940012" y="-120580"/>
            <a:ext cx="1366576" cy="1688123"/>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080754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4463" y="111125"/>
            <a:ext cx="9117012" cy="717550"/>
          </a:xfrm>
        </p:spPr>
        <p:txBody>
          <a:bodyPr/>
          <a:lstStyle/>
          <a:p>
            <a:pPr eaLnBrk="1" hangingPunct="1"/>
            <a:r>
              <a:rPr lang="en-US" altLang="en-US" sz="2700" dirty="0">
                <a:solidFill>
                  <a:srgbClr val="F58000"/>
                </a:solidFill>
                <a:latin typeface="Arial" pitchFamily="34" charset="0"/>
                <a:cs typeface="Arial" pitchFamily="34" charset="0"/>
              </a:rPr>
              <a:t>Diversify your investment “mix” based on your level of risk</a:t>
            </a:r>
          </a:p>
        </p:txBody>
      </p:sp>
      <p:sp>
        <p:nvSpPr>
          <p:cNvPr id="5" name="Rectangle 4"/>
          <p:cNvSpPr/>
          <p:nvPr/>
        </p:nvSpPr>
        <p:spPr>
          <a:xfrm>
            <a:off x="2292350" y="1793875"/>
            <a:ext cx="5672138" cy="76676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574925" y="1376363"/>
            <a:ext cx="3971925" cy="708025"/>
          </a:xfrm>
          <a:custGeom>
            <a:avLst/>
            <a:gdLst>
              <a:gd name="connsiteX0" fmla="*/ 0 w 3970712"/>
              <a:gd name="connsiteY0" fmla="*/ 118082 h 708479"/>
              <a:gd name="connsiteX1" fmla="*/ 118082 w 3970712"/>
              <a:gd name="connsiteY1" fmla="*/ 0 h 708479"/>
              <a:gd name="connsiteX2" fmla="*/ 3852630 w 3970712"/>
              <a:gd name="connsiteY2" fmla="*/ 0 h 708479"/>
              <a:gd name="connsiteX3" fmla="*/ 3970712 w 3970712"/>
              <a:gd name="connsiteY3" fmla="*/ 118082 h 708479"/>
              <a:gd name="connsiteX4" fmla="*/ 3970712 w 3970712"/>
              <a:gd name="connsiteY4" fmla="*/ 590397 h 708479"/>
              <a:gd name="connsiteX5" fmla="*/ 3852630 w 3970712"/>
              <a:gd name="connsiteY5" fmla="*/ 708479 h 708479"/>
              <a:gd name="connsiteX6" fmla="*/ 118082 w 3970712"/>
              <a:gd name="connsiteY6" fmla="*/ 708479 h 708479"/>
              <a:gd name="connsiteX7" fmla="*/ 0 w 3970712"/>
              <a:gd name="connsiteY7" fmla="*/ 590397 h 708479"/>
              <a:gd name="connsiteX8" fmla="*/ 0 w 3970712"/>
              <a:gd name="connsiteY8" fmla="*/ 118082 h 7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712" h="708479">
                <a:moveTo>
                  <a:pt x="0" y="118082"/>
                </a:moveTo>
                <a:cubicBezTo>
                  <a:pt x="0" y="52867"/>
                  <a:pt x="52867" y="0"/>
                  <a:pt x="118082" y="0"/>
                </a:cubicBezTo>
                <a:lnTo>
                  <a:pt x="3852630" y="0"/>
                </a:lnTo>
                <a:cubicBezTo>
                  <a:pt x="3917845" y="0"/>
                  <a:pt x="3970712" y="52867"/>
                  <a:pt x="3970712" y="118082"/>
                </a:cubicBezTo>
                <a:lnTo>
                  <a:pt x="3970712" y="590397"/>
                </a:lnTo>
                <a:cubicBezTo>
                  <a:pt x="3970712" y="655612"/>
                  <a:pt x="3917845" y="708479"/>
                  <a:pt x="3852630" y="708479"/>
                </a:cubicBezTo>
                <a:lnTo>
                  <a:pt x="118082" y="708479"/>
                </a:lnTo>
                <a:cubicBezTo>
                  <a:pt x="52867" y="708479"/>
                  <a:pt x="0" y="655612"/>
                  <a:pt x="0" y="590397"/>
                </a:cubicBezTo>
                <a:lnTo>
                  <a:pt x="0" y="118082"/>
                </a:lnTo>
                <a:close/>
              </a:path>
            </a:pathLst>
          </a:custGeom>
          <a:solidFill>
            <a:srgbClr val="FFC7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4668" tIns="34585" rIns="184668" bIns="34585" spcCol="1270" anchor="ctr"/>
          <a:lstStyle/>
          <a:p>
            <a:pPr defTabSz="1244600" fontAlgn="auto">
              <a:lnSpc>
                <a:spcPct val="90000"/>
              </a:lnSpc>
              <a:spcAft>
                <a:spcPct val="35000"/>
              </a:spcAft>
              <a:defRPr/>
            </a:pPr>
            <a:r>
              <a:rPr lang="en-US" sz="2800" b="1" dirty="0">
                <a:latin typeface="Arial" panose="020B0604020202020204" pitchFamily="34" charset="0"/>
                <a:cs typeface="Arial" panose="020B0604020202020204" pitchFamily="34" charset="0"/>
              </a:rPr>
              <a:t>Aggressive</a:t>
            </a:r>
            <a:r>
              <a:rPr lang="en-US" sz="2400" dirty="0"/>
              <a:t>	</a:t>
            </a:r>
          </a:p>
        </p:txBody>
      </p:sp>
      <p:sp>
        <p:nvSpPr>
          <p:cNvPr id="11" name="Rectangle 10"/>
          <p:cNvSpPr/>
          <p:nvPr/>
        </p:nvSpPr>
        <p:spPr>
          <a:xfrm>
            <a:off x="2292350" y="2882900"/>
            <a:ext cx="5672138" cy="76676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2574925" y="2581275"/>
            <a:ext cx="3971925" cy="709613"/>
          </a:xfrm>
          <a:custGeom>
            <a:avLst/>
            <a:gdLst>
              <a:gd name="connsiteX0" fmla="*/ 0 w 3970712"/>
              <a:gd name="connsiteY0" fmla="*/ 118082 h 708479"/>
              <a:gd name="connsiteX1" fmla="*/ 118082 w 3970712"/>
              <a:gd name="connsiteY1" fmla="*/ 0 h 708479"/>
              <a:gd name="connsiteX2" fmla="*/ 3852630 w 3970712"/>
              <a:gd name="connsiteY2" fmla="*/ 0 h 708479"/>
              <a:gd name="connsiteX3" fmla="*/ 3970712 w 3970712"/>
              <a:gd name="connsiteY3" fmla="*/ 118082 h 708479"/>
              <a:gd name="connsiteX4" fmla="*/ 3970712 w 3970712"/>
              <a:gd name="connsiteY4" fmla="*/ 590397 h 708479"/>
              <a:gd name="connsiteX5" fmla="*/ 3852630 w 3970712"/>
              <a:gd name="connsiteY5" fmla="*/ 708479 h 708479"/>
              <a:gd name="connsiteX6" fmla="*/ 118082 w 3970712"/>
              <a:gd name="connsiteY6" fmla="*/ 708479 h 708479"/>
              <a:gd name="connsiteX7" fmla="*/ 0 w 3970712"/>
              <a:gd name="connsiteY7" fmla="*/ 590397 h 708479"/>
              <a:gd name="connsiteX8" fmla="*/ 0 w 3970712"/>
              <a:gd name="connsiteY8" fmla="*/ 118082 h 7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712" h="708479">
                <a:moveTo>
                  <a:pt x="0" y="118082"/>
                </a:moveTo>
                <a:cubicBezTo>
                  <a:pt x="0" y="52867"/>
                  <a:pt x="52867" y="0"/>
                  <a:pt x="118082" y="0"/>
                </a:cubicBezTo>
                <a:lnTo>
                  <a:pt x="3852630" y="0"/>
                </a:lnTo>
                <a:cubicBezTo>
                  <a:pt x="3917845" y="0"/>
                  <a:pt x="3970712" y="52867"/>
                  <a:pt x="3970712" y="118082"/>
                </a:cubicBezTo>
                <a:lnTo>
                  <a:pt x="3970712" y="590397"/>
                </a:lnTo>
                <a:cubicBezTo>
                  <a:pt x="3970712" y="655612"/>
                  <a:pt x="3917845" y="708479"/>
                  <a:pt x="3852630" y="708479"/>
                </a:cubicBezTo>
                <a:lnTo>
                  <a:pt x="118082" y="708479"/>
                </a:lnTo>
                <a:cubicBezTo>
                  <a:pt x="52867" y="708479"/>
                  <a:pt x="0" y="655612"/>
                  <a:pt x="0" y="590397"/>
                </a:cubicBezTo>
                <a:lnTo>
                  <a:pt x="0" y="118082"/>
                </a:lnTo>
                <a:close/>
              </a:path>
            </a:pathLst>
          </a:custGeom>
          <a:solidFill>
            <a:srgbClr val="D754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4668" tIns="34585" rIns="184668" bIns="34585" spcCol="1270" anchor="ctr"/>
          <a:lstStyle/>
          <a:p>
            <a:pPr defTabSz="1244600" fontAlgn="auto">
              <a:lnSpc>
                <a:spcPct val="90000"/>
              </a:lnSpc>
              <a:spcAft>
                <a:spcPct val="35000"/>
              </a:spcAft>
              <a:defRPr/>
            </a:pPr>
            <a:r>
              <a:rPr lang="en-US" sz="2800" b="1" dirty="0">
                <a:latin typeface="Arial" panose="020B0604020202020204" pitchFamily="34" charset="0"/>
                <a:cs typeface="Arial" panose="020B0604020202020204" pitchFamily="34" charset="0"/>
              </a:rPr>
              <a:t>Moderate</a:t>
            </a:r>
          </a:p>
        </p:txBody>
      </p:sp>
      <p:sp>
        <p:nvSpPr>
          <p:cNvPr id="13" name="Rectangle 12"/>
          <p:cNvSpPr/>
          <p:nvPr/>
        </p:nvSpPr>
        <p:spPr>
          <a:xfrm>
            <a:off x="2292350" y="3971925"/>
            <a:ext cx="5672138" cy="76676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2574925" y="3617913"/>
            <a:ext cx="3971925" cy="708025"/>
          </a:xfrm>
          <a:custGeom>
            <a:avLst/>
            <a:gdLst>
              <a:gd name="connsiteX0" fmla="*/ 0 w 3970712"/>
              <a:gd name="connsiteY0" fmla="*/ 118082 h 708479"/>
              <a:gd name="connsiteX1" fmla="*/ 118082 w 3970712"/>
              <a:gd name="connsiteY1" fmla="*/ 0 h 708479"/>
              <a:gd name="connsiteX2" fmla="*/ 3852630 w 3970712"/>
              <a:gd name="connsiteY2" fmla="*/ 0 h 708479"/>
              <a:gd name="connsiteX3" fmla="*/ 3970712 w 3970712"/>
              <a:gd name="connsiteY3" fmla="*/ 118082 h 708479"/>
              <a:gd name="connsiteX4" fmla="*/ 3970712 w 3970712"/>
              <a:gd name="connsiteY4" fmla="*/ 590397 h 708479"/>
              <a:gd name="connsiteX5" fmla="*/ 3852630 w 3970712"/>
              <a:gd name="connsiteY5" fmla="*/ 708479 h 708479"/>
              <a:gd name="connsiteX6" fmla="*/ 118082 w 3970712"/>
              <a:gd name="connsiteY6" fmla="*/ 708479 h 708479"/>
              <a:gd name="connsiteX7" fmla="*/ 0 w 3970712"/>
              <a:gd name="connsiteY7" fmla="*/ 590397 h 708479"/>
              <a:gd name="connsiteX8" fmla="*/ 0 w 3970712"/>
              <a:gd name="connsiteY8" fmla="*/ 118082 h 7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712" h="708479">
                <a:moveTo>
                  <a:pt x="0" y="118082"/>
                </a:moveTo>
                <a:cubicBezTo>
                  <a:pt x="0" y="52867"/>
                  <a:pt x="52867" y="0"/>
                  <a:pt x="118082" y="0"/>
                </a:cubicBezTo>
                <a:lnTo>
                  <a:pt x="3852630" y="0"/>
                </a:lnTo>
                <a:cubicBezTo>
                  <a:pt x="3917845" y="0"/>
                  <a:pt x="3970712" y="52867"/>
                  <a:pt x="3970712" y="118082"/>
                </a:cubicBezTo>
                <a:lnTo>
                  <a:pt x="3970712" y="590397"/>
                </a:lnTo>
                <a:cubicBezTo>
                  <a:pt x="3970712" y="655612"/>
                  <a:pt x="3917845" y="708479"/>
                  <a:pt x="3852630" y="708479"/>
                </a:cubicBezTo>
                <a:lnTo>
                  <a:pt x="118082" y="708479"/>
                </a:lnTo>
                <a:cubicBezTo>
                  <a:pt x="52867" y="708479"/>
                  <a:pt x="0" y="655612"/>
                  <a:pt x="0" y="590397"/>
                </a:cubicBezTo>
                <a:lnTo>
                  <a:pt x="0" y="118082"/>
                </a:lnTo>
                <a:close/>
              </a:path>
            </a:pathLst>
          </a:custGeom>
          <a:solidFill>
            <a:srgbClr val="B73F7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4668" tIns="34585" rIns="184668" bIns="34585" spcCol="1270" anchor="ctr"/>
          <a:lstStyle/>
          <a:p>
            <a:pPr defTabSz="1244600" fontAlgn="auto">
              <a:lnSpc>
                <a:spcPct val="90000"/>
              </a:lnSpc>
              <a:spcAft>
                <a:spcPct val="35000"/>
              </a:spcAft>
              <a:defRPr/>
            </a:pPr>
            <a:r>
              <a:rPr lang="en-US" sz="2800" b="1" dirty="0">
                <a:latin typeface="Arial" panose="020B0604020202020204" pitchFamily="34" charset="0"/>
                <a:cs typeface="Arial" panose="020B0604020202020204" pitchFamily="34" charset="0"/>
              </a:rPr>
              <a:t>Conservative</a:t>
            </a:r>
          </a:p>
        </p:txBody>
      </p:sp>
      <p:sp>
        <p:nvSpPr>
          <p:cNvPr id="57355" name="TextBox 22"/>
          <p:cNvSpPr txBox="1">
            <a:spLocks noChangeArrowheads="1"/>
          </p:cNvSpPr>
          <p:nvPr/>
        </p:nvSpPr>
        <p:spPr bwMode="auto">
          <a:xfrm>
            <a:off x="355600" y="1462820"/>
            <a:ext cx="106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333333"/>
                </a:solidFill>
              </a:rPr>
              <a:t>HIGHER</a:t>
            </a:r>
          </a:p>
        </p:txBody>
      </p:sp>
      <p:sp>
        <p:nvSpPr>
          <p:cNvPr id="57356" name="TextBox 23"/>
          <p:cNvSpPr txBox="1">
            <a:spLocks noChangeArrowheads="1"/>
          </p:cNvSpPr>
          <p:nvPr/>
        </p:nvSpPr>
        <p:spPr bwMode="auto">
          <a:xfrm>
            <a:off x="357187" y="4648780"/>
            <a:ext cx="1068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333333"/>
                </a:solidFill>
              </a:rPr>
              <a:t>LOWER</a:t>
            </a:r>
          </a:p>
        </p:txBody>
      </p:sp>
      <p:sp>
        <p:nvSpPr>
          <p:cNvPr id="57357" name="Text Box 34"/>
          <p:cNvSpPr txBox="1">
            <a:spLocks noChangeArrowheads="1"/>
          </p:cNvSpPr>
          <p:nvPr/>
        </p:nvSpPr>
        <p:spPr bwMode="auto">
          <a:xfrm>
            <a:off x="218588" y="5573713"/>
            <a:ext cx="8669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100" dirty="0">
                <a:solidFill>
                  <a:srgbClr val="333333"/>
                </a:solidFill>
              </a:rPr>
              <a:t>Using diversification as part of an investment strategy neither assures nor guarantees better performance and cannot protect against loss in declining markets</a:t>
            </a:r>
            <a:r>
              <a:rPr lang="en-US" altLang="en-US" sz="1100" dirty="0">
                <a:solidFill>
                  <a:schemeClr val="tx1"/>
                </a:solidFill>
                <a:latin typeface="Arial Narrow" pitchFamily="34" charset="0"/>
              </a:rPr>
              <a:t>.</a:t>
            </a:r>
          </a:p>
        </p:txBody>
      </p:sp>
      <p:sp>
        <p:nvSpPr>
          <p:cNvPr id="57358" name="TextBox 2"/>
          <p:cNvSpPr txBox="1">
            <a:spLocks noChangeArrowheads="1"/>
          </p:cNvSpPr>
          <p:nvPr/>
        </p:nvSpPr>
        <p:spPr bwMode="auto">
          <a:xfrm>
            <a:off x="2289175" y="2152650"/>
            <a:ext cx="569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chemeClr val="tx1"/>
                </a:solidFill>
              </a:rPr>
              <a:t>The higher the risk potential, the higher the long-term reward potential</a:t>
            </a:r>
          </a:p>
        </p:txBody>
      </p:sp>
      <p:sp>
        <p:nvSpPr>
          <p:cNvPr id="57359" name="TextBox 13"/>
          <p:cNvSpPr txBox="1">
            <a:spLocks noChangeArrowheads="1"/>
          </p:cNvSpPr>
          <p:nvPr/>
        </p:nvSpPr>
        <p:spPr bwMode="auto">
          <a:xfrm>
            <a:off x="2289175" y="4421188"/>
            <a:ext cx="567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dirty="0">
                <a:solidFill>
                  <a:schemeClr val="tx1"/>
                </a:solidFill>
              </a:rPr>
              <a:t>The lower the risk potential, the lower the long-term reward potential</a:t>
            </a:r>
          </a:p>
        </p:txBody>
      </p:sp>
      <p:cxnSp>
        <p:nvCxnSpPr>
          <p:cNvPr id="3" name="Straight Arrow Connector 2"/>
          <p:cNvCxnSpPr/>
          <p:nvPr/>
        </p:nvCxnSpPr>
        <p:spPr>
          <a:xfrm flipV="1">
            <a:off x="2036023" y="1475036"/>
            <a:ext cx="0" cy="3461967"/>
          </a:xfrm>
          <a:prstGeom prst="straightConnector1">
            <a:avLst/>
          </a:prstGeom>
          <a:ln>
            <a:solidFill>
              <a:srgbClr val="D75426"/>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036023" y="4939261"/>
            <a:ext cx="6451485" cy="10134"/>
          </a:xfrm>
          <a:prstGeom prst="straightConnector1">
            <a:avLst/>
          </a:prstGeom>
          <a:ln>
            <a:solidFill>
              <a:srgbClr val="D75426"/>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rot="16200000">
            <a:off x="760021" y="2983558"/>
            <a:ext cx="1941557" cy="369332"/>
          </a:xfrm>
          <a:prstGeom prst="rect">
            <a:avLst/>
          </a:prstGeom>
        </p:spPr>
        <p:txBody>
          <a:bodyPr wrap="none">
            <a:spAutoFit/>
          </a:bodyPr>
          <a:lstStyle/>
          <a:p>
            <a:r>
              <a:rPr lang="en-US" dirty="0">
                <a:solidFill>
                  <a:srgbClr val="D75426"/>
                </a:solidFill>
                <a:latin typeface="Arial" panose="020B0604020202020204" pitchFamily="34" charset="0"/>
              </a:rPr>
              <a:t>Potential Reward</a:t>
            </a:r>
            <a:endParaRPr lang="en-US" dirty="0">
              <a:solidFill>
                <a:srgbClr val="D75426"/>
              </a:solidFill>
            </a:endParaRPr>
          </a:p>
        </p:txBody>
      </p:sp>
      <p:sp>
        <p:nvSpPr>
          <p:cNvPr id="25" name="Rectangle 24"/>
          <p:cNvSpPr/>
          <p:nvPr/>
        </p:nvSpPr>
        <p:spPr>
          <a:xfrm>
            <a:off x="2289175" y="5006066"/>
            <a:ext cx="5675313" cy="369332"/>
          </a:xfrm>
          <a:prstGeom prst="rect">
            <a:avLst/>
          </a:prstGeom>
        </p:spPr>
        <p:txBody>
          <a:bodyPr wrap="square">
            <a:spAutoFit/>
          </a:bodyPr>
          <a:lstStyle/>
          <a:p>
            <a:pPr algn="ctr"/>
            <a:r>
              <a:rPr lang="en-US" dirty="0">
                <a:solidFill>
                  <a:srgbClr val="D75426"/>
                </a:solidFill>
                <a:latin typeface="Arial" panose="020B0604020202020204" pitchFamily="34" charset="0"/>
              </a:rPr>
              <a:t>Potential Risk</a:t>
            </a:r>
            <a:endParaRPr lang="en-US" dirty="0">
              <a:solidFill>
                <a:srgbClr val="D7542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44850208"/>
              </p:ext>
            </p:extLst>
          </p:nvPr>
        </p:nvGraphicFramePr>
        <p:xfrm>
          <a:off x="615950" y="1152525"/>
          <a:ext cx="7323138" cy="438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1" name="Title 1"/>
          <p:cNvSpPr>
            <a:spLocks noGrp="1"/>
          </p:cNvSpPr>
          <p:nvPr>
            <p:ph type="title"/>
          </p:nvPr>
        </p:nvSpPr>
        <p:spPr>
          <a:xfrm>
            <a:off x="393700" y="111125"/>
            <a:ext cx="8596313" cy="717550"/>
          </a:xfrm>
        </p:spPr>
        <p:txBody>
          <a:bodyPr/>
          <a:lstStyle/>
          <a:p>
            <a:pPr eaLnBrk="1" hangingPunct="1"/>
            <a:r>
              <a:rPr lang="en-US" altLang="en-US" sz="2700" dirty="0">
                <a:solidFill>
                  <a:srgbClr val="F58000"/>
                </a:solidFill>
                <a:latin typeface="Arial" pitchFamily="34" charset="0"/>
                <a:cs typeface="Arial" pitchFamily="34" charset="0"/>
              </a:rPr>
              <a:t>Diversify your investment “mix” based on asset classes</a:t>
            </a:r>
          </a:p>
        </p:txBody>
      </p:sp>
      <p:sp>
        <p:nvSpPr>
          <p:cNvPr id="58372" name="TextBox 8"/>
          <p:cNvSpPr txBox="1">
            <a:spLocks noChangeArrowheads="1"/>
          </p:cNvSpPr>
          <p:nvPr/>
        </p:nvSpPr>
        <p:spPr bwMode="auto">
          <a:xfrm>
            <a:off x="6918325" y="1365250"/>
            <a:ext cx="166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333333"/>
                </a:solidFill>
              </a:rPr>
              <a:t>HIGHER/</a:t>
            </a:r>
            <a:br>
              <a:rPr lang="en-US" altLang="en-US" sz="1400" b="1" dirty="0">
                <a:solidFill>
                  <a:srgbClr val="333333"/>
                </a:solidFill>
              </a:rPr>
            </a:br>
            <a:r>
              <a:rPr lang="en-US" altLang="en-US" sz="1400" b="1" dirty="0">
                <a:solidFill>
                  <a:srgbClr val="333333"/>
                </a:solidFill>
              </a:rPr>
              <a:t>AGGRESSIVE</a:t>
            </a:r>
          </a:p>
        </p:txBody>
      </p:sp>
      <p:sp>
        <p:nvSpPr>
          <p:cNvPr id="58373" name="TextBox 9"/>
          <p:cNvSpPr txBox="1">
            <a:spLocks noChangeArrowheads="1"/>
          </p:cNvSpPr>
          <p:nvPr/>
        </p:nvSpPr>
        <p:spPr bwMode="auto">
          <a:xfrm>
            <a:off x="6918325" y="4187825"/>
            <a:ext cx="187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rgbClr val="333333"/>
                </a:solidFill>
              </a:rPr>
              <a:t>LOWER/</a:t>
            </a:r>
          </a:p>
          <a:p>
            <a:pPr eaLnBrk="1" hangingPunct="1">
              <a:spcBef>
                <a:spcPct val="0"/>
              </a:spcBef>
              <a:buFontTx/>
              <a:buNone/>
            </a:pPr>
            <a:r>
              <a:rPr lang="en-US" altLang="en-US" sz="1400" b="1" dirty="0">
                <a:solidFill>
                  <a:srgbClr val="333333"/>
                </a:solidFill>
              </a:rPr>
              <a:t>CONSERVATIVE</a:t>
            </a:r>
          </a:p>
        </p:txBody>
      </p:sp>
      <p:sp>
        <p:nvSpPr>
          <p:cNvPr id="15" name="Text Box 28"/>
          <p:cNvSpPr txBox="1">
            <a:spLocks noChangeArrowheads="1"/>
          </p:cNvSpPr>
          <p:nvPr/>
        </p:nvSpPr>
        <p:spPr bwMode="auto">
          <a:xfrm>
            <a:off x="213336" y="5599497"/>
            <a:ext cx="8788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20000"/>
              </a:spcAft>
              <a:buChar char="•"/>
              <a:defRPr sz="2000">
                <a:solidFill>
                  <a:srgbClr val="000066"/>
                </a:solidFill>
                <a:latin typeface="Arial" charset="0"/>
              </a:defRPr>
            </a:lvl1pPr>
            <a:lvl2pPr marL="742950" indent="-285750" eaLnBrk="0" hangingPunct="0">
              <a:lnSpc>
                <a:spcPct val="90000"/>
              </a:lnSpc>
              <a:spcBef>
                <a:spcPct val="20000"/>
              </a:spcBef>
              <a:spcAft>
                <a:spcPct val="20000"/>
              </a:spcAft>
              <a:buClr>
                <a:srgbClr val="000096"/>
              </a:buClr>
              <a:buFont typeface="Arial" charset="0"/>
              <a:buChar char="•"/>
              <a:defRPr sz="2800">
                <a:solidFill>
                  <a:srgbClr val="000066"/>
                </a:solidFill>
                <a:latin typeface="Arial" charset="0"/>
              </a:defRPr>
            </a:lvl2pPr>
            <a:lvl3pPr marL="1143000" indent="-228600" eaLnBrk="0" hangingPunct="0">
              <a:lnSpc>
                <a:spcPct val="90000"/>
              </a:lnSpc>
              <a:spcBef>
                <a:spcPct val="20000"/>
              </a:spcBef>
              <a:spcAft>
                <a:spcPct val="20000"/>
              </a:spcAft>
              <a:buClr>
                <a:srgbClr val="000096"/>
              </a:buClr>
              <a:buFont typeface="Arial" charset="0"/>
              <a:buChar char="•"/>
              <a:defRPr sz="1600">
                <a:solidFill>
                  <a:srgbClr val="000066"/>
                </a:solidFill>
                <a:latin typeface="Arial" charset="0"/>
              </a:defRPr>
            </a:lvl3pPr>
            <a:lvl4pPr marL="1600200" indent="-228600" eaLnBrk="0" hangingPunct="0">
              <a:lnSpc>
                <a:spcPct val="90000"/>
              </a:lnSpc>
              <a:spcBef>
                <a:spcPct val="20000"/>
              </a:spcBef>
              <a:spcAft>
                <a:spcPct val="20000"/>
              </a:spcAft>
              <a:buClr>
                <a:srgbClr val="0000FA"/>
              </a:buClr>
              <a:buSzPct val="95000"/>
              <a:buFont typeface="Arial" charset="0"/>
              <a:buChar char="•"/>
              <a:defRPr sz="1600">
                <a:solidFill>
                  <a:srgbClr val="000066"/>
                </a:solidFill>
                <a:latin typeface="Arial" charset="0"/>
              </a:defRPr>
            </a:lvl4pPr>
            <a:lvl5pPr marL="2057400" indent="-228600" eaLnBrk="0"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5pPr>
            <a:lvl6pPr marL="25146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6pPr>
            <a:lvl7pPr marL="29718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7pPr>
            <a:lvl8pPr marL="34290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8pPr>
            <a:lvl9pPr marL="38862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9pPr>
          </a:lstStyle>
          <a:p>
            <a:pPr fontAlgn="auto">
              <a:lnSpc>
                <a:spcPct val="100000"/>
              </a:lnSpc>
              <a:spcBef>
                <a:spcPct val="50000"/>
              </a:spcBef>
              <a:spcAft>
                <a:spcPct val="0"/>
              </a:spcAft>
              <a:buFontTx/>
              <a:buNone/>
              <a:defRPr/>
            </a:pPr>
            <a:r>
              <a:rPr lang="en-US" altLang="en-US" sz="1050" dirty="0">
                <a:solidFill>
                  <a:srgbClr val="333333"/>
                </a:solidFill>
                <a:latin typeface="Arial" panose="020B0604020202020204" pitchFamily="34" charset="0"/>
              </a:rPr>
              <a:t>Using diversification as part of an investment strategy neither assures nor guarantees better performance and cannot protect against loss in declining markets.</a:t>
            </a:r>
          </a:p>
        </p:txBody>
      </p:sp>
      <p:sp>
        <p:nvSpPr>
          <p:cNvPr id="16" name="Rectangle 15"/>
          <p:cNvSpPr/>
          <p:nvPr/>
        </p:nvSpPr>
        <p:spPr>
          <a:xfrm rot="17792782">
            <a:off x="1318396" y="2757550"/>
            <a:ext cx="1941557" cy="369332"/>
          </a:xfrm>
          <a:prstGeom prst="rect">
            <a:avLst/>
          </a:prstGeom>
        </p:spPr>
        <p:txBody>
          <a:bodyPr wrap="none">
            <a:spAutoFit/>
          </a:bodyPr>
          <a:lstStyle/>
          <a:p>
            <a:r>
              <a:rPr lang="en-US" dirty="0">
                <a:solidFill>
                  <a:srgbClr val="D75426"/>
                </a:solidFill>
                <a:latin typeface="Arial" panose="020B0604020202020204" pitchFamily="34" charset="0"/>
              </a:rPr>
              <a:t>Potential Reward</a:t>
            </a:r>
            <a:endParaRPr lang="en-US" dirty="0">
              <a:solidFill>
                <a:srgbClr val="D75426"/>
              </a:solidFill>
            </a:endParaRPr>
          </a:p>
        </p:txBody>
      </p:sp>
      <p:sp>
        <p:nvSpPr>
          <p:cNvPr id="17" name="Rectangle 16"/>
          <p:cNvSpPr/>
          <p:nvPr/>
        </p:nvSpPr>
        <p:spPr>
          <a:xfrm>
            <a:off x="2289174" y="4970932"/>
            <a:ext cx="5675313" cy="369332"/>
          </a:xfrm>
          <a:prstGeom prst="rect">
            <a:avLst/>
          </a:prstGeom>
        </p:spPr>
        <p:txBody>
          <a:bodyPr wrap="square">
            <a:spAutoFit/>
          </a:bodyPr>
          <a:lstStyle/>
          <a:p>
            <a:pPr algn="ctr"/>
            <a:r>
              <a:rPr lang="en-US" dirty="0">
                <a:solidFill>
                  <a:srgbClr val="D75426"/>
                </a:solidFill>
                <a:latin typeface="Arial" panose="020B0604020202020204" pitchFamily="34" charset="0"/>
              </a:rPr>
              <a:t>Potential Risk</a:t>
            </a:r>
            <a:endParaRPr lang="en-US" dirty="0">
              <a:solidFill>
                <a:srgbClr val="D75426"/>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dirty="0">
                <a:latin typeface="Arial" pitchFamily="34" charset="0"/>
                <a:cs typeface="Arial" pitchFamily="34" charset="0"/>
              </a:rPr>
              <a:t>Rebalance your portfolio over time</a:t>
            </a:r>
          </a:p>
        </p:txBody>
      </p:sp>
      <p:pic>
        <p:nvPicPr>
          <p:cNvPr id="59395" name="Picture 2" descr="http://mm.gettyimages.com/mm/thumbnail/87658738,DE62BD2257DDC2B43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430338"/>
            <a:ext cx="22002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6"/>
          <p:cNvSpPr txBox="1">
            <a:spLocks noChangeArrowheads="1"/>
          </p:cNvSpPr>
          <p:nvPr/>
        </p:nvSpPr>
        <p:spPr bwMode="auto">
          <a:xfrm>
            <a:off x="3625850" y="1711325"/>
            <a:ext cx="51990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200" dirty="0">
                <a:solidFill>
                  <a:srgbClr val="333333"/>
                </a:solidFill>
              </a:rPr>
              <a:t>At least once a year, it’s a good idea to see if the </a:t>
            </a:r>
            <a:r>
              <a:rPr lang="en-US" altLang="en-US" sz="2200" b="1" dirty="0">
                <a:solidFill>
                  <a:srgbClr val="F58000"/>
                </a:solidFill>
              </a:rPr>
              <a:t>current %</a:t>
            </a:r>
            <a:r>
              <a:rPr lang="en-US" altLang="en-US" sz="2200" dirty="0">
                <a:solidFill>
                  <a:srgbClr val="F58000"/>
                </a:solidFill>
              </a:rPr>
              <a:t> </a:t>
            </a:r>
            <a:r>
              <a:rPr lang="en-US" altLang="en-US" sz="2200" dirty="0">
                <a:solidFill>
                  <a:srgbClr val="333333"/>
                </a:solidFill>
              </a:rPr>
              <a:t>in each asset class matches your </a:t>
            </a:r>
            <a:r>
              <a:rPr lang="en-US" altLang="en-US" sz="2200" b="1" dirty="0">
                <a:solidFill>
                  <a:srgbClr val="F58000"/>
                </a:solidFill>
              </a:rPr>
              <a:t>desired %</a:t>
            </a:r>
            <a:r>
              <a:rPr lang="en-US" altLang="en-US" sz="2200" dirty="0">
                <a:solidFill>
                  <a:srgbClr val="F58000"/>
                </a:solidFill>
              </a:rPr>
              <a:t> </a:t>
            </a:r>
            <a:r>
              <a:rPr lang="en-US" altLang="en-US" sz="2200" dirty="0">
                <a:solidFill>
                  <a:srgbClr val="333333"/>
                </a:solidFill>
              </a:rPr>
              <a:t>and if not, rebalance as necessary. </a:t>
            </a:r>
          </a:p>
          <a:p>
            <a:pPr eaLnBrk="1" hangingPunct="1">
              <a:spcBef>
                <a:spcPct val="0"/>
              </a:spcBef>
              <a:buFontTx/>
              <a:buNone/>
            </a:pPr>
            <a:endParaRPr lang="en-US" altLang="en-US" sz="2200" dirty="0">
              <a:solidFill>
                <a:srgbClr val="000066"/>
              </a:solidFill>
            </a:endParaRPr>
          </a:p>
          <a:p>
            <a:pPr eaLnBrk="1" hangingPunct="1">
              <a:spcBef>
                <a:spcPct val="0"/>
              </a:spcBef>
              <a:buFontTx/>
              <a:buNone/>
            </a:pPr>
            <a:r>
              <a:rPr lang="en-US" altLang="en-US" sz="2200" dirty="0">
                <a:solidFill>
                  <a:srgbClr val="333333"/>
                </a:solidFill>
              </a:rPr>
              <a:t>Also, you’ll want to consider shifting to more conservative investments as </a:t>
            </a:r>
            <a:r>
              <a:rPr lang="en-US" altLang="en-US" sz="2200" b="1" dirty="0">
                <a:solidFill>
                  <a:srgbClr val="F58000"/>
                </a:solidFill>
              </a:rPr>
              <a:t>you approach your retirement</a:t>
            </a:r>
            <a:r>
              <a:rPr lang="en-US" altLang="en-US" sz="2200" dirty="0">
                <a:solidFill>
                  <a:srgbClr val="D75426"/>
                </a:solidFill>
              </a:rPr>
              <a:t>.</a:t>
            </a:r>
            <a:r>
              <a:rPr lang="en-US" altLang="en-US" sz="2200" dirty="0">
                <a:solidFill>
                  <a:schemeClr val="accent2"/>
                </a:solidFill>
              </a:rPr>
              <a:t> </a:t>
            </a:r>
            <a:r>
              <a:rPr lang="en-US" altLang="en-US" sz="2200" b="1" i="1" dirty="0">
                <a:solidFill>
                  <a:schemeClr val="accent2"/>
                </a:solidFill>
              </a:rPr>
              <a:t> </a:t>
            </a:r>
            <a:endParaRPr lang="en-US" altLang="en-US" sz="2200" b="1" dirty="0">
              <a:solidFill>
                <a:schemeClr val="accent2"/>
              </a:solidFill>
            </a:endParaRPr>
          </a:p>
        </p:txBody>
      </p:sp>
      <p:sp>
        <p:nvSpPr>
          <p:cNvPr id="59397" name="Text Box 7"/>
          <p:cNvSpPr txBox="1">
            <a:spLocks noChangeArrowheads="1"/>
          </p:cNvSpPr>
          <p:nvPr/>
        </p:nvSpPr>
        <p:spPr bwMode="gray">
          <a:xfrm>
            <a:off x="231775" y="5353050"/>
            <a:ext cx="765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100" dirty="0">
                <a:solidFill>
                  <a:srgbClr val="333333"/>
                </a:solidFill>
              </a:rPr>
              <a:t>Account rebalancing neither ensures a profit nor guarantees against a loss in a declining market</a:t>
            </a:r>
            <a:r>
              <a:rPr lang="en-US" altLang="en-US" sz="1200" dirty="0">
                <a:solidFill>
                  <a:srgbClr val="000066"/>
                </a:solidFill>
                <a:latin typeface="Arial Narrow"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dirty="0">
                <a:latin typeface="Arial" pitchFamily="34" charset="0"/>
                <a:cs typeface="Arial" pitchFamily="34" charset="0"/>
              </a:rPr>
              <a:t>Try our online calculators</a:t>
            </a:r>
          </a:p>
        </p:txBody>
      </p:sp>
      <p:sp>
        <p:nvSpPr>
          <p:cNvPr id="62467" name="TextBox 3"/>
          <p:cNvSpPr txBox="1">
            <a:spLocks noChangeArrowheads="1"/>
          </p:cNvSpPr>
          <p:nvPr/>
        </p:nvSpPr>
        <p:spPr bwMode="auto">
          <a:xfrm>
            <a:off x="2424113" y="3341688"/>
            <a:ext cx="3392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Simply go to Voya.com/page/tools</a:t>
            </a:r>
          </a:p>
        </p:txBody>
      </p:sp>
      <p:pic>
        <p:nvPicPr>
          <p:cNvPr id="62468" name="Picture 2" descr="http://mm.gettyimages.com/mm/thumbnail/120069927,94564F98012C2B470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265238"/>
            <a:ext cx="23510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http://mm.gettyimages.com/mm/thumbnail/179285305,86FC1039019894620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2103438"/>
            <a:ext cx="16843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8" descr="http://mm.gettyimages.com/mm/thumbnail/87657921,4861D29455F575897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3127375"/>
            <a:ext cx="21510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dirty="0">
                <a:latin typeface="Arial" pitchFamily="34" charset="0"/>
                <a:cs typeface="Arial" pitchFamily="34" charset="0"/>
              </a:rPr>
              <a:t>Financial Professional Information</a:t>
            </a:r>
          </a:p>
        </p:txBody>
      </p:sp>
      <p:sp>
        <p:nvSpPr>
          <p:cNvPr id="63491" name="Rectangle 3"/>
          <p:cNvSpPr txBox="1">
            <a:spLocks noChangeArrowheads="1"/>
          </p:cNvSpPr>
          <p:nvPr/>
        </p:nvSpPr>
        <p:spPr bwMode="auto">
          <a:xfrm>
            <a:off x="393700" y="1176867"/>
            <a:ext cx="8378825"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r>
              <a:rPr lang="en-US" b="1" dirty="0"/>
              <a:t>Wendy E Stefani, CFS</a:t>
            </a:r>
            <a:endParaRPr lang="en-US" dirty="0"/>
          </a:p>
          <a:p>
            <a:r>
              <a:rPr lang="en-US" dirty="0"/>
              <a:t>Financial Adviser </a:t>
            </a:r>
          </a:p>
          <a:p>
            <a:r>
              <a:rPr lang="en-US" b="1" dirty="0"/>
              <a:t>Voya Financial Advisors, Inc</a:t>
            </a:r>
            <a:endParaRPr lang="en-US" dirty="0"/>
          </a:p>
          <a:p>
            <a:r>
              <a:rPr lang="en-US" dirty="0"/>
              <a:t>5331 S. Macadam Ave Suite #207</a:t>
            </a:r>
          </a:p>
          <a:p>
            <a:r>
              <a:rPr lang="en-US" dirty="0"/>
              <a:t>Portland, OR 97239 </a:t>
            </a:r>
          </a:p>
          <a:p>
            <a:r>
              <a:rPr lang="en-US" dirty="0"/>
              <a:t>503-937-0351 Main Line</a:t>
            </a:r>
          </a:p>
          <a:p>
            <a:r>
              <a:rPr lang="en-US" u="sng" dirty="0">
                <a:hlinkClick r:id="rId3"/>
              </a:rPr>
              <a:t>wendy@lewis-stefani.com</a:t>
            </a:r>
            <a:endParaRPr lang="en-US" dirty="0"/>
          </a:p>
          <a:p>
            <a:r>
              <a:rPr lang="en-US" b="1" dirty="0"/>
              <a:t> </a:t>
            </a:r>
            <a:r>
              <a:rPr lang="en-US" dirty="0"/>
              <a:t>Investment adviser representative and registered representative of, and securities and investment advisory services offered through Voya Financial Advisors, Inc. (member SIPC).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8"/>
          <p:cNvSpPr>
            <a:spLocks noGrp="1" noChangeArrowheads="1"/>
          </p:cNvSpPr>
          <p:nvPr>
            <p:ph type="body" idx="4294967295"/>
          </p:nvPr>
        </p:nvSpPr>
        <p:spPr>
          <a:xfrm>
            <a:off x="484188" y="1160463"/>
            <a:ext cx="8229600" cy="657225"/>
          </a:xfrm>
        </p:spPr>
        <p:txBody>
          <a:bodyPr rtlCol="0">
            <a:normAutofit fontScale="77500" lnSpcReduction="20000"/>
          </a:bodyPr>
          <a:lstStyle/>
          <a:p>
            <a:pPr eaLnBrk="1" fontAlgn="auto" hangingPunct="1">
              <a:spcAft>
                <a:spcPts val="0"/>
              </a:spcAft>
              <a:buFontTx/>
              <a:buNone/>
              <a:defRPr/>
            </a:pPr>
            <a:r>
              <a:rPr lang="en-US" altLang="en-US" dirty="0">
                <a:solidFill>
                  <a:srgbClr val="333333"/>
                </a:solidFill>
              </a:rPr>
              <a:t>How long do you expect to </a:t>
            </a:r>
            <a:r>
              <a:rPr lang="en-US" altLang="en-US" sz="3100" dirty="0">
                <a:solidFill>
                  <a:srgbClr val="F6921E"/>
                </a:solidFill>
              </a:rPr>
              <a:t>live in retirement…</a:t>
            </a:r>
            <a:br>
              <a:rPr lang="en-US" altLang="en-US" dirty="0">
                <a:solidFill>
                  <a:srgbClr val="F6921E"/>
                </a:solidFill>
              </a:rPr>
            </a:br>
            <a:r>
              <a:rPr lang="en-US" altLang="en-US" dirty="0"/>
              <a:t>					</a:t>
            </a:r>
            <a:r>
              <a:rPr lang="en-US" altLang="en-US" dirty="0">
                <a:solidFill>
                  <a:srgbClr val="333333"/>
                </a:solidFill>
              </a:rPr>
              <a:t>the next </a:t>
            </a:r>
            <a:r>
              <a:rPr lang="en-US" altLang="en-US" b="1" dirty="0">
                <a:solidFill>
                  <a:srgbClr val="333333"/>
                </a:solidFill>
              </a:rPr>
              <a:t>1/3 of your life?</a:t>
            </a:r>
            <a:r>
              <a:rPr lang="en-US" altLang="en-US" dirty="0">
                <a:solidFill>
                  <a:srgbClr val="333333"/>
                </a:solidFill>
              </a:rPr>
              <a:t> </a:t>
            </a:r>
          </a:p>
        </p:txBody>
      </p:sp>
      <p:sp>
        <p:nvSpPr>
          <p:cNvPr id="20483" name="Text Box 7"/>
          <p:cNvSpPr txBox="1">
            <a:spLocks noChangeArrowheads="1"/>
          </p:cNvSpPr>
          <p:nvPr/>
        </p:nvSpPr>
        <p:spPr bwMode="auto">
          <a:xfrm>
            <a:off x="1455738" y="1973263"/>
            <a:ext cx="51133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r" eaLnBrk="1" hangingPunct="1">
              <a:spcBef>
                <a:spcPct val="50000"/>
              </a:spcBef>
              <a:buFontTx/>
              <a:buNone/>
            </a:pPr>
            <a:r>
              <a:rPr lang="en-US" altLang="en-US" sz="1600" dirty="0">
                <a:solidFill>
                  <a:srgbClr val="333333"/>
                </a:solidFill>
              </a:rPr>
              <a:t>65-year old female: 65% chance of living past age</a:t>
            </a:r>
          </a:p>
        </p:txBody>
      </p:sp>
      <p:sp>
        <p:nvSpPr>
          <p:cNvPr id="20484" name="Line 3"/>
          <p:cNvSpPr>
            <a:spLocks noChangeShapeType="1"/>
          </p:cNvSpPr>
          <p:nvPr/>
        </p:nvSpPr>
        <p:spPr bwMode="auto">
          <a:xfrm flipV="1">
            <a:off x="7051675" y="2579688"/>
            <a:ext cx="0" cy="1066800"/>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sp>
        <p:nvSpPr>
          <p:cNvPr id="20485" name="Line 4"/>
          <p:cNvSpPr>
            <a:spLocks noChangeShapeType="1"/>
          </p:cNvSpPr>
          <p:nvPr/>
        </p:nvSpPr>
        <p:spPr bwMode="auto">
          <a:xfrm>
            <a:off x="1730375" y="2427288"/>
            <a:ext cx="5089525" cy="0"/>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sp>
        <p:nvSpPr>
          <p:cNvPr id="20486" name="Rectangle 5"/>
          <p:cNvSpPr>
            <a:spLocks noChangeArrowheads="1"/>
          </p:cNvSpPr>
          <p:nvPr/>
        </p:nvSpPr>
        <p:spPr bwMode="auto">
          <a:xfrm>
            <a:off x="6918325" y="2198688"/>
            <a:ext cx="304800" cy="304800"/>
          </a:xfrm>
          <a:prstGeom prst="rect">
            <a:avLst/>
          </a:prstGeom>
          <a:solidFill>
            <a:srgbClr val="B73F7C"/>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180000" tIns="180000" rIns="180000" bIns="180000" anchor="ct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endParaRPr lang="en-US" altLang="en-US" sz="1800" dirty="0">
              <a:solidFill>
                <a:srgbClr val="000000"/>
              </a:solidFill>
            </a:endParaRPr>
          </a:p>
        </p:txBody>
      </p:sp>
      <p:sp>
        <p:nvSpPr>
          <p:cNvPr id="20487" name="Text Box 6"/>
          <p:cNvSpPr txBox="1">
            <a:spLocks noChangeArrowheads="1"/>
          </p:cNvSpPr>
          <p:nvPr/>
        </p:nvSpPr>
        <p:spPr bwMode="auto">
          <a:xfrm>
            <a:off x="6788150" y="2025650"/>
            <a:ext cx="598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600" b="1" dirty="0">
                <a:solidFill>
                  <a:srgbClr val="FFFFFF"/>
                </a:solidFill>
              </a:rPr>
              <a:t>85</a:t>
            </a:r>
          </a:p>
        </p:txBody>
      </p:sp>
      <p:sp>
        <p:nvSpPr>
          <p:cNvPr id="20488" name="Line 9"/>
          <p:cNvSpPr>
            <a:spLocks noChangeShapeType="1"/>
          </p:cNvSpPr>
          <p:nvPr/>
        </p:nvSpPr>
        <p:spPr bwMode="auto">
          <a:xfrm>
            <a:off x="1711325" y="2963863"/>
            <a:ext cx="4800600" cy="0"/>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grpSp>
        <p:nvGrpSpPr>
          <p:cNvPr id="20489" name="Group 2"/>
          <p:cNvGrpSpPr>
            <a:grpSpLocks/>
          </p:cNvGrpSpPr>
          <p:nvPr/>
        </p:nvGrpSpPr>
        <p:grpSpPr bwMode="auto">
          <a:xfrm>
            <a:off x="1398588" y="2503488"/>
            <a:ext cx="5707071" cy="1165225"/>
            <a:chOff x="1315244" y="2590800"/>
            <a:chExt cx="5707945" cy="1165225"/>
          </a:xfrm>
        </p:grpSpPr>
        <p:sp>
          <p:nvSpPr>
            <p:cNvPr id="20506" name="Line 11"/>
            <p:cNvSpPr>
              <a:spLocks noChangeShapeType="1"/>
            </p:cNvSpPr>
            <p:nvPr/>
          </p:nvSpPr>
          <p:spPr bwMode="auto">
            <a:xfrm flipV="1">
              <a:off x="6734923" y="3155950"/>
              <a:ext cx="0" cy="600075"/>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lIns="180000" tIns="180000" rIns="180000" bIns="180000" anchor="ctr">
              <a:spAutoFit/>
            </a:bodyPr>
            <a:lstStyle/>
            <a:p>
              <a:endParaRPr lang="en-US" dirty="0"/>
            </a:p>
          </p:txBody>
        </p:sp>
        <p:sp>
          <p:nvSpPr>
            <p:cNvPr id="20507" name="Rectangle 12"/>
            <p:cNvSpPr>
              <a:spLocks noChangeArrowheads="1"/>
            </p:cNvSpPr>
            <p:nvPr/>
          </p:nvSpPr>
          <p:spPr bwMode="auto">
            <a:xfrm>
              <a:off x="6569075" y="2822575"/>
              <a:ext cx="304800" cy="304800"/>
            </a:xfrm>
            <a:prstGeom prst="rect">
              <a:avLst/>
            </a:prstGeom>
            <a:solidFill>
              <a:srgbClr val="B73F7C"/>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180000" tIns="180000" rIns="180000" bIns="180000" anchor="ct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endParaRPr lang="en-US" altLang="en-US" sz="1800" dirty="0">
                <a:solidFill>
                  <a:srgbClr val="000000"/>
                </a:solidFill>
              </a:endParaRPr>
            </a:p>
          </p:txBody>
        </p:sp>
        <p:sp>
          <p:nvSpPr>
            <p:cNvPr id="20508" name="Text Box 13"/>
            <p:cNvSpPr txBox="1">
              <a:spLocks noChangeArrowheads="1"/>
            </p:cNvSpPr>
            <p:nvPr/>
          </p:nvSpPr>
          <p:spPr bwMode="auto">
            <a:xfrm>
              <a:off x="6431956" y="2670106"/>
              <a:ext cx="591233" cy="6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1600" b="1" dirty="0">
                  <a:solidFill>
                    <a:srgbClr val="FFFFFF"/>
                  </a:solidFill>
                </a:rPr>
                <a:t>85</a:t>
              </a:r>
            </a:p>
          </p:txBody>
        </p:sp>
        <p:sp>
          <p:nvSpPr>
            <p:cNvPr id="20509" name="Text Box 14"/>
            <p:cNvSpPr txBox="1">
              <a:spLocks noChangeArrowheads="1"/>
            </p:cNvSpPr>
            <p:nvPr/>
          </p:nvSpPr>
          <p:spPr bwMode="auto">
            <a:xfrm>
              <a:off x="1315244" y="2590800"/>
              <a:ext cx="4966803" cy="6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180000" rIns="180000" bIns="180000">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r" eaLnBrk="1" hangingPunct="1">
                <a:spcBef>
                  <a:spcPct val="50000"/>
                </a:spcBef>
                <a:buFontTx/>
                <a:buNone/>
              </a:pPr>
              <a:r>
                <a:rPr lang="en-US" altLang="en-US" sz="1600" dirty="0">
                  <a:solidFill>
                    <a:srgbClr val="333333"/>
                  </a:solidFill>
                </a:rPr>
                <a:t>65-year old male: 55% chance of living past age</a:t>
              </a:r>
            </a:p>
          </p:txBody>
        </p:sp>
      </p:grpSp>
      <p:sp>
        <p:nvSpPr>
          <p:cNvPr id="20490" name="Title 5"/>
          <p:cNvSpPr>
            <a:spLocks noGrp="1"/>
          </p:cNvSpPr>
          <p:nvPr>
            <p:ph type="title"/>
          </p:nvPr>
        </p:nvSpPr>
        <p:spPr/>
        <p:txBody>
          <a:bodyPr/>
          <a:lstStyle/>
          <a:p>
            <a:pPr eaLnBrk="1" hangingPunct="1"/>
            <a:r>
              <a:rPr lang="en-US" altLang="en-US" dirty="0">
                <a:latin typeface="Arial" pitchFamily="34" charset="0"/>
                <a:cs typeface="Arial" pitchFamily="34" charset="0"/>
              </a:rPr>
              <a:t>Your expenses don’t end when you retire</a:t>
            </a:r>
          </a:p>
        </p:txBody>
      </p:sp>
      <p:sp>
        <p:nvSpPr>
          <p:cNvPr id="20491" name="Rectangle 19"/>
          <p:cNvSpPr>
            <a:spLocks noChangeArrowheads="1"/>
          </p:cNvSpPr>
          <p:nvPr/>
        </p:nvSpPr>
        <p:spPr bwMode="auto">
          <a:xfrm>
            <a:off x="323850" y="4733925"/>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lnSpc>
                <a:spcPct val="90000"/>
              </a:lnSpc>
              <a:spcAft>
                <a:spcPct val="20000"/>
              </a:spcAft>
              <a:buFontTx/>
              <a:buNone/>
            </a:pPr>
            <a:r>
              <a:rPr lang="en-US" altLang="en-US" sz="2000" dirty="0">
                <a:solidFill>
                  <a:srgbClr val="333333"/>
                </a:solidFill>
              </a:rPr>
              <a:t>The truth is, you may need to live </a:t>
            </a:r>
            <a:r>
              <a:rPr lang="en-US" altLang="en-US" sz="2000" b="1" dirty="0">
                <a:solidFill>
                  <a:srgbClr val="333333"/>
                </a:solidFill>
              </a:rPr>
              <a:t>without a paycheck, </a:t>
            </a:r>
            <a:br>
              <a:rPr lang="en-US" altLang="en-US" sz="2000" b="1" dirty="0">
                <a:solidFill>
                  <a:srgbClr val="333333"/>
                </a:solidFill>
              </a:rPr>
            </a:br>
            <a:r>
              <a:rPr lang="en-US" altLang="en-US" sz="2000" b="1" dirty="0">
                <a:solidFill>
                  <a:srgbClr val="333333"/>
                </a:solidFill>
              </a:rPr>
              <a:t>as long as you have lived with one. </a:t>
            </a:r>
            <a:r>
              <a:rPr lang="en-US" altLang="en-US" sz="2400" b="1" dirty="0">
                <a:solidFill>
                  <a:srgbClr val="F6921E"/>
                </a:solidFill>
              </a:rPr>
              <a:t>How much will you need?</a:t>
            </a:r>
          </a:p>
        </p:txBody>
      </p:sp>
      <p:pic>
        <p:nvPicPr>
          <p:cNvPr id="20493" name="Picture 53" descr="87659453,FF8E97CDE329CF5B2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922463"/>
            <a:ext cx="7921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0494" name="Text Box 56"/>
          <p:cNvSpPr txBox="1">
            <a:spLocks noChangeArrowheads="1"/>
          </p:cNvSpPr>
          <p:nvPr/>
        </p:nvSpPr>
        <p:spPr bwMode="auto">
          <a:xfrm>
            <a:off x="1636713" y="3138488"/>
            <a:ext cx="3406775" cy="461962"/>
          </a:xfrm>
          <a:prstGeom prst="rect">
            <a:avLst/>
          </a:prstGeom>
          <a:solidFill>
            <a:srgbClr val="0097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1800" b="1" dirty="0">
                <a:solidFill>
                  <a:srgbClr val="333333"/>
                </a:solidFill>
              </a:rPr>
              <a:t>Employer’s Checks</a:t>
            </a:r>
          </a:p>
        </p:txBody>
      </p:sp>
      <p:sp>
        <p:nvSpPr>
          <p:cNvPr id="20495" name="Text Box 26"/>
          <p:cNvSpPr txBox="1">
            <a:spLocks noChangeArrowheads="1"/>
          </p:cNvSpPr>
          <p:nvPr/>
        </p:nvSpPr>
        <p:spPr bwMode="auto">
          <a:xfrm>
            <a:off x="5043488" y="4178300"/>
            <a:ext cx="3413125" cy="544513"/>
          </a:xfrm>
          <a:prstGeom prst="rect">
            <a:avLst/>
          </a:prstGeom>
          <a:solidFill>
            <a:srgbClr val="0097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50000"/>
              </a:spcBef>
              <a:buFontTx/>
              <a:buNone/>
            </a:pPr>
            <a:r>
              <a:rPr lang="en-US" altLang="en-US" sz="1800" dirty="0">
                <a:solidFill>
                  <a:srgbClr val="FFFFFF"/>
                </a:solidFill>
              </a:rPr>
              <a:t>Funding for your future goals</a:t>
            </a:r>
          </a:p>
        </p:txBody>
      </p:sp>
      <p:graphicFrame>
        <p:nvGraphicFramePr>
          <p:cNvPr id="2" name="Table 1"/>
          <p:cNvGraphicFramePr>
            <a:graphicFrameLocks noGrp="1"/>
          </p:cNvGraphicFramePr>
          <p:nvPr/>
        </p:nvGraphicFramePr>
        <p:xfrm>
          <a:off x="788988" y="3603625"/>
          <a:ext cx="7669215" cy="579438"/>
        </p:xfrm>
        <a:graphic>
          <a:graphicData uri="http://schemas.openxmlformats.org/drawingml/2006/table">
            <a:tbl>
              <a:tblPr firstRow="1" bandRow="1">
                <a:tableStyleId>{5C22544A-7EE6-4342-B048-85BDC9FD1C3A}</a:tableStyleId>
              </a:tblPr>
              <a:tblGrid>
                <a:gridCol w="852135">
                  <a:extLst>
                    <a:ext uri="{9D8B030D-6E8A-4147-A177-3AD203B41FA5}">
                      <a16:colId xmlns:a16="http://schemas.microsoft.com/office/drawing/2014/main" val="20000"/>
                    </a:ext>
                  </a:extLst>
                </a:gridCol>
                <a:gridCol w="852135">
                  <a:extLst>
                    <a:ext uri="{9D8B030D-6E8A-4147-A177-3AD203B41FA5}">
                      <a16:colId xmlns:a16="http://schemas.microsoft.com/office/drawing/2014/main" val="20001"/>
                    </a:ext>
                  </a:extLst>
                </a:gridCol>
                <a:gridCol w="852135">
                  <a:extLst>
                    <a:ext uri="{9D8B030D-6E8A-4147-A177-3AD203B41FA5}">
                      <a16:colId xmlns:a16="http://schemas.microsoft.com/office/drawing/2014/main" val="20002"/>
                    </a:ext>
                  </a:extLst>
                </a:gridCol>
                <a:gridCol w="852135">
                  <a:extLst>
                    <a:ext uri="{9D8B030D-6E8A-4147-A177-3AD203B41FA5}">
                      <a16:colId xmlns:a16="http://schemas.microsoft.com/office/drawing/2014/main" val="20003"/>
                    </a:ext>
                  </a:extLst>
                </a:gridCol>
                <a:gridCol w="852135">
                  <a:extLst>
                    <a:ext uri="{9D8B030D-6E8A-4147-A177-3AD203B41FA5}">
                      <a16:colId xmlns:a16="http://schemas.microsoft.com/office/drawing/2014/main" val="20004"/>
                    </a:ext>
                  </a:extLst>
                </a:gridCol>
                <a:gridCol w="852135">
                  <a:extLst>
                    <a:ext uri="{9D8B030D-6E8A-4147-A177-3AD203B41FA5}">
                      <a16:colId xmlns:a16="http://schemas.microsoft.com/office/drawing/2014/main" val="20005"/>
                    </a:ext>
                  </a:extLst>
                </a:gridCol>
                <a:gridCol w="852135">
                  <a:extLst>
                    <a:ext uri="{9D8B030D-6E8A-4147-A177-3AD203B41FA5}">
                      <a16:colId xmlns:a16="http://schemas.microsoft.com/office/drawing/2014/main" val="20006"/>
                    </a:ext>
                  </a:extLst>
                </a:gridCol>
                <a:gridCol w="852135">
                  <a:extLst>
                    <a:ext uri="{9D8B030D-6E8A-4147-A177-3AD203B41FA5}">
                      <a16:colId xmlns:a16="http://schemas.microsoft.com/office/drawing/2014/main" val="20007"/>
                    </a:ext>
                  </a:extLst>
                </a:gridCol>
                <a:gridCol w="852135">
                  <a:extLst>
                    <a:ext uri="{9D8B030D-6E8A-4147-A177-3AD203B41FA5}">
                      <a16:colId xmlns:a16="http://schemas.microsoft.com/office/drawing/2014/main" val="20008"/>
                    </a:ext>
                  </a:extLst>
                </a:gridCol>
              </a:tblGrid>
              <a:tr h="579438">
                <a:tc>
                  <a:txBody>
                    <a:bodyPr/>
                    <a:lstStyle/>
                    <a:p>
                      <a:r>
                        <a:rPr lang="en-US" sz="1600" dirty="0">
                          <a:solidFill>
                            <a:srgbClr val="333333"/>
                          </a:solidFill>
                          <a:latin typeface="Arial" panose="020B0604020202020204" pitchFamily="34" charset="0"/>
                          <a:cs typeface="Arial" panose="020B0604020202020204" pitchFamily="34" charset="0"/>
                        </a:rPr>
                        <a:t>Your Age</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800" dirty="0">
                          <a:latin typeface="Arial" panose="020B0604020202020204" pitchFamily="34" charset="0"/>
                          <a:cs typeface="Arial" panose="020B0604020202020204" pitchFamily="34" charset="0"/>
                        </a:rPr>
                        <a:t>25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latin typeface="Arial" panose="020B0604020202020204" pitchFamily="34" charset="0"/>
                          <a:cs typeface="Arial" panose="020B0604020202020204" pitchFamily="34" charset="0"/>
                        </a:rPr>
                        <a:t>35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latin typeface="Arial" panose="020B0604020202020204" pitchFamily="34" charset="0"/>
                          <a:cs typeface="Arial" panose="020B0604020202020204" pitchFamily="34" charset="0"/>
                        </a:rPr>
                        <a:t>45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latin typeface="Arial" panose="020B0604020202020204" pitchFamily="34" charset="0"/>
                          <a:cs typeface="Arial" panose="020B0604020202020204" pitchFamily="34" charset="0"/>
                        </a:rPr>
                        <a:t>55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solidFill>
                            <a:srgbClr val="333333"/>
                          </a:solidFill>
                          <a:latin typeface="Arial" panose="020B0604020202020204" pitchFamily="34" charset="0"/>
                          <a:cs typeface="Arial" panose="020B0604020202020204" pitchFamily="34" charset="0"/>
                        </a:rPr>
                        <a:t>65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solidFill>
                            <a:srgbClr val="333333"/>
                          </a:solidFill>
                          <a:latin typeface="Arial" panose="020B0604020202020204" pitchFamily="34" charset="0"/>
                          <a:cs typeface="Arial" panose="020B0604020202020204" pitchFamily="34" charset="0"/>
                        </a:rPr>
                        <a:t>75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solidFill>
                            <a:srgbClr val="333333"/>
                          </a:solidFill>
                          <a:latin typeface="Arial" panose="020B0604020202020204" pitchFamily="34" charset="0"/>
                          <a:cs typeface="Arial" panose="020B0604020202020204" pitchFamily="34" charset="0"/>
                        </a:rPr>
                        <a:t>85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tc>
                  <a:txBody>
                    <a:bodyPr/>
                    <a:lstStyle/>
                    <a:p>
                      <a:r>
                        <a:rPr lang="en-US" sz="2800" dirty="0">
                          <a:solidFill>
                            <a:srgbClr val="333333"/>
                          </a:solidFill>
                          <a:latin typeface="Arial" panose="020B0604020202020204" pitchFamily="34" charset="0"/>
                          <a:cs typeface="Arial" panose="020B0604020202020204" pitchFamily="34" charset="0"/>
                        </a:rPr>
                        <a:t>95</a:t>
                      </a:r>
                    </a:p>
                  </a:txBody>
                  <a:tcPr marL="91443" marR="91443" marT="45745" marB="4574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700"/>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323850" y="5701320"/>
            <a:ext cx="7782658" cy="430887"/>
          </a:xfrm>
          <a:prstGeom prst="rect">
            <a:avLst/>
          </a:prstGeom>
        </p:spPr>
        <p:txBody>
          <a:bodyPr wrap="square">
            <a:spAutoFit/>
          </a:bodyPr>
          <a:lstStyle/>
          <a:p>
            <a:pPr>
              <a:spcBef>
                <a:spcPts val="0"/>
              </a:spcBef>
              <a:spcAft>
                <a:spcPts val="0"/>
              </a:spcAft>
              <a:buNone/>
            </a:pPr>
            <a:r>
              <a:rPr lang="en-US" altLang="en-US" sz="1050" dirty="0">
                <a:solidFill>
                  <a:srgbClr val="000066"/>
                </a:solidFill>
              </a:rPr>
              <a:t>Source: Society of Actuaries, Longevity Illustrator 2019 </a:t>
            </a:r>
          </a:p>
          <a:p>
            <a:pPr>
              <a:spcBef>
                <a:spcPts val="0"/>
              </a:spcBef>
              <a:spcAft>
                <a:spcPts val="0"/>
              </a:spcAft>
              <a:buNone/>
            </a:pPr>
            <a:r>
              <a:rPr lang="en-US" sz="1050" dirty="0">
                <a:hlinkClick r:id="rId4"/>
              </a:rPr>
              <a:t>https://www.soa.org/research/tables-calcs-tools/</a:t>
            </a:r>
            <a:endParaRPr lang="en-US" altLang="en-US" sz="1050" dirty="0">
              <a:solidFill>
                <a:srgbClr val="7F7F7F"/>
              </a:solidFill>
              <a:latin typeface="Arial Narrow"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latin typeface="Arial" pitchFamily="34" charset="0"/>
                <a:cs typeface="Arial" pitchFamily="34" charset="0"/>
              </a:rPr>
              <a:t>Effects of inflation</a:t>
            </a:r>
          </a:p>
        </p:txBody>
      </p:sp>
      <p:graphicFrame>
        <p:nvGraphicFramePr>
          <p:cNvPr id="21507" name="Content Placeholder 3"/>
          <p:cNvGraphicFramePr>
            <a:graphicFrameLocks noGrp="1"/>
          </p:cNvGraphicFramePr>
          <p:nvPr>
            <p:ph idx="1"/>
          </p:nvPr>
        </p:nvGraphicFramePr>
        <p:xfrm>
          <a:off x="495300" y="1193800"/>
          <a:ext cx="8016875" cy="4224338"/>
        </p:xfrm>
        <a:graphic>
          <a:graphicData uri="http://schemas.openxmlformats.org/presentationml/2006/ole">
            <mc:AlternateContent xmlns:mc="http://schemas.openxmlformats.org/markup-compatibility/2006">
              <mc:Choice xmlns:v="urn:schemas-microsoft-com:vml" Requires="v">
                <p:oleObj spid="_x0000_s1026" r:id="rId4" imgW="8016935" imgH="4224894" progId="Excel.Chart.8">
                  <p:embed/>
                </p:oleObj>
              </mc:Choice>
              <mc:Fallback>
                <p:oleObj r:id="rId4" imgW="8016935" imgH="422489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1193800"/>
                        <a:ext cx="80168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88"/>
          <p:cNvSpPr txBox="1">
            <a:spLocks noChangeArrowheads="1"/>
          </p:cNvSpPr>
          <p:nvPr/>
        </p:nvSpPr>
        <p:spPr bwMode="gray">
          <a:xfrm>
            <a:off x="160338" y="5461000"/>
            <a:ext cx="8037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eaLnBrk="0" hangingPunct="0">
              <a:lnSpc>
                <a:spcPct val="90000"/>
              </a:lnSpc>
              <a:spcBef>
                <a:spcPct val="20000"/>
              </a:spcBef>
              <a:spcAft>
                <a:spcPct val="20000"/>
              </a:spcAft>
              <a:buChar char="•"/>
              <a:defRPr sz="2000">
                <a:solidFill>
                  <a:srgbClr val="000066"/>
                </a:solidFill>
                <a:latin typeface="Arial" charset="0"/>
              </a:defRPr>
            </a:lvl1pPr>
            <a:lvl2pPr marL="742950" indent="-285750" eaLnBrk="0" hangingPunct="0">
              <a:lnSpc>
                <a:spcPct val="90000"/>
              </a:lnSpc>
              <a:spcBef>
                <a:spcPct val="20000"/>
              </a:spcBef>
              <a:spcAft>
                <a:spcPct val="20000"/>
              </a:spcAft>
              <a:buClr>
                <a:srgbClr val="000096"/>
              </a:buClr>
              <a:buFont typeface="Arial" charset="0"/>
              <a:buChar char="•"/>
              <a:defRPr sz="2800">
                <a:solidFill>
                  <a:srgbClr val="000066"/>
                </a:solidFill>
                <a:latin typeface="Arial" charset="0"/>
              </a:defRPr>
            </a:lvl2pPr>
            <a:lvl3pPr marL="1143000" indent="-228600" eaLnBrk="0" hangingPunct="0">
              <a:lnSpc>
                <a:spcPct val="90000"/>
              </a:lnSpc>
              <a:spcBef>
                <a:spcPct val="20000"/>
              </a:spcBef>
              <a:spcAft>
                <a:spcPct val="20000"/>
              </a:spcAft>
              <a:buClr>
                <a:srgbClr val="000096"/>
              </a:buClr>
              <a:buFont typeface="Arial" charset="0"/>
              <a:buChar char="•"/>
              <a:defRPr sz="1600">
                <a:solidFill>
                  <a:srgbClr val="000066"/>
                </a:solidFill>
                <a:latin typeface="Arial" charset="0"/>
              </a:defRPr>
            </a:lvl3pPr>
            <a:lvl4pPr marL="1600200" indent="-228600" eaLnBrk="0" hangingPunct="0">
              <a:lnSpc>
                <a:spcPct val="90000"/>
              </a:lnSpc>
              <a:spcBef>
                <a:spcPct val="20000"/>
              </a:spcBef>
              <a:spcAft>
                <a:spcPct val="20000"/>
              </a:spcAft>
              <a:buClr>
                <a:srgbClr val="0000FA"/>
              </a:buClr>
              <a:buSzPct val="95000"/>
              <a:buFont typeface="Arial" charset="0"/>
              <a:buChar char="•"/>
              <a:defRPr sz="1600">
                <a:solidFill>
                  <a:srgbClr val="000066"/>
                </a:solidFill>
                <a:latin typeface="Arial" charset="0"/>
              </a:defRPr>
            </a:lvl4pPr>
            <a:lvl5pPr marL="2057400" indent="-228600" eaLnBrk="0"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5pPr>
            <a:lvl6pPr marL="25146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6pPr>
            <a:lvl7pPr marL="29718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7pPr>
            <a:lvl8pPr marL="34290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8pPr>
            <a:lvl9pPr marL="3886200" indent="-228600" eaLnBrk="0" fontAlgn="base" hangingPunct="0">
              <a:lnSpc>
                <a:spcPct val="90000"/>
              </a:lnSpc>
              <a:spcBef>
                <a:spcPct val="20000"/>
              </a:spcBef>
              <a:spcAft>
                <a:spcPct val="20000"/>
              </a:spcAft>
              <a:buClr>
                <a:srgbClr val="0000FF"/>
              </a:buClr>
              <a:buSzPct val="90000"/>
              <a:buFont typeface="Arial" charset="0"/>
              <a:buChar char="•"/>
              <a:defRPr sz="1600">
                <a:solidFill>
                  <a:srgbClr val="000066"/>
                </a:solidFill>
                <a:latin typeface="Arial" charset="0"/>
              </a:defRPr>
            </a:lvl9pPr>
          </a:lstStyle>
          <a:p>
            <a:pPr eaLnBrk="1" fontAlgn="auto" hangingPunct="1">
              <a:lnSpc>
                <a:spcPct val="100000"/>
              </a:lnSpc>
              <a:spcBef>
                <a:spcPct val="50000"/>
              </a:spcBef>
              <a:spcAft>
                <a:spcPct val="0"/>
              </a:spcAft>
              <a:buFontTx/>
              <a:buNone/>
              <a:defRPr/>
            </a:pPr>
            <a:r>
              <a:rPr lang="en-US" altLang="en-US" sz="1050" dirty="0">
                <a:solidFill>
                  <a:srgbClr val="333333"/>
                </a:solidFill>
                <a:latin typeface="Arial" panose="020B0604020202020204" pitchFamily="34" charset="0"/>
              </a:rPr>
              <a:t>Assumptions:  $30,000 annual salary and 3% rate of inflation</a:t>
            </a:r>
            <a:r>
              <a:rPr lang="en-US" altLang="en-US" sz="1200" dirty="0">
                <a:latin typeface="Arial Narrow" pitchFamily="34" charset="0"/>
                <a:cs typeface="Arial" charset="0"/>
              </a:rPr>
              <a:t>.</a:t>
            </a:r>
          </a:p>
        </p:txBody>
      </p:sp>
      <p:sp>
        <p:nvSpPr>
          <p:cNvPr id="21509" name="TextBox 2"/>
          <p:cNvSpPr txBox="1">
            <a:spLocks noChangeArrowheads="1"/>
          </p:cNvSpPr>
          <p:nvPr/>
        </p:nvSpPr>
        <p:spPr bwMode="auto">
          <a:xfrm>
            <a:off x="1570038" y="162401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000000"/>
                </a:solidFill>
              </a:rPr>
              <a:t>$50,000</a:t>
            </a:r>
          </a:p>
        </p:txBody>
      </p:sp>
      <p:sp>
        <p:nvSpPr>
          <p:cNvPr id="21510" name="TextBox 5"/>
          <p:cNvSpPr txBox="1">
            <a:spLocks noChangeArrowheads="1"/>
          </p:cNvSpPr>
          <p:nvPr/>
        </p:nvSpPr>
        <p:spPr bwMode="auto">
          <a:xfrm>
            <a:off x="2854325" y="2043113"/>
            <a:ext cx="981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000000"/>
                </a:solidFill>
              </a:rPr>
              <a:t>$43,130</a:t>
            </a:r>
          </a:p>
        </p:txBody>
      </p:sp>
      <p:sp>
        <p:nvSpPr>
          <p:cNvPr id="21511" name="TextBox 6"/>
          <p:cNvSpPr txBox="1">
            <a:spLocks noChangeArrowheads="1"/>
          </p:cNvSpPr>
          <p:nvPr/>
        </p:nvSpPr>
        <p:spPr bwMode="auto">
          <a:xfrm>
            <a:off x="4194175" y="2370138"/>
            <a:ext cx="1004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000000"/>
                </a:solidFill>
              </a:rPr>
              <a:t>$37,205</a:t>
            </a:r>
          </a:p>
        </p:txBody>
      </p:sp>
      <p:sp>
        <p:nvSpPr>
          <p:cNvPr id="21512" name="TextBox 7"/>
          <p:cNvSpPr txBox="1">
            <a:spLocks noChangeArrowheads="1"/>
          </p:cNvSpPr>
          <p:nvPr/>
        </p:nvSpPr>
        <p:spPr bwMode="auto">
          <a:xfrm>
            <a:off x="5548313" y="2681288"/>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000000"/>
                </a:solidFill>
              </a:rPr>
              <a:t>$32,093</a:t>
            </a:r>
          </a:p>
        </p:txBody>
      </p:sp>
      <p:sp>
        <p:nvSpPr>
          <p:cNvPr id="21513" name="TextBox 8"/>
          <p:cNvSpPr txBox="1">
            <a:spLocks noChangeArrowheads="1"/>
          </p:cNvSpPr>
          <p:nvPr/>
        </p:nvSpPr>
        <p:spPr bwMode="auto">
          <a:xfrm>
            <a:off x="6873875" y="2955925"/>
            <a:ext cx="1028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000000"/>
                </a:solidFill>
              </a:rPr>
              <a:t>$27,684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latin typeface="Arial" pitchFamily="34" charset="0"/>
                <a:cs typeface="Arial" pitchFamily="34" charset="0"/>
              </a:rPr>
              <a:t>Will you have enough to fund your retirement?</a:t>
            </a:r>
          </a:p>
        </p:txBody>
      </p:sp>
      <p:sp>
        <p:nvSpPr>
          <p:cNvPr id="22531" name="Text Box 2"/>
          <p:cNvSpPr txBox="1">
            <a:spLocks noChangeArrowheads="1"/>
          </p:cNvSpPr>
          <p:nvPr/>
        </p:nvSpPr>
        <p:spPr bwMode="auto">
          <a:xfrm>
            <a:off x="276225" y="1141413"/>
            <a:ext cx="8378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FontTx/>
              <a:buNone/>
            </a:pPr>
            <a:r>
              <a:rPr lang="en-US" altLang="en-US" sz="2000" dirty="0">
                <a:solidFill>
                  <a:srgbClr val="333333"/>
                </a:solidFill>
              </a:rPr>
              <a:t>With Educators’ Financial Analysis, you and your financial professional can run a report on your financial status in just 15 minutes!</a:t>
            </a:r>
          </a:p>
        </p:txBody>
      </p:sp>
      <p:sp>
        <p:nvSpPr>
          <p:cNvPr id="22532" name="Text Box 4"/>
          <p:cNvSpPr txBox="1">
            <a:spLocks noChangeArrowheads="1"/>
          </p:cNvSpPr>
          <p:nvPr/>
        </p:nvSpPr>
        <p:spPr bwMode="auto">
          <a:xfrm>
            <a:off x="276225" y="5261463"/>
            <a:ext cx="8788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spcBef>
                <a:spcPct val="50000"/>
              </a:spcBef>
              <a:buFontTx/>
              <a:buNone/>
            </a:pPr>
            <a:r>
              <a:rPr lang="en-US" altLang="en-US" sz="1200" dirty="0">
                <a:solidFill>
                  <a:srgbClr val="333333"/>
                </a:solidFill>
              </a:rPr>
              <a:t>IMPORTANT: The illustrations or other information generated regarding the likelihood of various investment outcomes are hypothetical in nature, do not reflect actual investment results and are not guarantees of future results.</a:t>
            </a:r>
          </a:p>
        </p:txBody>
      </p:sp>
      <p:pic>
        <p:nvPicPr>
          <p:cNvPr id="2253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935163"/>
            <a:ext cx="65309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28600"/>
            <a:ext cx="8667750" cy="717550"/>
          </a:xfrm>
        </p:spPr>
        <p:txBody>
          <a:bodyPr rtlCol="0">
            <a:normAutofit fontScale="90000"/>
          </a:bodyPr>
          <a:lstStyle/>
          <a:p>
            <a:pPr eaLnBrk="1" fontAlgn="auto" hangingPunct="1">
              <a:spcAft>
                <a:spcPts val="0"/>
              </a:spcAft>
              <a:defRPr/>
            </a:pPr>
            <a:r>
              <a:rPr lang="en-US" dirty="0"/>
              <a:t>Catch-up contributions can help make up for lost time</a:t>
            </a:r>
          </a:p>
        </p:txBody>
      </p:sp>
      <p:sp>
        <p:nvSpPr>
          <p:cNvPr id="23555" name="Text Box 5"/>
          <p:cNvSpPr txBox="1">
            <a:spLocks noChangeArrowheads="1"/>
          </p:cNvSpPr>
          <p:nvPr/>
        </p:nvSpPr>
        <p:spPr bwMode="auto">
          <a:xfrm>
            <a:off x="216788" y="1252153"/>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2000" b="1" dirty="0">
                <a:solidFill>
                  <a:srgbClr val="333333"/>
                </a:solidFill>
              </a:rPr>
              <a:t>If you are over age 50...</a:t>
            </a:r>
          </a:p>
        </p:txBody>
      </p:sp>
      <p:sp>
        <p:nvSpPr>
          <p:cNvPr id="23556" name="Text Box 4"/>
          <p:cNvSpPr txBox="1">
            <a:spLocks noChangeArrowheads="1"/>
          </p:cNvSpPr>
          <p:nvPr/>
        </p:nvSpPr>
        <p:spPr bwMode="auto">
          <a:xfrm>
            <a:off x="231475" y="1656966"/>
            <a:ext cx="331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50000"/>
              </a:spcBef>
              <a:buClr>
                <a:srgbClr val="FF7107"/>
              </a:buClr>
              <a:buSzPct val="150000"/>
              <a:buFont typeface="Wingdings" pitchFamily="2" charset="2"/>
              <a:buNone/>
            </a:pPr>
            <a:r>
              <a:rPr lang="en-US" altLang="en-US" sz="1600" dirty="0">
                <a:solidFill>
                  <a:srgbClr val="333333"/>
                </a:solidFill>
              </a:rPr>
              <a:t>You can contribute an additional $6,500 above the 2021 annual limit of $19,500. The limit is subject to annual cost of living adjustments.</a:t>
            </a:r>
          </a:p>
        </p:txBody>
      </p:sp>
      <p:sp>
        <p:nvSpPr>
          <p:cNvPr id="23557" name="Text Box 8"/>
          <p:cNvSpPr txBox="1">
            <a:spLocks noChangeArrowheads="1"/>
          </p:cNvSpPr>
          <p:nvPr/>
        </p:nvSpPr>
        <p:spPr bwMode="auto">
          <a:xfrm>
            <a:off x="213125" y="3406391"/>
            <a:ext cx="3752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600" b="1" dirty="0">
                <a:solidFill>
                  <a:srgbClr val="D75426"/>
                </a:solidFill>
              </a:rPr>
              <a:t>Catch-up contributions can help reduce your retirement income shortage.</a:t>
            </a:r>
          </a:p>
        </p:txBody>
      </p:sp>
      <p:sp>
        <p:nvSpPr>
          <p:cNvPr id="23558" name="Text Box 8"/>
          <p:cNvSpPr txBox="1">
            <a:spLocks noChangeArrowheads="1"/>
          </p:cNvSpPr>
          <p:nvPr/>
        </p:nvSpPr>
        <p:spPr bwMode="auto">
          <a:xfrm>
            <a:off x="4711700" y="1541463"/>
            <a:ext cx="407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algn="ctr" eaLnBrk="1" hangingPunct="1">
              <a:spcBef>
                <a:spcPct val="0"/>
              </a:spcBef>
              <a:buFontTx/>
              <a:buNone/>
            </a:pPr>
            <a:r>
              <a:rPr lang="en-US" altLang="en-US" sz="1800" dirty="0">
                <a:solidFill>
                  <a:srgbClr val="333333"/>
                </a:solidFill>
              </a:rPr>
              <a:t>Income Needs and Sources</a:t>
            </a:r>
          </a:p>
        </p:txBody>
      </p:sp>
      <p:pic>
        <p:nvPicPr>
          <p:cNvPr id="23559"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195513"/>
            <a:ext cx="41370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6"/>
          <p:cNvSpPr txBox="1">
            <a:spLocks noChangeArrowheads="1"/>
          </p:cNvSpPr>
          <p:nvPr/>
        </p:nvSpPr>
        <p:spPr bwMode="auto">
          <a:xfrm>
            <a:off x="5094288" y="2919413"/>
            <a:ext cx="773112" cy="306387"/>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
        <p:nvSpPr>
          <p:cNvPr id="23561" name="TextBox 27"/>
          <p:cNvSpPr txBox="1">
            <a:spLocks noChangeArrowheads="1"/>
          </p:cNvSpPr>
          <p:nvPr/>
        </p:nvSpPr>
        <p:spPr bwMode="auto">
          <a:xfrm>
            <a:off x="7685088" y="2728913"/>
            <a:ext cx="773112" cy="307975"/>
          </a:xfrm>
          <a:prstGeom prst="rect">
            <a:avLst/>
          </a:prstGeom>
          <a:solidFill>
            <a:srgbClr val="F5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262626"/>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rgbClr val="262626"/>
                </a:solidFill>
                <a:latin typeface="Arial" pitchFamily="34" charset="0"/>
                <a:cs typeface="Arial" pitchFamily="34" charset="0"/>
              </a:defRPr>
            </a:lvl2pPr>
            <a:lvl3pPr marL="1143000" indent="-228600" eaLnBrk="0" hangingPunct="0">
              <a:spcBef>
                <a:spcPct val="20000"/>
              </a:spcBef>
              <a:buFont typeface="Wingdings" pitchFamily="2" charset="2"/>
              <a:buChar char="§"/>
              <a:defRPr sz="2200">
                <a:solidFill>
                  <a:srgbClr val="262626"/>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262626"/>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262626"/>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rgbClr val="262626"/>
                </a:solidFill>
                <a:latin typeface="Arial" pitchFamily="34" charset="0"/>
                <a:cs typeface="Arial" pitchFamily="34" charset="0"/>
              </a:defRPr>
            </a:lvl9pPr>
          </a:lstStyle>
          <a:p>
            <a:pPr eaLnBrk="1" hangingPunct="1">
              <a:spcBef>
                <a:spcPct val="0"/>
              </a:spcBef>
              <a:buFontTx/>
              <a:buNone/>
            </a:pPr>
            <a:r>
              <a:rPr lang="en-US" altLang="en-US" sz="1400" b="1" dirty="0">
                <a:solidFill>
                  <a:schemeClr val="bg1"/>
                </a:solidFill>
              </a:rPr>
              <a:t>457(b)</a:t>
            </a:r>
          </a:p>
        </p:txBody>
      </p:sp>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VOYA COLOR THEME">
      <a:dk1>
        <a:sysClr val="windowText" lastClr="000000"/>
      </a:dk1>
      <a:lt1>
        <a:sysClr val="window" lastClr="FFFFFF"/>
      </a:lt1>
      <a:dk2>
        <a:srgbClr val="505150"/>
      </a:dk2>
      <a:lt2>
        <a:srgbClr val="EEECE1"/>
      </a:lt2>
      <a:accent1>
        <a:srgbClr val="E47823"/>
      </a:accent1>
      <a:accent2>
        <a:srgbClr val="FAC81A"/>
      </a:accent2>
      <a:accent3>
        <a:srgbClr val="CB4721"/>
      </a:accent3>
      <a:accent4>
        <a:srgbClr val="93265A"/>
      </a:accent4>
      <a:accent5>
        <a:srgbClr val="341234"/>
      </a:accent5>
      <a:accent6>
        <a:srgbClr val="0083A1"/>
      </a:accent6>
      <a:hlink>
        <a:srgbClr val="00486A"/>
      </a:hlink>
      <a:folHlink>
        <a:srgbClr val="95C0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ffective_x0020_Start_x0020_Date xmlns="f6cb9796-f70d-4240-b358-b67b1add8756">2021-10-07T07:00:00+00:00</Effective_x0020_Start_x0020_Date>
    <Form_x0020_ID xmlns="f6cb9796-f70d-4240-b358-b67b1add8756" xsi:nil="true"/>
    <Language xmlns="http://schemas.microsoft.com/sharepoint/v3">English</Language>
    <TaxCatchAll xmlns="f6cb9796-f70d-4240-b358-b67b1add8756">
      <Value>7290</Value>
    </TaxCatchAll>
    <odb4b902bdd64a64a48929ef7b1f6c5f xmlns="139bdad5-8907-48a3-bf20-f7237a319300">
      <Terms xmlns="http://schemas.microsoft.com/office/infopath/2007/PartnerControls"/>
    </odb4b902bdd64a64a48929ef7b1f6c5f>
    <Provider xmlns="139bdad5-8907-48a3-bf20-f7237a319300" xsi:nil="true"/>
    <e3db46b17c4549f581d63ba062db1609 xmlns="139bdad5-8907-48a3-bf20-f7237a319300">
      <Terms xmlns="http://schemas.microsoft.com/office/infopath/2007/PartnerControls">
        <TermInfo xmlns="http://schemas.microsoft.com/office/infopath/2007/PartnerControls">
          <TermName xmlns="http://schemas.microsoft.com/office/infopath/2007/PartnerControls">Open Enrollment</TermName>
          <TermId xmlns="http://schemas.microsoft.com/office/infopath/2007/PartnerControls">54ddcee0-413b-4541-b099-5e693b82e7b9</TermId>
        </TermInfo>
      </Terms>
    </e3db46b17c4549f581d63ba062db1609>
    <Date1 xmlns="f6cb9796-f70d-4240-b358-b67b1add8756">2021-10-07T07:00:00+00:00</Date1>
    <Effective_x0020_End_x0020_Date xmlns="f6cb9796-f70d-4240-b358-b67b1add8756" xsi:nil="true"/>
    <Title_x0020__x0028_with_x0020_link_x0020_to_x0020_item_x0029_ xmlns="f6cb9796-f70d-4240-b358-b67b1add8756">
      <Url>https://www.cityofsalem.net/hrdocs/457-overview-presentation.pptx</Url>
      <Description>457 Voya Overview Presentation</Description>
    </Title_x0020__x0028_with_x0020_link_x0020_to_x0020_item_x0029_>
    <Next_x0020_Review_x0020_Date xmlns="f6cb9796-f70d-4240-b358-b67b1add8756">2022-10-01T07:00:00+00:00</Next_x0020_Review_x0020_Date>
    <nc77ef6978a44d3291c9a32fdf6ebfa0 xmlns="139bdad5-8907-48a3-bf20-f7237a319300">
      <Terms xmlns="http://schemas.microsoft.com/office/infopath/2007/PartnerControls"/>
    </nc77ef6978a44d3291c9a32fdf6ebfa0>
    <Elective xmlns="139bdad5-8907-48a3-bf20-f7237a319300">true</Elective>
    <Last_x0020_Review_x0020_Date xmlns="f6cb9796-f70d-4240-b358-b67b1add8756">2021-10-07T07:00:00+00:00</Last_x0020_Review_x0020_Date>
    <CategoryDescription xmlns="http://schemas.microsoft.com/sharepoint.v3">fair webinar</CategoryDescription>
    <Archive_x0020_Date xmlns="f6cb9796-f70d-4240-b358-b67b1add87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nual or How-To" ma:contentTypeID="0x010100FED70E2A38438D4EBB022D01B3E52AEF003001771DF943A84D89084EEE89F37DE5" ma:contentTypeVersion="39" ma:contentTypeDescription="Create a new manual or how-to document." ma:contentTypeScope="" ma:versionID="4138379490a66ff0fbb8a5bc14f60412">
  <xsd:schema xmlns:xsd="http://www.w3.org/2001/XMLSchema" xmlns:xs="http://www.w3.org/2001/XMLSchema" xmlns:p="http://schemas.microsoft.com/office/2006/metadata/properties" xmlns:ns1="http://schemas.microsoft.com/sharepoint/v3" xmlns:ns2="f6cb9796-f70d-4240-b358-b67b1add8756" xmlns:ns3="139bdad5-8907-48a3-bf20-f7237a319300" xmlns:ns4="http://schemas.microsoft.com/sharepoint.v3" targetNamespace="http://schemas.microsoft.com/office/2006/metadata/properties" ma:root="true" ma:fieldsID="efd95e413c378907a153d5f51e96dad0" ns1:_="" ns2:_="" ns3:_="" ns4:_="">
    <xsd:import namespace="http://schemas.microsoft.com/sharepoint/v3"/>
    <xsd:import namespace="f6cb9796-f70d-4240-b358-b67b1add8756"/>
    <xsd:import namespace="139bdad5-8907-48a3-bf20-f7237a319300"/>
    <xsd:import namespace="http://schemas.microsoft.com/sharepoint.v3"/>
    <xsd:element name="properties">
      <xsd:complexType>
        <xsd:sequence>
          <xsd:element name="documentManagement">
            <xsd:complexType>
              <xsd:all>
                <xsd:element ref="ns2:Title_x0020__x0028_with_x0020_link_x0020_to_x0020_item_x0029_" minOccurs="0"/>
                <xsd:element ref="ns2:Date1"/>
                <xsd:element ref="ns2:Effective_x0020_Start_x0020_Date" minOccurs="0"/>
                <xsd:element ref="ns2:Effective_x0020_End_x0020_Date" minOccurs="0"/>
                <xsd:element ref="ns2:Last_x0020_Review_x0020_Date"/>
                <xsd:element ref="ns2:Next_x0020_Review_x0020_Date"/>
                <xsd:element ref="ns2:Archive_x0020_Date" minOccurs="0"/>
                <xsd:element ref="ns2:Form_x0020_ID" minOccurs="0"/>
                <xsd:element ref="ns3:Provider" minOccurs="0"/>
                <xsd:element ref="ns3:Elective" minOccurs="0"/>
                <xsd:element ref="ns4:CategoryDescription" minOccurs="0"/>
                <xsd:element ref="ns1:Language" minOccurs="0"/>
                <xsd:element ref="ns2:TaxCatchAllLabel" minOccurs="0"/>
                <xsd:element ref="ns3:nc77ef6978a44d3291c9a32fdf6ebfa0" minOccurs="0"/>
                <xsd:element ref="ns2:TaxCatchAll" minOccurs="0"/>
                <xsd:element ref="ns3:odb4b902bdd64a64a48929ef7b1f6c5f" minOccurs="0"/>
                <xsd:element ref="ns3:e3db46b17c4549f581d63ba062db160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6cb9796-f70d-4240-b358-b67b1add8756" elementFormDefault="qualified">
    <xsd:import namespace="http://schemas.microsoft.com/office/2006/documentManagement/types"/>
    <xsd:import namespace="http://schemas.microsoft.com/office/infopath/2007/PartnerControls"/>
    <xsd:element name="Title_x0020__x0028_with_x0020_link_x0020_to_x0020_item_x0029_" ma:index="2" nillable="true" ma:displayName="Title (with link to item)" ma:description="The user-friendly title of the item with a hyperlink to the item" ma:format="Hyperlink" ma:internalName="Title_x0020__x0028_with_x0020_link_x0020_to_x0020_item_x0029_">
      <xsd:complexType>
        <xsd:complexContent>
          <xsd:extension base="dms:URL">
            <xsd:sequence>
              <xsd:element name="Url" type="dms:ValidUrl" minOccurs="0" nillable="true"/>
              <xsd:element name="Description" type="xsd:string" nillable="true"/>
            </xsd:sequence>
          </xsd:extension>
        </xsd:complexContent>
      </xsd:complexType>
    </xsd:element>
    <xsd:element name="Date1" ma:index="3" ma:displayName="Date" ma:description="Date of document." ma:format="DateOnly" ma:internalName="Date1" ma:readOnly="false">
      <xsd:simpleType>
        <xsd:restriction base="dms:DateTime"/>
      </xsd:simpleType>
    </xsd:element>
    <xsd:element name="Effective_x0020_Start_x0020_Date" ma:index="4" nillable="true" ma:displayName="Effective Start Date" ma:description="Choose a start date." ma:format="DateOnly" ma:internalName="Effective_x0020_Start_x0020_Date">
      <xsd:simpleType>
        <xsd:restriction base="dms:DateTime"/>
      </xsd:simpleType>
    </xsd:element>
    <xsd:element name="Effective_x0020_End_x0020_Date" ma:index="5" nillable="true" ma:displayName="Effective End Date" ma:description="Choose an end date." ma:format="DateOnly" ma:internalName="Effective_x0020_End_x0020_Date">
      <xsd:simpleType>
        <xsd:restriction base="dms:DateTime"/>
      </xsd:simpleType>
    </xsd:element>
    <xsd:element name="Last_x0020_Review_x0020_Date" ma:index="6" ma:displayName="Last Review Date" ma:default="[today]" ma:description="The date this page or item was last reviewed for accuracy." ma:format="DateOnly" ma:internalName="Last_x0020_Review_x0020_Date" ma:readOnly="false">
      <xsd:simpleType>
        <xsd:restriction base="dms:DateTime"/>
      </xsd:simpleType>
    </xsd:element>
    <xsd:element name="Next_x0020_Review_x0020_Date" ma:index="7" ma:displayName="Next Review Date" ma:description="The date this page or item should next be reviewed for accuracy. It should be no more than 1 year after the LAST REVIEW DATE." ma:format="DateOnly" ma:internalName="Next_x0020_Review_x0020_Date" ma:readOnly="false">
      <xsd:simpleType>
        <xsd:restriction base="dms:DateTime"/>
      </xsd:simpleType>
    </xsd:element>
    <xsd:element name="Archive_x0020_Date" ma:index="8" nillable="true" ma:displayName="Archive Date" ma:description="The date this page or item should no longer be visible to the public." ma:format="DateOnly" ma:internalName="Archive_x0020_Date">
      <xsd:simpleType>
        <xsd:restriction base="dms:DateTime"/>
      </xsd:simpleType>
    </xsd:element>
    <xsd:element name="Form_x0020_ID" ma:index="9" nillable="true" ma:displayName="Form ID" ma:description="A unique ID or number for this document." ma:internalName="Form_x0020_ID">
      <xsd:simpleType>
        <xsd:restriction base="dms:Text">
          <xsd:maxLength value="255"/>
        </xsd:restriction>
      </xsd:simpleType>
    </xsd:element>
    <xsd:element name="TaxCatchAllLabel" ma:index="19" nillable="true" ma:displayName="Taxonomy Catch All Column1" ma:hidden="true" ma:list="{291160d9-2344-403e-8f2f-3565e61e4719}" ma:internalName="TaxCatchAllLabel" ma:readOnly="true" ma:showField="CatchAllDataLabel" ma:web="f6cb9796-f70d-4240-b358-b67b1add8756">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291160d9-2344-403e-8f2f-3565e61e4719}" ma:internalName="TaxCatchAll" ma:showField="CatchAllData" ma:web="f6cb9796-f70d-4240-b358-b67b1add87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bdad5-8907-48a3-bf20-f7237a319300" elementFormDefault="qualified">
    <xsd:import namespace="http://schemas.microsoft.com/office/2006/documentManagement/types"/>
    <xsd:import namespace="http://schemas.microsoft.com/office/infopath/2007/PartnerControls"/>
    <xsd:element name="Provider" ma:index="13" nillable="true" ma:displayName="Provider" ma:description="Name of company or benefit provider." ma:format="Dropdown" ma:internalName="Provider">
      <xsd:simpleType>
        <xsd:restriction base="dms:Choice">
          <xsd:enumeration value="Voya"/>
          <xsd:enumeration value="Kaiser"/>
        </xsd:restriction>
      </xsd:simpleType>
    </xsd:element>
    <xsd:element name="Elective" ma:index="14" nillable="true" ma:displayName="Elective" ma:default="1" ma:description="Check yes if this info is about an elective, optional, or opt-in employee benefit or program. Uncheck for no." ma:internalName="Elective">
      <xsd:simpleType>
        <xsd:restriction base="dms:Boolean"/>
      </xsd:simpleType>
    </xsd:element>
    <xsd:element name="nc77ef6978a44d3291c9a32fdf6ebfa0" ma:index="21" nillable="true" ma:taxonomy="true" ma:internalName="nc77ef6978a44d3291c9a32fdf6ebfa0" ma:taxonomyFieldName="Bargaining_x0020_Unit2" ma:displayName="Bargaining Unit" ma:default="" ma:fieldId="{7c77ef69-78a4-4d32-91c9-a32fdf6ebfa0}" ma:taxonomyMulti="true" ma:sspId="e83a5536-75d5-4f2a-8f1b-06bce14ff827" ma:termSetId="95b85803-1edd-4f96-8547-d191fa4fca82" ma:anchorId="21e155f3-ced9-41de-9c8b-d30c274c8702" ma:open="false" ma:isKeyword="false">
      <xsd:complexType>
        <xsd:sequence>
          <xsd:element ref="pc:Terms" minOccurs="0" maxOccurs="1"/>
        </xsd:sequence>
      </xsd:complexType>
    </xsd:element>
    <xsd:element name="odb4b902bdd64a64a48929ef7b1f6c5f" ma:index="24" nillable="true" ma:taxonomy="true" ma:internalName="odb4b902bdd64a64a48929ef7b1f6c5f" ma:taxonomyFieldName="Benefit_x0020_Type2" ma:displayName="Benefit Type" ma:default="" ma:fieldId="{8db4b902-bdd6-4a64-a489-29ef7b1f6c5f}" ma:taxonomyMulti="true" ma:sspId="e83a5536-75d5-4f2a-8f1b-06bce14ff827" ma:termSetId="95b85803-1edd-4f96-8547-d191fa4fca82" ma:anchorId="ade77653-370b-42f5-9005-26ee286a757b" ma:open="false" ma:isKeyword="false">
      <xsd:complexType>
        <xsd:sequence>
          <xsd:element ref="pc:Terms" minOccurs="0" maxOccurs="1"/>
        </xsd:sequence>
      </xsd:complexType>
    </xsd:element>
    <xsd:element name="e3db46b17c4549f581d63ba062db1609" ma:index="27" nillable="true" ma:taxonomy="true" ma:internalName="e3db46b17c4549f581d63ba062db1609" ma:taxonomyFieldName="Personnel_x0020_Action" ma:displayName="Personnel Action" ma:default="" ma:fieldId="{e3db46b1-7c45-49f5-81d6-3ba062db1609}" ma:taxonomyMulti="true" ma:sspId="e83a5536-75d5-4f2a-8f1b-06bce14ff827" ma:termSetId="95b85803-1edd-4f96-8547-d191fa4fca82" ma:anchorId="b8e7e623-e20a-408c-a42e-cd87442c260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92C63-A277-401C-9C8B-DFF389169629}">
  <ds:schemaRefs>
    <ds:schemaRef ds:uri="http://www.w3.org/XML/1998/namespace"/>
    <ds:schemaRef ds:uri="02814504-5b25-41c3-ab44-5fa1f6e81948"/>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BF318CF-AC29-4562-A5EA-65F92EBDBD67}"/>
</file>

<file path=customXml/itemProps3.xml><?xml version="1.0" encoding="utf-8"?>
<ds:datastoreItem xmlns:ds="http://schemas.openxmlformats.org/officeDocument/2006/customXml" ds:itemID="{4DA606E4-D963-4450-B0B5-C6990A6EA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3877</TotalTime>
  <Words>9853</Words>
  <Application>Microsoft Office PowerPoint</Application>
  <PresentationFormat>On-screen Show (4:3)</PresentationFormat>
  <Paragraphs>626</Paragraphs>
  <Slides>54</Slides>
  <Notes>54</Notes>
  <HiddenSlides>7</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64" baseType="lpstr">
      <vt:lpstr>Arial</vt:lpstr>
      <vt:lpstr>Arial Narrow</vt:lpstr>
      <vt:lpstr>Calibri</vt:lpstr>
      <vt:lpstr>Times New Roman</vt:lpstr>
      <vt:lpstr>Wingdings</vt:lpstr>
      <vt:lpstr>3_Custom Design</vt:lpstr>
      <vt:lpstr>4_Custom Design</vt:lpstr>
      <vt:lpstr>5_Custom Design</vt:lpstr>
      <vt:lpstr>6_Custom Design</vt:lpstr>
      <vt:lpstr>Microsoft Excel Chart</vt:lpstr>
      <vt:lpstr>PowerPoint Presentation</vt:lpstr>
      <vt:lpstr>Important Information</vt:lpstr>
      <vt:lpstr>Important Information</vt:lpstr>
      <vt:lpstr>Sources of retirement income for today’s retirees</vt:lpstr>
      <vt:lpstr>Sources of retirement income for today’s retirees</vt:lpstr>
      <vt:lpstr>Your expenses don’t end when you retire</vt:lpstr>
      <vt:lpstr>Effects of inflation</vt:lpstr>
      <vt:lpstr>Will you have enough to fund your retirement?</vt:lpstr>
      <vt:lpstr>Catch-up contributions can help make up for lost time</vt:lpstr>
      <vt:lpstr>Additional savings opportunities with 403(b) plans</vt:lpstr>
      <vt:lpstr>Additional savings opportunities with 403(b) plans…cont’d</vt:lpstr>
      <vt:lpstr>Will you have enough to fund your retirement?</vt:lpstr>
      <vt:lpstr>Additional savings opportunities with 403(b) plans</vt:lpstr>
      <vt:lpstr>Additional savings opportunities with 403(b) plans…cont’d</vt:lpstr>
      <vt:lpstr>Catch-up contributions can help make up for lost time</vt:lpstr>
      <vt:lpstr>Will you have enough to fund your retirement?</vt:lpstr>
      <vt:lpstr>Catch-up contributions can help make up for lost time</vt:lpstr>
      <vt:lpstr>Additional savings opportunities with 457(b) plans</vt:lpstr>
      <vt:lpstr>Additional savings opportunities with 457(b) plans…cont’d</vt:lpstr>
      <vt:lpstr>Will you have enough to fund your retirement?</vt:lpstr>
      <vt:lpstr>Additional savings opportunities with 403(b) plans</vt:lpstr>
      <vt:lpstr>Additional savings opportunities with 403(b) plans…cont’d</vt:lpstr>
      <vt:lpstr>Will you have enough to fund your retirement?</vt:lpstr>
      <vt:lpstr>Catch-up contributions can help make up for lost time</vt:lpstr>
      <vt:lpstr>Additional savings opportunities with 403(b) plans</vt:lpstr>
      <vt:lpstr>Additional savings opportunities with 403(b) plans…cont’d</vt:lpstr>
      <vt:lpstr>Will you have enough to fund your retirement?</vt:lpstr>
      <vt:lpstr>Additional savings opportunities with 403(b) plans</vt:lpstr>
      <vt:lpstr>Additional savings opportunities with 403(b) plans…cont’d</vt:lpstr>
      <vt:lpstr>Will you have enough to fund your retirement?</vt:lpstr>
      <vt:lpstr>Catch-up contributions can help make up for lost time</vt:lpstr>
      <vt:lpstr>Additional savings opportunities with 403(b) plans</vt:lpstr>
      <vt:lpstr>Additional savings opportunities with 403(b) plans…cont’d</vt:lpstr>
      <vt:lpstr>Will you have enough to fund your retirement?</vt:lpstr>
      <vt:lpstr>Additional savings opportunities with 403(b) plans</vt:lpstr>
      <vt:lpstr>Additional savings opportunities with 403(b) plans…cont’d</vt:lpstr>
      <vt:lpstr>The longer you wait, the more it may cost</vt:lpstr>
      <vt:lpstr>Helping more of your money work for you</vt:lpstr>
      <vt:lpstr>A plan that gives you a tax choice</vt:lpstr>
      <vt:lpstr>Contribution limits are the same</vt:lpstr>
      <vt:lpstr>Special 457(b) catch-up</vt:lpstr>
      <vt:lpstr>Age 50+ catch-up</vt:lpstr>
      <vt:lpstr>Consider a traditional/pre-tax 457(b) if you...</vt:lpstr>
      <vt:lpstr>Consider a Roth/after-tax 457(b) if you...</vt:lpstr>
      <vt:lpstr>Consider both if you...</vt:lpstr>
      <vt:lpstr>Crunch the numbers</vt:lpstr>
      <vt:lpstr>Payroll deductions make contributing painless!</vt:lpstr>
      <vt:lpstr>Rule of thumb</vt:lpstr>
      <vt:lpstr>What is a diversified portfolio?</vt:lpstr>
      <vt:lpstr>Diversify your investment “mix” based on your level of risk</vt:lpstr>
      <vt:lpstr>Diversify your investment “mix” based on asset classes</vt:lpstr>
      <vt:lpstr>Rebalance your portfolio over time</vt:lpstr>
      <vt:lpstr>Try our online calculators</vt:lpstr>
      <vt:lpstr>Financial Professional Information</vt:lpstr>
    </vt:vector>
  </TitlesOfParts>
  <Company>Konvict Muzik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457 Voya Overview Presentation</dc:title>
  <dc:creator>Summer Taylor</dc:creator>
  <cp:lastModifiedBy>Carrie Wagner</cp:lastModifiedBy>
  <cp:revision>368</cp:revision>
  <cp:lastPrinted>2014-06-11T18:07:32Z</cp:lastPrinted>
  <dcterms:created xsi:type="dcterms:W3CDTF">2013-05-16T14:41:27Z</dcterms:created>
  <dcterms:modified xsi:type="dcterms:W3CDTF">2021-10-07T19:44:43Z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1402931-ee1f-401a-a3a4-d813c808f41c_Enabled">
    <vt:lpwstr>true</vt:lpwstr>
  </property>
  <property fmtid="{D5CDD505-2E9C-101B-9397-08002B2CF9AE}" pid="3" name="MSIP_Label_01402931-ee1f-401a-a3a4-d813c808f41c_SetDate">
    <vt:lpwstr>2021-06-22T15:08:46Z</vt:lpwstr>
  </property>
  <property fmtid="{D5CDD505-2E9C-101B-9397-08002B2CF9AE}" pid="4" name="MSIP_Label_01402931-ee1f-401a-a3a4-d813c808f41c_Method">
    <vt:lpwstr>Privileged</vt:lpwstr>
  </property>
  <property fmtid="{D5CDD505-2E9C-101B-9397-08002B2CF9AE}" pid="5" name="MSIP_Label_01402931-ee1f-401a-a3a4-d813c808f41c_Name">
    <vt:lpwstr>Restricted - Business Information</vt:lpwstr>
  </property>
  <property fmtid="{D5CDD505-2E9C-101B-9397-08002B2CF9AE}" pid="6" name="MSIP_Label_01402931-ee1f-401a-a3a4-d813c808f41c_SiteId">
    <vt:lpwstr>e3054106-a46a-4dc0-b86d-2ba84a24cdc4</vt:lpwstr>
  </property>
  <property fmtid="{D5CDD505-2E9C-101B-9397-08002B2CF9AE}" pid="7" name="MSIP_Label_01402931-ee1f-401a-a3a4-d813c808f41c_ActionId">
    <vt:lpwstr>c49869dc-f454-42a1-a0cf-497fbfcdf9bf</vt:lpwstr>
  </property>
  <property fmtid="{D5CDD505-2E9C-101B-9397-08002B2CF9AE}" pid="8" name="MSIP_Label_01402931-ee1f-401a-a3a4-d813c808f41c_ContentBits">
    <vt:lpwstr>0</vt:lpwstr>
  </property>
  <property fmtid="{D5CDD505-2E9C-101B-9397-08002B2CF9AE}" pid="9" name="ContentTypeId">
    <vt:lpwstr>0x010100FED70E2A38438D4EBB022D01B3E52AEF003001771DF943A84D89084EEE89F37DE5</vt:lpwstr>
  </property>
  <property fmtid="{D5CDD505-2E9C-101B-9397-08002B2CF9AE}" pid="10" name="IsMyDocuments">
    <vt:bool>true</vt:bool>
  </property>
  <property fmtid="{D5CDD505-2E9C-101B-9397-08002B2CF9AE}" pid="11" name="Bargaining Unit2">
    <vt:lpwstr/>
  </property>
  <property fmtid="{D5CDD505-2E9C-101B-9397-08002B2CF9AE}" pid="12" name="Personnel Action">
    <vt:lpwstr>7290;#Open Enrollment|54ddcee0-413b-4541-b099-5e693b82e7b9</vt:lpwstr>
  </property>
  <property fmtid="{D5CDD505-2E9C-101B-9397-08002B2CF9AE}" pid="13" name="Benefit Type2">
    <vt:lpwstr/>
  </property>
</Properties>
</file>