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 id="2147483667" r:id="rId6"/>
  </p:sldMasterIdLst>
  <p:notesMasterIdLst>
    <p:notesMasterId r:id="rId23"/>
  </p:notesMasterIdLst>
  <p:sldIdLst>
    <p:sldId id="341" r:id="rId7"/>
    <p:sldId id="263" r:id="rId8"/>
    <p:sldId id="460" r:id="rId9"/>
    <p:sldId id="461" r:id="rId10"/>
    <p:sldId id="442" r:id="rId11"/>
    <p:sldId id="296" r:id="rId12"/>
    <p:sldId id="369" r:id="rId13"/>
    <p:sldId id="289" r:id="rId14"/>
    <p:sldId id="277" r:id="rId15"/>
    <p:sldId id="262" r:id="rId16"/>
    <p:sldId id="291" r:id="rId17"/>
    <p:sldId id="293" r:id="rId18"/>
    <p:sldId id="294" r:id="rId19"/>
    <p:sldId id="258" r:id="rId20"/>
    <p:sldId id="462" r:id="rId21"/>
    <p:sldId id="30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yssa X. Carter" initials="AXC" lastIdx="6" clrIdx="0"/>
  <p:cmAuthor id="2" name="Amy V. Conroy" initials="AVC" lastIdx="31" clrIdx="1"/>
  <p:cmAuthor id="3" name="Joshua A Christiansen" initials="JAC" lastIdx="28" clrIdx="2"/>
  <p:cmAuthor id="4" name="jun hanawa" initials="jh" lastIdx="1" clrIdx="3"/>
  <p:cmAuthor id="5" name="jun hanawa" initials="jh [2]"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2855"/>
    <a:srgbClr val="E45524"/>
    <a:srgbClr val="0067A5"/>
    <a:srgbClr val="007BAC"/>
    <a:srgbClr val="D2A9C1"/>
    <a:srgbClr val="E6661F"/>
    <a:srgbClr val="EC8142"/>
    <a:srgbClr val="E5661F"/>
    <a:srgbClr val="B1668F"/>
    <a:srgbClr val="00AD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96" autoAdjust="0"/>
    <p:restoredTop sz="94910" autoAdjust="0"/>
  </p:normalViewPr>
  <p:slideViewPr>
    <p:cSldViewPr snapToGrid="0" snapToObjects="1">
      <p:cViewPr varScale="1">
        <p:scale>
          <a:sx n="84" d="100"/>
          <a:sy n="84" d="100"/>
        </p:scale>
        <p:origin x="102" y="58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7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27" Type="http://schemas.openxmlformats.org/officeDocument/2006/relationships/theme" Target="theme/theme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05C6C-8C3F-0B4C-A2AF-DC9CF673537D}" type="datetimeFigureOut">
              <a:rPr lang="en-US" smtClean="0"/>
              <a:t>10/22/2020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718CB-1D1D-DA4B-8CFF-D90321312AA2}" type="slidenum">
              <a:rPr lang="en-US" smtClean="0"/>
              <a:t>‹#›</a:t>
            </a:fld>
            <a:endParaRPr lang="en-US" dirty="0"/>
          </a:p>
        </p:txBody>
      </p:sp>
    </p:spTree>
    <p:extLst>
      <p:ext uri="{BB962C8B-B14F-4D97-AF65-F5344CB8AC3E}">
        <p14:creationId xmlns:p14="http://schemas.microsoft.com/office/powerpoint/2010/main" val="13103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pp.respond.kaiserpermanente.org/e/er?s=936847217&amp;lid=9311&amp;elqTrackId=5e3ad711d180423cba85c867300c4bb5&amp;elq=1862feada4f8493aa4f98b44532227b0&amp;elqaid=7873&amp;elqat=1"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healthy.kaiserpermanente.org/oregon-washington/health-wellness/coronavirus-inform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D62718CB-1D1D-DA4B-8CFF-D90321312AA2}" type="slidenum">
              <a:rPr lang="en-US" smtClean="0"/>
              <a:t>1</a:t>
            </a:fld>
            <a:endParaRPr lang="en-US" dirty="0"/>
          </a:p>
        </p:txBody>
      </p:sp>
    </p:spTree>
    <p:extLst>
      <p:ext uri="{BB962C8B-B14F-4D97-AF65-F5344CB8AC3E}">
        <p14:creationId xmlns:p14="http://schemas.microsoft.com/office/powerpoint/2010/main" val="2281259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935037" y="4421187"/>
            <a:ext cx="5153025" cy="4189412"/>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192" name="Google Shape;192;p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050" b="1" dirty="0">
                <a:solidFill>
                  <a:schemeClr val="tx1"/>
                </a:solidFill>
                <a:latin typeface="+mn-lt"/>
                <a:ea typeface="MS PGothic" charset="0"/>
              </a:rPr>
              <a:t>What to say: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050" b="0" i="0" u="none" strike="noStrike" kern="1200" baseline="0" dirty="0">
                <a:solidFill>
                  <a:schemeClr val="tx1"/>
                </a:solidFill>
                <a:latin typeface="+mn-lt"/>
                <a:ea typeface="MS PGothic" panose="020B0600070205080204" pitchFamily="34" charset="-128"/>
                <a:cs typeface="MS PGothic" charset="0"/>
              </a:rPr>
              <a:t>Take advantage of these new membership perks to help you stay physically and mentally fit.</a:t>
            </a:r>
          </a:p>
          <a:p>
            <a:pPr marL="0" marR="0" lvl="0" indent="0" algn="l" defTabSz="457200" rtl="0" eaLnBrk="0" fontAlgn="base" latinLnBrk="0" hangingPunct="0">
              <a:lnSpc>
                <a:spcPct val="100000"/>
              </a:lnSpc>
              <a:spcBef>
                <a:spcPct val="30000"/>
              </a:spcBef>
              <a:spcAft>
                <a:spcPct val="0"/>
              </a:spcAft>
              <a:buClrTx/>
              <a:buSzTx/>
              <a:buFontTx/>
              <a:buNone/>
              <a:tabLst/>
              <a:defRPr/>
            </a:pPr>
            <a:br>
              <a:rPr lang="en-US" sz="1050" b="1" i="0" u="none" strike="noStrike" kern="1200" baseline="0" dirty="0">
                <a:solidFill>
                  <a:schemeClr val="tx1"/>
                </a:solidFill>
                <a:latin typeface="+mn-lt"/>
                <a:ea typeface="MS PGothic" panose="020B0600070205080204" pitchFamily="34" charset="-128"/>
                <a:cs typeface="MS PGothic" charset="0"/>
              </a:rPr>
            </a:br>
            <a:r>
              <a:rPr lang="en-US" sz="1050" b="1" kern="1200" dirty="0">
                <a:solidFill>
                  <a:schemeClr val="tx1"/>
                </a:solidFill>
                <a:effectLst/>
                <a:latin typeface="+mn-lt"/>
                <a:ea typeface="MS PGothic" panose="020B0600070205080204" pitchFamily="34" charset="-128"/>
                <a:cs typeface="MS PGothic" charset="0"/>
              </a:rPr>
              <a:t>ClassPass at-home workouts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050" b="0" kern="1200" dirty="0">
                <a:solidFill>
                  <a:schemeClr val="tx1"/>
                </a:solidFill>
                <a:effectLst/>
                <a:latin typeface="+mn-lt"/>
                <a:ea typeface="MS PGothic" panose="020B0600070205080204" pitchFamily="34" charset="-128"/>
                <a:cs typeface="MS PGothic" charset="0"/>
              </a:rPr>
              <a:t>Get moving with fitness options that fit your schedule and lifestyle.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50" b="0" kern="1200" dirty="0">
                <a:solidFill>
                  <a:schemeClr val="tx1"/>
                </a:solidFill>
                <a:effectLst/>
                <a:latin typeface="+mn-lt"/>
                <a:ea typeface="MS PGothic" panose="020B0600070205080204" pitchFamily="34" charset="-128"/>
                <a:cs typeface="MS PGothic" charset="0"/>
              </a:rPr>
              <a:t>Reduced rates on livestream and in-person fitness classes like Pilates, dance, and boxing from top fitness studios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50" b="0" kern="1200" dirty="0">
                <a:solidFill>
                  <a:schemeClr val="tx1"/>
                </a:solidFill>
                <a:effectLst/>
                <a:latin typeface="+mn-lt"/>
                <a:ea typeface="MS PGothic" panose="020B0600070205080204" pitchFamily="34" charset="-128"/>
                <a:cs typeface="MS PGothic" charset="0"/>
              </a:rPr>
              <a:t>Access 4,000+ on-demand fitness classes online, including cardio, strength training, and yoga</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050" b="1" kern="1200" dirty="0">
                <a:solidFill>
                  <a:schemeClr val="tx1"/>
                </a:solidFill>
                <a:effectLst/>
                <a:latin typeface="+mn-lt"/>
                <a:ea typeface="MS PGothic" panose="020B0600070205080204" pitchFamily="34" charset="-128"/>
                <a:cs typeface="MS PGothic" charset="0"/>
              </a:rPr>
              <a:t>Calm app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050" b="0" kern="1200" dirty="0">
                <a:solidFill>
                  <a:schemeClr val="tx1"/>
                </a:solidFill>
                <a:effectLst/>
                <a:latin typeface="+mn-lt"/>
                <a:ea typeface="MS PGothic" panose="020B0600070205080204" pitchFamily="34" charset="-128"/>
                <a:cs typeface="MS PGothic" charset="0"/>
              </a:rPr>
              <a:t>Calm uses meditation and mindfulness to help lower stress, reduce anxiety, and improve sleep quality. Available at no cost to adult members. The app offers something for everyone: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50" b="0" kern="1200" dirty="0">
                <a:solidFill>
                  <a:schemeClr val="tx1"/>
                </a:solidFill>
                <a:effectLst/>
                <a:latin typeface="+mn-lt"/>
                <a:ea typeface="MS PGothic" panose="020B0600070205080204" pitchFamily="34" charset="-128"/>
                <a:cs typeface="MS PGothic" charset="0"/>
              </a:rPr>
              <a:t>A new 10-minute Daily Calm meditation every day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50" b="0" kern="1200" dirty="0">
                <a:solidFill>
                  <a:schemeClr val="tx1"/>
                </a:solidFill>
                <a:effectLst/>
                <a:latin typeface="+mn-lt"/>
                <a:ea typeface="MS PGothic" panose="020B0600070205080204" pitchFamily="34" charset="-128"/>
                <a:cs typeface="MS PGothic" charset="0"/>
              </a:rPr>
              <a:t>Guided meditations for anxiety, stress, gratitude, and more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50" b="0" kern="1200" dirty="0">
                <a:solidFill>
                  <a:schemeClr val="tx1"/>
                </a:solidFill>
                <a:effectLst/>
                <a:latin typeface="+mn-lt"/>
                <a:ea typeface="MS PGothic" panose="020B0600070205080204" pitchFamily="34" charset="-128"/>
                <a:cs typeface="MS PGothic" charset="0"/>
              </a:rPr>
              <a:t>Soothing bedtime tales for grown-ups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50" b="0" kern="1200" dirty="0">
                <a:solidFill>
                  <a:schemeClr val="tx1"/>
                </a:solidFill>
                <a:effectLst/>
                <a:latin typeface="+mn-lt"/>
                <a:ea typeface="MS PGothic" panose="020B0600070205080204" pitchFamily="34" charset="-128"/>
                <a:cs typeface="MS PGothic" charset="0"/>
              </a:rPr>
              <a:t>Music for focus, relaxation, and sleep</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50" b="0" kern="1200" dirty="0">
                <a:solidFill>
                  <a:schemeClr val="tx1"/>
                </a:solidFill>
                <a:effectLst/>
                <a:latin typeface="+mn-lt"/>
                <a:ea typeface="MS PGothic" panose="020B0600070205080204" pitchFamily="34" charset="-128"/>
                <a:cs typeface="MS PGothic" charset="0"/>
              </a:rPr>
              <a:t>Calm Masterclasses taught by world-renowned experts and celebrities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050" b="0" kern="1200" dirty="0">
              <a:solidFill>
                <a:schemeClr val="tx1"/>
              </a:solidFill>
              <a:effectLst/>
              <a:latin typeface="+mn-lt"/>
              <a:ea typeface="MS PGothic" panose="020B0600070205080204" pitchFamily="34" charset="-128"/>
              <a:cs typeface="MS PGothic" charset="0"/>
            </a:endParaRPr>
          </a:p>
          <a:p>
            <a:r>
              <a:rPr lang="en-US" sz="1050" b="1" kern="1200" dirty="0">
                <a:solidFill>
                  <a:schemeClr val="tx1"/>
                </a:solidFill>
                <a:effectLst/>
                <a:latin typeface="+mn-lt"/>
                <a:ea typeface="MS PGothic" panose="020B0600070205080204" pitchFamily="34" charset="-128"/>
                <a:cs typeface="MS PGothic" charset="0"/>
              </a:rPr>
              <a:t>myStrength</a:t>
            </a:r>
            <a:endParaRPr lang="en-US" sz="1050" b="1" kern="1200" baseline="30000" dirty="0">
              <a:solidFill>
                <a:schemeClr val="tx1"/>
              </a:solidFill>
              <a:effectLst/>
              <a:latin typeface="+mn-lt"/>
              <a:ea typeface="MS PGothic" panose="020B0600070205080204" pitchFamily="34" charset="-128"/>
              <a:cs typeface="MS PGothic" charset="0"/>
            </a:endParaRPr>
          </a:p>
          <a:p>
            <a:r>
              <a:rPr lang="en-US" sz="1050" kern="1200" dirty="0">
                <a:solidFill>
                  <a:schemeClr val="tx1"/>
                </a:solidFill>
                <a:effectLst/>
                <a:latin typeface="+mn-lt"/>
                <a:ea typeface="MS PGothic" panose="020B0600070205080204" pitchFamily="34" charset="-128"/>
                <a:cs typeface="MS PGothic" charset="0"/>
              </a:rPr>
              <a:t>Increase emotional resilience and adaptability with this app-based wellness program. You can create a personalized routine that includes: </a:t>
            </a:r>
          </a:p>
          <a:p>
            <a:pPr marL="171450" lvl="0" indent="-171450">
              <a:buFont typeface="Arial" panose="020B0604020202020204" pitchFamily="34" charset="0"/>
              <a:buChar char="•"/>
            </a:pPr>
            <a:r>
              <a:rPr lang="en-US" sz="1050" b="0" kern="1200" dirty="0">
                <a:solidFill>
                  <a:schemeClr val="tx1"/>
                </a:solidFill>
                <a:effectLst/>
                <a:latin typeface="+mn-lt"/>
                <a:ea typeface="MS PGothic" panose="020B0600070205080204" pitchFamily="34" charset="-128"/>
                <a:cs typeface="MS PGothic" charset="0"/>
              </a:rPr>
              <a:t>Tailored programs for managing depression, stress, anxiety, and more</a:t>
            </a:r>
          </a:p>
          <a:p>
            <a:pPr marL="171450" lvl="0" indent="-171450">
              <a:buFont typeface="Arial" panose="020B0604020202020204" pitchFamily="34" charset="0"/>
              <a:buChar char="•"/>
            </a:pPr>
            <a:r>
              <a:rPr lang="en-US" sz="1050" b="0" kern="1200" dirty="0">
                <a:solidFill>
                  <a:schemeClr val="tx1"/>
                </a:solidFill>
                <a:effectLst/>
                <a:latin typeface="+mn-lt"/>
                <a:ea typeface="MS PGothic" panose="020B0600070205080204" pitchFamily="34" charset="-128"/>
                <a:cs typeface="MS PGothic" charset="0"/>
              </a:rPr>
              <a:t>Mindfulness and meditation activities</a:t>
            </a:r>
          </a:p>
          <a:p>
            <a:pPr marL="171450" lvl="0" indent="-171450">
              <a:buFont typeface="Arial" panose="020B0604020202020204" pitchFamily="34" charset="0"/>
              <a:buChar char="•"/>
            </a:pPr>
            <a:r>
              <a:rPr lang="en-US" sz="1050" b="0" kern="1200" dirty="0">
                <a:solidFill>
                  <a:schemeClr val="tx1"/>
                </a:solidFill>
                <a:effectLst/>
                <a:latin typeface="+mn-lt"/>
                <a:ea typeface="MS PGothic" panose="020B0600070205080204" pitchFamily="34" charset="-128"/>
                <a:cs typeface="MS PGothic" charset="0"/>
              </a:rPr>
              <a:t>Tools for setting goals, tracking emotional states, and monitoring progress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050" b="0" kern="1200" dirty="0">
              <a:solidFill>
                <a:schemeClr val="tx1"/>
              </a:solidFill>
              <a:effectLst/>
              <a:latin typeface="+mn-lt"/>
              <a:ea typeface="MS PGothic" panose="020B0600070205080204" pitchFamily="34" charset="-128"/>
              <a:cs typeface="MS PGothic" charset="0"/>
            </a:endParaRPr>
          </a:p>
        </p:txBody>
      </p:sp>
      <p:sp>
        <p:nvSpPr>
          <p:cNvPr id="4" name="Slide Number Placeholder 3"/>
          <p:cNvSpPr>
            <a:spLocks noGrp="1"/>
          </p:cNvSpPr>
          <p:nvPr>
            <p:ph type="sldNum" sz="quarter" idx="10"/>
          </p:nvPr>
        </p:nvSpPr>
        <p:spPr/>
        <p:txBody>
          <a:bodyPr/>
          <a:lstStyle/>
          <a:p>
            <a:fld id="{559282B9-37CD-1B43-83B8-6D25B4FEA754}" type="slidenum">
              <a:rPr lang="en-US" smtClean="0"/>
              <a:t>11</a:t>
            </a:fld>
            <a:endParaRPr lang="en-US" dirty="0"/>
          </a:p>
        </p:txBody>
      </p:sp>
    </p:spTree>
    <p:extLst>
      <p:ext uri="{BB962C8B-B14F-4D97-AF65-F5344CB8AC3E}">
        <p14:creationId xmlns:p14="http://schemas.microsoft.com/office/powerpoint/2010/main" val="118049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100" eaLnBrk="1" hangingPunct="1">
              <a:spcBef>
                <a:spcPct val="0"/>
              </a:spcBef>
            </a:pPr>
            <a:r>
              <a:rPr lang="en-US" sz="1050" b="1" dirty="0">
                <a:latin typeface="Calibri" charset="0"/>
                <a:ea typeface="MS PGothic" charset="0"/>
              </a:rPr>
              <a:t>Note to presenter:  </a:t>
            </a:r>
          </a:p>
          <a:p>
            <a:pPr defTabSz="927100" eaLnBrk="1" hangingPunct="1">
              <a:spcBef>
                <a:spcPct val="0"/>
              </a:spcBef>
            </a:pPr>
            <a:r>
              <a:rPr lang="en-US" sz="1050" dirty="0">
                <a:latin typeface="Calibri" charset="0"/>
                <a:ea typeface="MS PGothic" charset="0"/>
              </a:rPr>
              <a:t>If you choose to include this slide, make sure to fill in the plan name at the top and all the variable fields.</a:t>
            </a:r>
          </a:p>
        </p:txBody>
      </p:sp>
      <p:sp>
        <p:nvSpPr>
          <p:cNvPr id="4" name="Slide Number Placeholder 3"/>
          <p:cNvSpPr>
            <a:spLocks noGrp="1"/>
          </p:cNvSpPr>
          <p:nvPr>
            <p:ph type="sldNum" sz="quarter" idx="10"/>
          </p:nvPr>
        </p:nvSpPr>
        <p:spPr/>
        <p:txBody>
          <a:bodyPr/>
          <a:lstStyle/>
          <a:p>
            <a:fld id="{559282B9-37CD-1B43-83B8-6D25B4FEA754}" type="slidenum">
              <a:rPr lang="en-US" smtClean="0"/>
              <a:t>12</a:t>
            </a:fld>
            <a:endParaRPr lang="en-US" dirty="0"/>
          </a:p>
        </p:txBody>
      </p:sp>
    </p:spTree>
    <p:extLst>
      <p:ext uri="{BB962C8B-B14F-4D97-AF65-F5344CB8AC3E}">
        <p14:creationId xmlns:p14="http://schemas.microsoft.com/office/powerpoint/2010/main" val="495154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100" eaLnBrk="1" hangingPunct="1">
              <a:spcBef>
                <a:spcPct val="0"/>
              </a:spcBef>
            </a:pPr>
            <a:r>
              <a:rPr lang="en-US" sz="1050" b="1" dirty="0">
                <a:latin typeface="Calibri" charset="0"/>
                <a:ea typeface="MS PGothic" charset="0"/>
              </a:rPr>
              <a:t>Note to presenter:  </a:t>
            </a:r>
          </a:p>
          <a:p>
            <a:pPr defTabSz="927100" eaLnBrk="1" hangingPunct="1">
              <a:spcBef>
                <a:spcPct val="0"/>
              </a:spcBef>
            </a:pPr>
            <a:r>
              <a:rPr lang="en-US" sz="1050" dirty="0">
                <a:latin typeface="Calibri" charset="0"/>
                <a:ea typeface="MS PGothic" charset="0"/>
              </a:rPr>
              <a:t>If you choose to include this slide, make sure to fill in the plan name at the top and all the variable fields.</a:t>
            </a:r>
          </a:p>
        </p:txBody>
      </p:sp>
      <p:sp>
        <p:nvSpPr>
          <p:cNvPr id="4" name="Slide Number Placeholder 3"/>
          <p:cNvSpPr>
            <a:spLocks noGrp="1"/>
          </p:cNvSpPr>
          <p:nvPr>
            <p:ph type="sldNum" sz="quarter" idx="10"/>
          </p:nvPr>
        </p:nvSpPr>
        <p:spPr/>
        <p:txBody>
          <a:bodyPr/>
          <a:lstStyle/>
          <a:p>
            <a:fld id="{559282B9-37CD-1B43-83B8-6D25B4FEA754}" type="slidenum">
              <a:rPr lang="en-US" smtClean="0"/>
              <a:t>13</a:t>
            </a:fld>
            <a:endParaRPr lang="en-US" dirty="0"/>
          </a:p>
        </p:txBody>
      </p:sp>
    </p:spTree>
    <p:extLst>
      <p:ext uri="{BB962C8B-B14F-4D97-AF65-F5344CB8AC3E}">
        <p14:creationId xmlns:p14="http://schemas.microsoft.com/office/powerpoint/2010/main" val="838209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9282B9-37CD-1B43-83B8-6D25B4FEA754}" type="slidenum">
              <a:rPr lang="en-US" smtClean="0"/>
              <a:t>14</a:t>
            </a:fld>
            <a:endParaRPr lang="en-US" dirty="0"/>
          </a:p>
        </p:txBody>
      </p:sp>
    </p:spTree>
    <p:extLst>
      <p:ext uri="{BB962C8B-B14F-4D97-AF65-F5344CB8AC3E}">
        <p14:creationId xmlns:p14="http://schemas.microsoft.com/office/powerpoint/2010/main" val="623122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S PGothic" panose="020B0600070205080204" pitchFamily="34" charset="-128"/>
                <a:cs typeface="MS PGothic" charset="0"/>
              </a:rPr>
              <a:t>What to say:</a:t>
            </a:r>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As soon as you join, we want to make your care experience easier. </a:t>
            </a:r>
          </a:p>
          <a:p>
            <a:pPr marL="171450" lvl="0" indent="-171450">
              <a:buFont typeface="Arial" panose="020B0604020202020204" pitchFamily="34" charset="0"/>
              <a:buChar char="•"/>
            </a:pPr>
            <a:r>
              <a:rPr lang="en-US" sz="1200" b="1" kern="1200" dirty="0">
                <a:solidFill>
                  <a:schemeClr val="tx1"/>
                </a:solidFill>
                <a:effectLst/>
                <a:latin typeface="+mn-lt"/>
                <a:ea typeface="MS PGothic" panose="020B0600070205080204" pitchFamily="34" charset="-128"/>
                <a:cs typeface="MS PGothic" charset="0"/>
              </a:rPr>
              <a:t>Onboarding support —</a:t>
            </a:r>
            <a:r>
              <a:rPr lang="en-US" sz="1200" kern="1200" dirty="0">
                <a:solidFill>
                  <a:schemeClr val="tx1"/>
                </a:solidFill>
                <a:effectLst/>
                <a:latin typeface="+mn-lt"/>
                <a:ea typeface="MS PGothic" panose="020B0600070205080204" pitchFamily="34" charset="-128"/>
                <a:cs typeface="MS PGothic" charset="0"/>
              </a:rPr>
              <a:t>You’ll get your ID cards and a personalized welcome book in the mail. Still have questions? Call our New Member Welcome Desk for 1:1 support in transitioning your care to Kaiser Permanente. </a:t>
            </a:r>
          </a:p>
          <a:p>
            <a:pPr marL="171450" lvl="0" indent="-171450">
              <a:buFont typeface="Arial" panose="020B0604020202020204" pitchFamily="34" charset="0"/>
              <a:buChar char="•"/>
            </a:pPr>
            <a:r>
              <a:rPr lang="en-US" sz="1200" b="1" kern="1200" dirty="0">
                <a:solidFill>
                  <a:schemeClr val="tx1"/>
                </a:solidFill>
                <a:effectLst/>
                <a:latin typeface="+mn-lt"/>
                <a:ea typeface="MS PGothic" panose="020B0600070205080204" pitchFamily="34" charset="-128"/>
                <a:cs typeface="MS PGothic" charset="0"/>
              </a:rPr>
              <a:t>Start getting the care you need in 3 easy steps.</a:t>
            </a:r>
            <a:endParaRPr lang="en-US" sz="1200" kern="1200" dirty="0">
              <a:solidFill>
                <a:schemeClr val="tx1"/>
              </a:solidFill>
              <a:effectLst/>
              <a:latin typeface="+mn-lt"/>
              <a:ea typeface="MS PGothic" panose="020B0600070205080204" pitchFamily="34" charset="-128"/>
              <a:cs typeface="MS PGothic" charset="0"/>
            </a:endParaRPr>
          </a:p>
          <a:p>
            <a:pPr marL="628650" lvl="1" indent="-171450">
              <a:buFont typeface="Arial" panose="020B0604020202020204" pitchFamily="34" charset="0"/>
              <a:buChar char="•"/>
            </a:pPr>
            <a:r>
              <a:rPr lang="en-US" sz="1200" b="1" kern="1200" dirty="0">
                <a:solidFill>
                  <a:schemeClr val="tx1"/>
                </a:solidFill>
                <a:effectLst/>
                <a:latin typeface="+mn-lt"/>
                <a:ea typeface="MS PGothic" panose="020B0600070205080204" pitchFamily="34" charset="-128"/>
                <a:cs typeface="MS PGothic" charset="0"/>
              </a:rPr>
              <a:t>Registration on kp.org ―</a:t>
            </a:r>
            <a:r>
              <a:rPr lang="en-US" sz="1200" kern="1200" dirty="0">
                <a:solidFill>
                  <a:schemeClr val="tx1"/>
                </a:solidFill>
                <a:effectLst/>
                <a:latin typeface="+mn-lt"/>
                <a:ea typeface="MS PGothic" panose="020B0600070205080204" pitchFamily="34" charset="-128"/>
                <a:cs typeface="MS PGothic" charset="0"/>
              </a:rPr>
              <a:t> Register for your online account on the Kaiser Permanente app or kp.org/new member and start using the many time-saving features. Schedule virtual or in person appointments, order and track prescriptions,  and manage your family’s care.</a:t>
            </a:r>
          </a:p>
          <a:p>
            <a:pPr marL="628650" lvl="1" indent="-171450">
              <a:buFont typeface="Arial" panose="020B0604020202020204" pitchFamily="34" charset="0"/>
              <a:buChar char="•"/>
            </a:pPr>
            <a:r>
              <a:rPr lang="en-US" sz="1200" b="1" kern="1200" dirty="0">
                <a:solidFill>
                  <a:schemeClr val="tx1"/>
                </a:solidFill>
                <a:effectLst/>
                <a:latin typeface="+mn-lt"/>
                <a:ea typeface="MS PGothic" panose="020B0600070205080204" pitchFamily="34" charset="-128"/>
                <a:cs typeface="MS PGothic" charset="0"/>
              </a:rPr>
              <a:t>Transition your care and prescriptions ―</a:t>
            </a:r>
            <a:r>
              <a:rPr lang="en-US" sz="1200" kern="1200" dirty="0">
                <a:solidFill>
                  <a:schemeClr val="tx1"/>
                </a:solidFill>
                <a:effectLst/>
                <a:latin typeface="+mn-lt"/>
                <a:ea typeface="MS PGothic" panose="020B0600070205080204" pitchFamily="34" charset="-128"/>
                <a:cs typeface="MS PGothic" charset="0"/>
              </a:rPr>
              <a:t> Easily move prescriptions so your treatment is uninterrupted. And find a care location that’s close to your home, work, or school. </a:t>
            </a:r>
          </a:p>
          <a:p>
            <a:pPr marL="628650" lvl="1" indent="-171450">
              <a:buFont typeface="Arial" panose="020B0604020202020204" pitchFamily="34" charset="0"/>
              <a:buChar char="•"/>
            </a:pPr>
            <a:r>
              <a:rPr lang="en-US" sz="1200" b="1" kern="1200" dirty="0">
                <a:solidFill>
                  <a:schemeClr val="tx1"/>
                </a:solidFill>
                <a:effectLst/>
                <a:latin typeface="+mn-lt"/>
                <a:ea typeface="MS PGothic" panose="020B0600070205080204" pitchFamily="34" charset="-128"/>
                <a:cs typeface="MS PGothic" charset="0"/>
              </a:rPr>
              <a:t>Choose your care team ―</a:t>
            </a:r>
            <a:r>
              <a:rPr lang="en-US" sz="1200" kern="1200" dirty="0">
                <a:solidFill>
                  <a:schemeClr val="tx1"/>
                </a:solidFill>
                <a:effectLst/>
                <a:latin typeface="+mn-lt"/>
                <a:ea typeface="MS PGothic" panose="020B0600070205080204" pitchFamily="34" charset="-128"/>
                <a:cs typeface="MS PGothic" charset="0"/>
              </a:rPr>
              <a:t> You can browse doctors by location and see details about their education, specialties, languages spoken, and more online. Choose your doctor based on what’s important to you and change anytime. </a:t>
            </a:r>
          </a:p>
        </p:txBody>
      </p:sp>
      <p:sp>
        <p:nvSpPr>
          <p:cNvPr id="4" name="Slide Number Placeholder 3"/>
          <p:cNvSpPr>
            <a:spLocks noGrp="1"/>
          </p:cNvSpPr>
          <p:nvPr>
            <p:ph type="sldNum" sz="quarter" idx="10"/>
          </p:nvPr>
        </p:nvSpPr>
        <p:spPr/>
        <p:txBody>
          <a:bodyPr/>
          <a:lstStyle/>
          <a:p>
            <a:fld id="{559282B9-37CD-1B43-83B8-6D25B4FEA754}" type="slidenum">
              <a:rPr lang="en-US" smtClean="0"/>
              <a:t>15</a:t>
            </a:fld>
            <a:endParaRPr lang="en-US" dirty="0"/>
          </a:p>
        </p:txBody>
      </p:sp>
    </p:spTree>
    <p:extLst>
      <p:ext uri="{BB962C8B-B14F-4D97-AF65-F5344CB8AC3E}">
        <p14:creationId xmlns:p14="http://schemas.microsoft.com/office/powerpoint/2010/main" val="9661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2718CB-1D1D-DA4B-8CFF-D90321312AA2}" type="slidenum">
              <a:rPr lang="en-US" smtClean="0"/>
              <a:t>16</a:t>
            </a:fld>
            <a:endParaRPr lang="en-US" dirty="0"/>
          </a:p>
        </p:txBody>
      </p:sp>
    </p:spTree>
    <p:extLst>
      <p:ext uri="{BB962C8B-B14F-4D97-AF65-F5344CB8AC3E}">
        <p14:creationId xmlns:p14="http://schemas.microsoft.com/office/powerpoint/2010/main" val="377979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S PGothic" panose="020B0600070205080204" pitchFamily="34" charset="-128"/>
                <a:cs typeface="MS PGothic" charset="0"/>
              </a:rPr>
              <a:t>What to say:</a:t>
            </a:r>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We can help you get to your healthy place — no matter where it is.</a:t>
            </a:r>
          </a:p>
          <a:p>
            <a:r>
              <a:rPr lang="en-US" sz="1200" kern="1200" dirty="0">
                <a:solidFill>
                  <a:schemeClr val="tx1"/>
                </a:solidFill>
                <a:effectLst/>
                <a:latin typeface="+mn-lt"/>
                <a:ea typeface="MS PGothic" panose="020B0600070205080204" pitchFamily="34" charset="-128"/>
                <a:cs typeface="MS PGothic" charset="0"/>
              </a:rPr>
              <a:t>We combine care and coverage — which makes us different than your other health care options. With Kaiser Permanente, you get: </a:t>
            </a:r>
          </a:p>
          <a:p>
            <a:pPr marL="171450" indent="-171450">
              <a:buFont typeface="Arial" panose="020B0604020202020204" pitchFamily="34" charset="0"/>
              <a:buChar char="•"/>
            </a:pPr>
            <a:r>
              <a:rPr lang="en-US" sz="1200" b="1" kern="1200" dirty="0">
                <a:solidFill>
                  <a:schemeClr val="tx1"/>
                </a:solidFill>
                <a:effectLst/>
                <a:latin typeface="+mn-lt"/>
                <a:ea typeface="MS PGothic" panose="020B0600070205080204" pitchFamily="34" charset="-128"/>
                <a:cs typeface="MS PGothic" charset="0"/>
              </a:rPr>
              <a:t>Connected care — </a:t>
            </a:r>
            <a:r>
              <a:rPr lang="en-US" sz="1200" kern="1200" dirty="0">
                <a:solidFill>
                  <a:schemeClr val="tx1"/>
                </a:solidFill>
                <a:effectLst/>
                <a:latin typeface="+mn-lt"/>
                <a:ea typeface="MS PGothic" panose="020B0600070205080204" pitchFamily="34" charset="-128"/>
                <a:cs typeface="MS PGothic" charset="0"/>
              </a:rPr>
              <a:t>We’re both a care provider and a health plan, which makes your life easier. Your doctors, hospitals, and health plan work together — making it more convenient for you to get the right care when you need it. Your personal doctor, specialists, and nurses are connected to each other, and to you, through our electronic health record system. You get personalized care, because they can see your health history — like your conditions, medications, and allergies. Getting care feels easier and faster.</a:t>
            </a:r>
            <a:br>
              <a:rPr lang="en-US" sz="1200" kern="1200" dirty="0">
                <a:solidFill>
                  <a:schemeClr val="tx1"/>
                </a:solidFill>
                <a:effectLst/>
                <a:latin typeface="+mn-lt"/>
                <a:ea typeface="MS PGothic" panose="020B0600070205080204" pitchFamily="34" charset="-128"/>
                <a:cs typeface="MS PGothic" charset="0"/>
              </a:rPr>
            </a:br>
            <a:r>
              <a:rPr lang="en-US" sz="1200" kern="1200" dirty="0">
                <a:solidFill>
                  <a:schemeClr val="tx1"/>
                </a:solidFill>
                <a:effectLst/>
                <a:latin typeface="+mn-lt"/>
                <a:ea typeface="MS PGothic" panose="020B0600070205080204" pitchFamily="34" charset="-128"/>
                <a:cs typeface="MS PGothic" charset="0"/>
              </a:rPr>
              <a:t>Plus, referrals aren’t needed for certain specialties, like obstetrics-gynecology, mental health, and substance use disorder treatment. And when you need to see another type of specialist, your doctor can connect you.</a:t>
            </a:r>
          </a:p>
          <a:p>
            <a:pPr marL="171450" indent="-171450">
              <a:buFont typeface="Arial" panose="020B0604020202020204" pitchFamily="34" charset="0"/>
              <a:buChar char="•"/>
            </a:pPr>
            <a:r>
              <a:rPr lang="en-US" sz="1200" b="1" kern="1200" dirty="0">
                <a:solidFill>
                  <a:schemeClr val="tx1"/>
                </a:solidFill>
                <a:effectLst/>
                <a:latin typeface="+mn-lt"/>
                <a:ea typeface="MS PGothic" panose="020B0600070205080204" pitchFamily="34" charset="-128"/>
                <a:cs typeface="MS PGothic" charset="0"/>
              </a:rPr>
              <a:t>Care meets you where you are — </a:t>
            </a:r>
            <a:r>
              <a:rPr lang="en-US" sz="1200" kern="1200" dirty="0">
                <a:solidFill>
                  <a:schemeClr val="tx1"/>
                </a:solidFill>
                <a:effectLst/>
                <a:latin typeface="+mn-lt"/>
                <a:ea typeface="MS PGothic" panose="020B0600070205080204" pitchFamily="34" charset="-128"/>
                <a:cs typeface="MS PGothic" charset="0"/>
              </a:rPr>
              <a:t>You have more ways to get care — by phone or video, online, or in person. At most of our facilities, you can see your doctor, get a lab test or an X-ray, and pick up prescriptions ― all without leaving the building. So, you can save time by doing more in one visit.</a:t>
            </a:r>
          </a:p>
          <a:p>
            <a:pPr marL="171450" indent="-171450">
              <a:buFont typeface="Arial" panose="020B0604020202020204" pitchFamily="34" charset="0"/>
              <a:buChar char="•"/>
            </a:pPr>
            <a:endParaRPr lang="en-US" sz="1200" kern="1200" dirty="0">
              <a:solidFill>
                <a:schemeClr val="tx1"/>
              </a:solidFill>
              <a:effectLst/>
              <a:latin typeface="+mn-lt"/>
              <a:ea typeface="MS PGothic" panose="020B0600070205080204" pitchFamily="34" charset="-128"/>
              <a:cs typeface="MS PGothic" charset="0"/>
            </a:endParaRPr>
          </a:p>
          <a:p>
            <a:pPr marL="17145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[mention dental and vision if applicable]</a:t>
            </a:r>
          </a:p>
          <a:p>
            <a:endParaRPr lang="en-US" dirty="0"/>
          </a:p>
        </p:txBody>
      </p:sp>
      <p:sp>
        <p:nvSpPr>
          <p:cNvPr id="4" name="Slide Number Placeholder 3"/>
          <p:cNvSpPr>
            <a:spLocks noGrp="1"/>
          </p:cNvSpPr>
          <p:nvPr>
            <p:ph type="sldNum" sz="quarter" idx="10"/>
          </p:nvPr>
        </p:nvSpPr>
        <p:spPr/>
        <p:txBody>
          <a:bodyPr/>
          <a:lstStyle/>
          <a:p>
            <a:fld id="{559282B9-37CD-1B43-83B8-6D25B4FEA754}" type="slidenum">
              <a:rPr lang="en-US" smtClean="0"/>
              <a:t>2</a:t>
            </a:fld>
            <a:endParaRPr lang="en-US" dirty="0"/>
          </a:p>
        </p:txBody>
      </p:sp>
    </p:spTree>
    <p:extLst>
      <p:ext uri="{BB962C8B-B14F-4D97-AF65-F5344CB8AC3E}">
        <p14:creationId xmlns:p14="http://schemas.microsoft.com/office/powerpoint/2010/main" val="1618485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We’re close by when you need us, with a service area that spans from Longview, Washington, to Eugene, Oregon.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have 10 hospitals, 21 dental clinics, and 47 medical offices, including 12 medical offices through our collaborations with The Portland Clinic in Portland and PeaceHealth in our new service area in Eugene and Springfield.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New Facilities</a:t>
            </a:r>
          </a:p>
          <a:p>
            <a:r>
              <a:rPr lang="en-US" sz="1200" kern="1200" dirty="0">
                <a:solidFill>
                  <a:schemeClr val="tx1"/>
                </a:solidFill>
                <a:effectLst/>
                <a:latin typeface="+mn-lt"/>
                <a:ea typeface="+mn-ea"/>
                <a:cs typeface="+mn-cs"/>
              </a:rPr>
              <a:t>Chase Gardens Medical Office in Eugene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S PGothic" panose="020B0600070205080204" pitchFamily="34" charset="-128"/>
                <a:cs typeface="MS PGothic" charset="0"/>
              </a:rPr>
              <a:t>NCQA: </a:t>
            </a:r>
            <a:r>
              <a:rPr lang="en-US" sz="1200" b="0" kern="1200" dirty="0">
                <a:solidFill>
                  <a:schemeClr val="tx1"/>
                </a:solidFill>
                <a:effectLst/>
                <a:latin typeface="+mn-lt"/>
                <a:ea typeface="MS PGothic" panose="020B0600070205080204" pitchFamily="34" charset="-128"/>
                <a:cs typeface="MS PGothic" charset="0"/>
              </a:rPr>
              <a:t>No Plan Rated Higher for Private and Medicare Health Insurance Plan in Oregon and Washington. According to NCQA’s Medicare Health Insurance Plan Ratings 2011–2020 and NCQA’s Private Health Insurance Plan Ratings 2019–2020.</a:t>
            </a:r>
          </a:p>
          <a:p>
            <a:r>
              <a:rPr lang="en-US" sz="1200" b="1" kern="1200" dirty="0">
                <a:solidFill>
                  <a:schemeClr val="tx1"/>
                </a:solidFill>
                <a:effectLst/>
                <a:latin typeface="+mn-lt"/>
                <a:ea typeface="MS PGothic" panose="020B0600070205080204" pitchFamily="34" charset="-128"/>
                <a:cs typeface="MS PGothic" charset="0"/>
              </a:rPr>
              <a:t>DiversityINC: </a:t>
            </a:r>
            <a:r>
              <a:rPr lang="en-US" sz="1200" kern="1200" dirty="0">
                <a:solidFill>
                  <a:schemeClr val="tx1"/>
                </a:solidFill>
                <a:effectLst/>
                <a:latin typeface="+mn-lt"/>
                <a:ea typeface="MS PGothic" panose="020B0600070205080204" pitchFamily="34" charset="-128"/>
                <a:cs typeface="MS PGothic" charset="0"/>
              </a:rPr>
              <a:t>Kaiser Permanente is recognized in DiversityInc Top 50 Hall of Fame for its ongoing commitment to diversity and inclusion. The criteria for the Hall of Fame is based on companies who have at one time ranked number one since the 2012 survey.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S PGothic" panose="020B0600070205080204" pitchFamily="34" charset="-128"/>
                <a:cs typeface="MS PGothic" charset="0"/>
              </a:rPr>
              <a:t>Satmetrix: </a:t>
            </a:r>
            <a:r>
              <a:rPr lang="en-US" sz="1200" kern="1200" dirty="0">
                <a:solidFill>
                  <a:schemeClr val="tx1"/>
                </a:solidFill>
                <a:effectLst/>
                <a:latin typeface="+mn-lt"/>
                <a:ea typeface="MS PGothic" panose="020B0600070205080204" pitchFamily="34" charset="-128"/>
                <a:cs typeface="MS PGothic" charset="0"/>
              </a:rPr>
              <a:t>For the 10th year in a row, Kaiser Permanente is number one in the health plan category for Customer Loyalty. Satmetrix, the co-developer of Net Promoter®, benchmarks leading brands according to their Net Promoter Score® (NPS).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S PGothic" panose="020B0600070205080204" pitchFamily="34" charset="-128"/>
                <a:cs typeface="MS PGothic" charset="0"/>
              </a:rPr>
              <a:t>Society of Thoracic Surgeons: </a:t>
            </a:r>
            <a:r>
              <a:rPr lang="en-US" sz="1200" b="0" kern="1200" dirty="0">
                <a:solidFill>
                  <a:schemeClr val="tx1"/>
                </a:solidFill>
                <a:effectLst/>
                <a:latin typeface="+mn-lt"/>
                <a:ea typeface="MS PGothic" panose="020B0600070205080204" pitchFamily="34" charset="-128"/>
                <a:cs typeface="MS PGothic" charset="0"/>
              </a:rPr>
              <a:t>Based on performance for adult heart bypass, aortic, and mitral valve replacement surgeries. Analysis of national data covering the period from July 2017 through June 2019.</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mn-lt"/>
                <a:ea typeface="MS PGothic" panose="020B0600070205080204" pitchFamily="34" charset="-128"/>
                <a:cs typeface="MS PGothic" charset="0"/>
              </a:rPr>
              <a:t>https://publicreporting.sts.org/search/cabg_report_card/surgery_group?title=&amp;field_year_target_id=11&amp;field_state_value=OR</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9282B9-37CD-1B43-83B8-6D25B4FEA754}" type="slidenum">
              <a:rPr lang="en-US" smtClean="0"/>
              <a:t>3</a:t>
            </a:fld>
            <a:endParaRPr lang="en-US" dirty="0"/>
          </a:p>
        </p:txBody>
      </p:sp>
    </p:spTree>
    <p:extLst>
      <p:ext uri="{BB962C8B-B14F-4D97-AF65-F5344CB8AC3E}">
        <p14:creationId xmlns:p14="http://schemas.microsoft.com/office/powerpoint/2010/main" val="29693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buClrTx/>
              <a:buSzTx/>
              <a:buFontTx/>
              <a:buNone/>
              <a:tabLst/>
              <a:defRPr/>
            </a:pPr>
            <a:r>
              <a:rPr lang="en-US" sz="1050" kern="1200" dirty="0">
                <a:solidFill>
                  <a:schemeClr val="tx1"/>
                </a:solidFill>
                <a:effectLst/>
                <a:latin typeface="Arial" panose="020B0604020202020204" pitchFamily="34" charset="0"/>
                <a:cs typeface="Arial" panose="020B0604020202020204" pitchFamily="34" charset="0"/>
              </a:rPr>
              <a:t>To help keep healthy, Kaiser Permanente took several steps at the onset of the coronavirus outbreak. Each of these efforts leveraged our existing infrastructure, resources, and expertise. </a:t>
            </a:r>
          </a:p>
          <a:p>
            <a:pPr marL="0" marR="0" lvl="0" indent="0" algn="l" defTabSz="914400" rtl="0" eaLnBrk="1" fontAlgn="auto" latinLnBrk="0" hangingPunct="1">
              <a:lnSpc>
                <a:spcPct val="100000"/>
              </a:lnSpc>
              <a:buClrTx/>
              <a:buSzTx/>
              <a:buFontTx/>
              <a:buNone/>
              <a:tabLst/>
              <a:defRPr/>
            </a:pPr>
            <a:endParaRPr lang="en-US" sz="105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buClrTx/>
              <a:buSzTx/>
              <a:buFontTx/>
              <a:buNone/>
              <a:tabLst/>
              <a:defRPr/>
            </a:pPr>
            <a:r>
              <a:rPr lang="en-US" sz="1050" b="1" dirty="0">
                <a:latin typeface="Arial" panose="020B0604020202020204" pitchFamily="34" charset="0"/>
                <a:cs typeface="Arial" panose="020B0604020202020204" pitchFamily="34" charset="0"/>
              </a:rPr>
              <a:t>Increasing telehealth services. </a:t>
            </a:r>
            <a:r>
              <a:rPr lang="en-US" sz="1050" dirty="0">
                <a:latin typeface="Arial" panose="020B0604020202020204" pitchFamily="34" charset="0"/>
                <a:cs typeface="Arial" panose="020B0604020202020204" pitchFamily="34" charset="0"/>
              </a:rPr>
              <a:t>To support physical distancing efforts and better protect the health of our members, we are utilizing our telehealth capabilities. </a:t>
            </a:r>
          </a:p>
          <a:p>
            <a:pPr marL="0" marR="0" lvl="0" indent="0" algn="l" defTabSz="914400" rtl="0" eaLnBrk="1" fontAlgn="auto" latinLnBrk="0" hangingPunct="1">
              <a:lnSpc>
                <a:spcPct val="100000"/>
              </a:lnSpc>
              <a:buClrTx/>
              <a:buSzTx/>
              <a:buFontTx/>
              <a:buNone/>
              <a:tabLst/>
              <a:defRPr/>
            </a:pPr>
            <a:endParaRPr lang="en-US" sz="105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30000"/>
              </a:spcBef>
              <a:spcAft>
                <a:spcPct val="0"/>
              </a:spcAft>
              <a:buClrTx/>
              <a:buSzTx/>
              <a:buFontTx/>
              <a:buNone/>
              <a:tabLst/>
              <a:defRPr/>
            </a:pPr>
            <a:r>
              <a:rPr lang="en-US" sz="1050" b="1" dirty="0">
                <a:latin typeface="Arial" panose="020B0604020202020204" pitchFamily="34" charset="0"/>
                <a:cs typeface="Arial" panose="020B0604020202020204" pitchFamily="34" charset="0"/>
              </a:rPr>
              <a:t>Expanding our mail-order pharmacy capacity. </a:t>
            </a:r>
            <a:r>
              <a:rPr lang="en-US" sz="1050" b="0" dirty="0">
                <a:latin typeface="Arial" panose="020B0604020202020204" pitchFamily="34" charset="0"/>
                <a:cs typeface="Arial" panose="020B0604020202020204" pitchFamily="34" charset="0"/>
              </a:rPr>
              <a:t>This helps t</a:t>
            </a:r>
            <a:r>
              <a:rPr lang="en-US" sz="1050" dirty="0">
                <a:latin typeface="Arial" panose="020B0604020202020204" pitchFamily="34" charset="0"/>
                <a:cs typeface="Arial" panose="020B0604020202020204" pitchFamily="34" charset="0"/>
              </a:rPr>
              <a:t>o ensure our members can order even more prescriptions from home — by phone or online — and have their medicines shipped directly to their door.* </a:t>
            </a:r>
          </a:p>
          <a:p>
            <a:pPr marL="0" marR="0" lvl="0" indent="0" algn="l" defTabSz="914400" rtl="0" eaLnBrk="1" fontAlgn="auto" latinLnBrk="0" hangingPunct="1">
              <a:lnSpc>
                <a:spcPct val="100000"/>
              </a:lnSpc>
              <a:buClrTx/>
              <a:buSzTx/>
              <a:buFontTx/>
              <a:buNone/>
              <a:tabLst/>
              <a:defRPr/>
            </a:pPr>
            <a:endParaRPr lang="en-US" sz="105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buClrTx/>
              <a:buSzTx/>
              <a:buFontTx/>
              <a:buNone/>
              <a:tabLst/>
              <a:defRPr/>
            </a:pPr>
            <a:r>
              <a:rPr lang="en-US" sz="1050" b="1" dirty="0">
                <a:latin typeface="Arial" panose="020B0604020202020204" pitchFamily="34" charset="0"/>
                <a:cs typeface="Arial" panose="020B0604020202020204" pitchFamily="34" charset="0"/>
              </a:rPr>
              <a:t>Online screening tool</a:t>
            </a:r>
          </a:p>
          <a:p>
            <a:pPr marL="0" marR="0" lvl="0" indent="0" algn="l" defTabSz="914400" rtl="0" eaLnBrk="1" fontAlgn="auto"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anose="020B0600070205080204" pitchFamily="34" charset="-128"/>
                <a:cs typeface="MS PGothic" charset="0"/>
              </a:rPr>
              <a:t>Use our </a:t>
            </a:r>
            <a:r>
              <a:rPr lang="en-US" sz="1200" u="sng" kern="1200" dirty="0">
                <a:solidFill>
                  <a:schemeClr val="tx1"/>
                </a:solidFill>
                <a:effectLst/>
                <a:latin typeface="+mn-lt"/>
                <a:ea typeface="MS PGothic" panose="020B0600070205080204" pitchFamily="34" charset="-128"/>
                <a:cs typeface="MS PGothic" charset="0"/>
                <a:hlinkClick r:id="rId3"/>
              </a:rPr>
              <a:t>online screening tool</a:t>
            </a:r>
            <a:r>
              <a:rPr lang="en-US" sz="1200" kern="1200" dirty="0">
                <a:solidFill>
                  <a:schemeClr val="tx1"/>
                </a:solidFill>
                <a:effectLst/>
                <a:latin typeface="+mn-lt"/>
                <a:ea typeface="MS PGothic" panose="020B0600070205080204" pitchFamily="34" charset="-128"/>
                <a:cs typeface="MS PGothic" charset="0"/>
              </a:rPr>
              <a:t> to assess your symptoms and connect to care guidance, including online care from a Kaiser Permanente doctor.</a:t>
            </a:r>
          </a:p>
          <a:p>
            <a:pPr marL="0" marR="0" lvl="0" indent="0" algn="l" defTabSz="914400" rtl="0" eaLnBrk="1" fontAlgn="auto" latinLnBrk="0" hangingPunct="1">
              <a:lnSpc>
                <a:spcPct val="100000"/>
              </a:lnSpc>
              <a:buClrTx/>
              <a:buSzTx/>
              <a:buFontTx/>
              <a:buNone/>
              <a:tabLst/>
              <a:defRPr/>
            </a:pPr>
            <a:endParaRPr lang="en-US" sz="1050" dirty="0">
              <a:latin typeface="Arial" panose="020B0604020202020204" pitchFamily="34" charset="0"/>
              <a:cs typeface="Arial" panose="020B0604020202020204" pitchFamily="34" charset="0"/>
            </a:endParaRPr>
          </a:p>
          <a:p>
            <a:r>
              <a:rPr lang="en-US" sz="1200" b="1" i="0" kern="1200" dirty="0">
                <a:solidFill>
                  <a:schemeClr val="tx1"/>
                </a:solidFill>
                <a:effectLst/>
                <a:latin typeface="+mn-lt"/>
                <a:ea typeface="MS PGothic" panose="020B0600070205080204" pitchFamily="34" charset="-128"/>
                <a:cs typeface="MS PGothic" charset="0"/>
              </a:rPr>
              <a:t>Keeping patients safe</a:t>
            </a:r>
          </a:p>
          <a:p>
            <a:r>
              <a:rPr lang="en-US" sz="1200" b="0" i="0" kern="1200" dirty="0">
                <a:solidFill>
                  <a:schemeClr val="tx1"/>
                </a:solidFill>
                <a:effectLst/>
                <a:latin typeface="+mn-lt"/>
                <a:ea typeface="MS PGothic" panose="020B0600070205080204" pitchFamily="34" charset="-128"/>
                <a:cs typeface="MS PGothic" charset="0"/>
              </a:rPr>
              <a:t>Masks are required for anyone who enters our buildings — both clinical and non-clinical areas. We will provide you with a nonmedical-grade mask to wear if you don’t have one. Patients with severe symptoms are isolated or hospitalized according to CDC guidelines.</a:t>
            </a:r>
          </a:p>
          <a:p>
            <a:br>
              <a:rPr lang="en-US" sz="1200" b="0" i="0" kern="1200" dirty="0">
                <a:solidFill>
                  <a:schemeClr val="tx1"/>
                </a:solidFill>
                <a:effectLst/>
                <a:latin typeface="+mn-lt"/>
                <a:ea typeface="MS PGothic" panose="020B0600070205080204" pitchFamily="34" charset="-128"/>
                <a:cs typeface="MS PGothic" charset="0"/>
              </a:rPr>
            </a:br>
            <a:r>
              <a:rPr lang="en-US" sz="1200" b="1" i="0" kern="1200" dirty="0">
                <a:solidFill>
                  <a:schemeClr val="tx1"/>
                </a:solidFill>
                <a:effectLst/>
                <a:latin typeface="+mn-lt"/>
                <a:ea typeface="MS PGothic" panose="020B0600070205080204" pitchFamily="34" charset="-128"/>
                <a:cs typeface="MS PGothic" charset="0"/>
              </a:rPr>
              <a:t>Cleaning facilities</a:t>
            </a:r>
          </a:p>
          <a:p>
            <a:r>
              <a:rPr lang="en-US" sz="1200" b="0" i="0" kern="1200" dirty="0">
                <a:solidFill>
                  <a:schemeClr val="tx1"/>
                </a:solidFill>
                <a:effectLst/>
                <a:latin typeface="+mn-lt"/>
                <a:ea typeface="MS PGothic" panose="020B0600070205080204" pitchFamily="34" charset="-128"/>
                <a:cs typeface="MS PGothic" charset="0"/>
              </a:rPr>
              <a:t>A healthy environment is essential for the safety of our members, visitors, doctors, and employees. We have strict cleaning procedures in place to disinfect our facilities and prevent the spread of COVID-19.</a:t>
            </a:r>
            <a:endParaRPr lang="en-US" sz="105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buClrTx/>
              <a:buSzTx/>
              <a:buFontTx/>
              <a:buNone/>
              <a:tabLst/>
              <a:defRPr/>
            </a:pPr>
            <a:endParaRPr lang="en-US" sz="1050" dirty="0">
              <a:latin typeface="Arial" panose="020B0604020202020204" pitchFamily="34" charset="0"/>
              <a:cs typeface="Arial" panose="020B0604020202020204" pitchFamily="34" charset="0"/>
            </a:endParaRPr>
          </a:p>
          <a:p>
            <a:r>
              <a:rPr lang="en-US" sz="1200" b="1" i="0" kern="1200" dirty="0">
                <a:solidFill>
                  <a:schemeClr val="tx1"/>
                </a:solidFill>
                <a:effectLst/>
                <a:latin typeface="+mn-lt"/>
                <a:ea typeface="MS PGothic" panose="020B0600070205080204" pitchFamily="34" charset="-128"/>
                <a:cs typeface="MS PGothic" charset="0"/>
              </a:rPr>
              <a:t>Testing and diagnosis — no cost</a:t>
            </a:r>
          </a:p>
          <a:p>
            <a:r>
              <a:rPr lang="en-US" sz="1200" b="0" i="0" kern="1200" dirty="0">
                <a:solidFill>
                  <a:schemeClr val="tx1"/>
                </a:solidFill>
                <a:effectLst/>
                <a:latin typeface="+mn-lt"/>
                <a:ea typeface="MS PGothic" panose="020B0600070205080204" pitchFamily="34" charset="-128"/>
                <a:cs typeface="MS PGothic" charset="0"/>
              </a:rPr>
              <a:t>As a Kaiser Permanente member, you won’t have to pay for costs related to COVID-19 screening or testing if referred by a Kaiser Permanente doctor. If you’re diagnosed with COVID-19, additional services, including hospital admission (if applicable), will be covered according to your plan details.</a:t>
            </a:r>
          </a:p>
          <a:p>
            <a:pPr marL="0" marR="0" lvl="0" indent="0" algn="l" defTabSz="914400" rtl="0" eaLnBrk="1" fontAlgn="auto" latinLnBrk="0" hangingPunct="1">
              <a:lnSpc>
                <a:spcPct val="100000"/>
              </a:lnSpc>
              <a:buClrTx/>
              <a:buSzTx/>
              <a:buFontTx/>
              <a:buNone/>
              <a:tabLst/>
              <a:defRPr/>
            </a:pPr>
            <a:endParaRPr lang="en-US" sz="105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buClrTx/>
              <a:buSzTx/>
              <a:buFontTx/>
              <a:buNone/>
              <a:tabLst/>
              <a:defRPr/>
            </a:pPr>
            <a:r>
              <a:rPr lang="en-US" sz="1050" b="1" dirty="0">
                <a:latin typeface="Arial" panose="020B0604020202020204" pitchFamily="34" charset="0"/>
                <a:cs typeface="Arial" panose="020B0604020202020204" pitchFamily="34" charset="0"/>
              </a:rPr>
              <a:t>Keeping you informed with timely communications. </a:t>
            </a:r>
            <a:r>
              <a:rPr lang="en-US" sz="1050" b="0" dirty="0">
                <a:latin typeface="Arial" panose="020B0604020202020204" pitchFamily="34" charset="0"/>
                <a:cs typeface="Arial" panose="020B0604020202020204" pitchFamily="34" charset="0"/>
              </a:rPr>
              <a:t>Especially right now, i</a:t>
            </a:r>
            <a:r>
              <a:rPr lang="en-US" sz="1050" b="0" kern="1200" dirty="0">
                <a:solidFill>
                  <a:schemeClr val="tx1"/>
                </a:solidFill>
                <a:effectLst/>
                <a:latin typeface="Arial" panose="020B0604020202020204" pitchFamily="34" charset="0"/>
                <a:cs typeface="Arial" panose="020B0604020202020204" pitchFamily="34" charset="0"/>
              </a:rPr>
              <a:t>nformation </a:t>
            </a:r>
            <a:r>
              <a:rPr lang="en-US" sz="1050" kern="1200" dirty="0">
                <a:solidFill>
                  <a:schemeClr val="tx1"/>
                </a:solidFill>
                <a:effectLst/>
                <a:latin typeface="Arial" panose="020B0604020202020204" pitchFamily="34" charset="0"/>
                <a:cs typeface="Arial" panose="020B0604020202020204" pitchFamily="34" charset="0"/>
              </a:rPr>
              <a:t>and communication is essential. We’ve been actively communicating about how to stay healthy and access care. It’s a fluid situation, so we’re posting regular updates on kp.org and sending weekly email updates. These materials include evidence-based best practices for prevention and tips for staying active at home, as well as facts about the virus itself. We also provide updates on local facilities, changes in hospital policies, and how to access care from home. </a:t>
            </a:r>
          </a:p>
          <a:p>
            <a:pPr marL="0" marR="0" lvl="0" indent="0" algn="l" defTabSz="914400" rtl="0" eaLnBrk="1" fontAlgn="auto" latinLnBrk="0" hangingPunct="1">
              <a:lnSpc>
                <a:spcPct val="100000"/>
              </a:lnSpc>
              <a:buClrTx/>
              <a:buSzTx/>
              <a:buFontTx/>
              <a:buNone/>
              <a:tabLst/>
              <a:defRPr/>
            </a:pPr>
            <a:endParaRPr lang="en-US" sz="1050" b="1" kern="1200" dirty="0">
              <a:solidFill>
                <a:schemeClr val="tx1"/>
              </a:solidFill>
              <a:effectLst/>
              <a:latin typeface="Arial" panose="020B0604020202020204" pitchFamily="34" charset="0"/>
              <a:cs typeface="Arial" panose="020B0604020202020204" pitchFamily="34" charset="0"/>
            </a:endParaRPr>
          </a:p>
          <a:p>
            <a:r>
              <a:rPr lang="en-US" sz="1200" b="1" u="sng" kern="1200" dirty="0">
                <a:solidFill>
                  <a:schemeClr val="tx1"/>
                </a:solidFill>
                <a:effectLst/>
                <a:latin typeface="+mn-lt"/>
                <a:ea typeface="MS PGothic" panose="020B0600070205080204" pitchFamily="34" charset="-128"/>
                <a:cs typeface="MS PGothic" charset="0"/>
              </a:rPr>
              <a:t>Medical Financial Aid (MFA) &amp; Continuing Coverage</a:t>
            </a:r>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If your coverage has changed due to a job loss or decrease in business, we’re here for you and your family. There are many ways to stay covered with Kaiser Permanente. To explore your coverage options or learn how to apply for financial help, visit </a:t>
            </a:r>
            <a:r>
              <a:rPr lang="en-US" sz="1200" u="sng" kern="1200" dirty="0">
                <a:solidFill>
                  <a:schemeClr val="tx1"/>
                </a:solidFill>
                <a:effectLst/>
                <a:latin typeface="+mn-lt"/>
                <a:ea typeface="MS PGothic" panose="020B0600070205080204" pitchFamily="34" charset="-128"/>
                <a:cs typeface="MS PGothic" charset="0"/>
              </a:rPr>
              <a:t>kp.org/continue</a:t>
            </a:r>
            <a:r>
              <a:rPr lang="en-US" sz="1200" kern="1200" dirty="0">
                <a:solidFill>
                  <a:schemeClr val="tx1"/>
                </a:solidFill>
                <a:effectLst/>
                <a:latin typeface="+mn-lt"/>
                <a:ea typeface="MS PGothic" panose="020B0600070205080204" pitchFamily="34" charset="-128"/>
                <a:cs typeface="MS PGothic" charset="0"/>
              </a:rPr>
              <a:t>. For help with medical and pharmacy expenses, go to </a:t>
            </a:r>
            <a:r>
              <a:rPr lang="en-US" sz="1200" u="sng" kern="1200" dirty="0">
                <a:solidFill>
                  <a:schemeClr val="tx1"/>
                </a:solidFill>
                <a:effectLst/>
                <a:latin typeface="+mn-lt"/>
                <a:ea typeface="MS PGothic" panose="020B0600070205080204" pitchFamily="34" charset="-128"/>
                <a:cs typeface="MS PGothic" charset="0"/>
              </a:rPr>
              <a:t>kp.org/mfa/nw</a:t>
            </a:r>
            <a:r>
              <a:rPr lang="en-US" sz="1200" kern="1200" dirty="0">
                <a:solidFill>
                  <a:schemeClr val="tx1"/>
                </a:solidFill>
                <a:effectLst/>
                <a:latin typeface="+mn-lt"/>
                <a:ea typeface="MS PGothic" panose="020B0600070205080204" pitchFamily="34" charset="-128"/>
                <a:cs typeface="MS PGothic" charset="0"/>
              </a:rPr>
              <a:t>. </a:t>
            </a:r>
            <a:endParaRPr lang="en-US" sz="1050" b="1" dirty="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effectLst/>
                <a:latin typeface="Arial" panose="020B0604020202020204" pitchFamily="34" charset="0"/>
                <a:cs typeface="Arial" panose="020B0604020202020204" pitchFamily="34" charset="0"/>
              </a:rPr>
              <a:t>Ensuring long-term access to care.</a:t>
            </a:r>
            <a:r>
              <a:rPr lang="en-US" sz="1050" kern="1200" dirty="0">
                <a:solidFill>
                  <a:schemeClr val="tx1"/>
                </a:solidFill>
                <a:effectLst/>
                <a:latin typeface="Arial" panose="020B0604020202020204" pitchFamily="34" charset="0"/>
                <a:cs typeface="Arial" panose="020B0604020202020204" pitchFamily="34" charset="0"/>
              </a:rPr>
              <a:t> No matter how long this pandemic lasts, we’re prepared. Kaiser Permanente has a business continuity plan and pandemic policy in place. We’ve also opened a national command center to prepare our staff and facilities for potentially large numbers of members who may become ill or are concerned they might be ill. </a:t>
            </a:r>
            <a:r>
              <a:rPr lang="en-US" sz="1050" b="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dirty="0">
              <a:latin typeface="Arial" panose="020B0604020202020204" pitchFamily="34" charset="0"/>
              <a:cs typeface="Arial" panose="020B0604020202020204" pitchFamily="34" charset="0"/>
            </a:endParaRPr>
          </a:p>
          <a:p>
            <a:r>
              <a:rPr lang="en-US" sz="1200" b="1" u="sng" kern="1200" dirty="0">
                <a:solidFill>
                  <a:schemeClr val="tx1"/>
                </a:solidFill>
                <a:effectLst/>
                <a:latin typeface="+mn-lt"/>
                <a:ea typeface="MS PGothic" panose="020B0600070205080204" pitchFamily="34" charset="-128"/>
                <a:cs typeface="MS PGothic" charset="0"/>
              </a:rPr>
              <a:t>Community Support</a:t>
            </a:r>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We're here to support you however we can. If you need help with essentials like housing, childcare, or food, Thrive Local Connections can help connect you to resources in your community. Call 1-800-443-6328 (TTY 711), Monday through Friday between 8 a.m. and 5 p.m.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dirty="0">
              <a:latin typeface="Arial" panose="020B0604020202020204" pitchFamily="34" charset="0"/>
              <a:cs typeface="Arial" panose="020B0604020202020204" pitchFamily="34" charset="0"/>
            </a:endParaRPr>
          </a:p>
          <a:p>
            <a:endParaRPr lang="en-US" sz="1050" b="0" dirty="0">
              <a:latin typeface="Arial" panose="020B0604020202020204" pitchFamily="34" charset="0"/>
              <a:cs typeface="Arial" panose="020B0604020202020204" pitchFamily="34" charset="0"/>
            </a:endParaRPr>
          </a:p>
          <a:p>
            <a:r>
              <a:rPr lang="en-US" sz="1050" dirty="0">
                <a:hlinkClick r:id="rId4"/>
              </a:rPr>
              <a:t>https://healthy.kaiserpermanente.org/oregon-washington/health-wellness/coronavirus-information</a:t>
            </a:r>
            <a:endParaRPr lang="en-US" sz="1050" b="0" dirty="0">
              <a:latin typeface="Arial" panose="020B0604020202020204" pitchFamily="34" charset="0"/>
              <a:cs typeface="Arial" panose="020B0604020202020204" pitchFamily="34" charset="0"/>
            </a:endParaRPr>
          </a:p>
          <a:p>
            <a:r>
              <a:rPr lang="en-US" sz="1050" b="0" dirty="0">
                <a:latin typeface="Arial" panose="020B0604020202020204" pitchFamily="34" charset="0"/>
                <a:cs typeface="Arial" panose="020B0604020202020204" pitchFamily="34" charset="0"/>
              </a:rPr>
              <a:t>_____</a:t>
            </a:r>
          </a:p>
          <a:p>
            <a:r>
              <a:rPr lang="en-US" sz="1050" b="0" dirty="0">
                <a:latin typeface="Arial" panose="020B0604020202020204" pitchFamily="34" charset="0"/>
                <a:cs typeface="Arial" panose="020B0604020202020204" pitchFamily="34" charset="0"/>
              </a:rPr>
              <a:t>*Some prescriptions are not available for refill by mail.</a:t>
            </a:r>
            <a:endParaRPr lang="en-US" sz="105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59282B9-37CD-1B43-83B8-6D25B4FEA754}" type="slidenum">
              <a:rPr lang="en-US" smtClean="0"/>
              <a:t>4</a:t>
            </a:fld>
            <a:endParaRPr lang="en-US" dirty="0"/>
          </a:p>
        </p:txBody>
      </p:sp>
    </p:spTree>
    <p:extLst>
      <p:ext uri="{BB962C8B-B14F-4D97-AF65-F5344CB8AC3E}">
        <p14:creationId xmlns:p14="http://schemas.microsoft.com/office/powerpoint/2010/main" val="153673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2718CB-1D1D-DA4B-8CFF-D90321312AA2}" type="slidenum">
              <a:rPr lang="en-US" smtClean="0"/>
              <a:t>5</a:t>
            </a:fld>
            <a:endParaRPr lang="en-US" dirty="0"/>
          </a:p>
        </p:txBody>
      </p:sp>
    </p:spTree>
    <p:extLst>
      <p:ext uri="{BB962C8B-B14F-4D97-AF65-F5344CB8AC3E}">
        <p14:creationId xmlns:p14="http://schemas.microsoft.com/office/powerpoint/2010/main" val="136456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2718CB-1D1D-DA4B-8CFF-D90321312AA2}" type="slidenum">
              <a:rPr lang="en-US" smtClean="0"/>
              <a:t>6</a:t>
            </a:fld>
            <a:endParaRPr lang="en-US" dirty="0"/>
          </a:p>
        </p:txBody>
      </p:sp>
    </p:spTree>
    <p:extLst>
      <p:ext uri="{BB962C8B-B14F-4D97-AF65-F5344CB8AC3E}">
        <p14:creationId xmlns:p14="http://schemas.microsoft.com/office/powerpoint/2010/main" val="176077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cs typeface="Arial" panose="020B060402020202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788">
              <a:defRPr>
                <a:solidFill>
                  <a:schemeClr val="tx1"/>
                </a:solidFill>
                <a:latin typeface="Arial Narrow" panose="020B0606020202030204" pitchFamily="34" charset="0"/>
                <a:cs typeface="Arial" panose="020B0604020202020204" pitchFamily="34" charset="0"/>
              </a:defRPr>
            </a:lvl1pPr>
            <a:lvl2pPr marL="748789" indent="-287996" defTabSz="932788">
              <a:defRPr>
                <a:solidFill>
                  <a:schemeClr val="tx1"/>
                </a:solidFill>
                <a:latin typeface="Arial Narrow" panose="020B0606020202030204" pitchFamily="34" charset="0"/>
                <a:cs typeface="Arial" panose="020B0604020202020204" pitchFamily="34" charset="0"/>
              </a:defRPr>
            </a:lvl2pPr>
            <a:lvl3pPr marL="1151984" indent="-230397" defTabSz="932788">
              <a:defRPr>
                <a:solidFill>
                  <a:schemeClr val="tx1"/>
                </a:solidFill>
                <a:latin typeface="Arial Narrow" panose="020B0606020202030204" pitchFamily="34" charset="0"/>
                <a:cs typeface="Arial" panose="020B0604020202020204" pitchFamily="34" charset="0"/>
              </a:defRPr>
            </a:lvl3pPr>
            <a:lvl4pPr marL="1612778" indent="-230397" defTabSz="932788">
              <a:defRPr>
                <a:solidFill>
                  <a:schemeClr val="tx1"/>
                </a:solidFill>
                <a:latin typeface="Arial Narrow" panose="020B0606020202030204" pitchFamily="34" charset="0"/>
                <a:cs typeface="Arial" panose="020B0604020202020204" pitchFamily="34" charset="0"/>
              </a:defRPr>
            </a:lvl4pPr>
            <a:lvl5pPr marL="2073572" indent="-230397" defTabSz="932788">
              <a:defRPr>
                <a:solidFill>
                  <a:schemeClr val="tx1"/>
                </a:solidFill>
                <a:latin typeface="Arial Narrow" panose="020B0606020202030204" pitchFamily="34" charset="0"/>
                <a:cs typeface="Arial" panose="020B0604020202020204" pitchFamily="34" charset="0"/>
              </a:defRPr>
            </a:lvl5pPr>
            <a:lvl6pPr marL="2534366" indent="-230397" defTabSz="932788"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95159" indent="-230397" defTabSz="932788"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55953" indent="-230397" defTabSz="932788"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916747" indent="-230397" defTabSz="932788"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fld id="{6C7A5637-94D3-4D9A-89E1-527348D9B1BC}" type="slidenum">
              <a:rPr lang="en-US" smtClean="0">
                <a:latin typeface="Arial" panose="020B0604020202020204" pitchFamily="34" charset="0"/>
              </a:rPr>
              <a:pPr/>
              <a:t>7</a:t>
            </a:fld>
            <a:endParaRPr lang="en-US" dirty="0">
              <a:latin typeface="Arial" panose="020B0604020202020204" pitchFamily="34" charset="0"/>
            </a:endParaRPr>
          </a:p>
        </p:txBody>
      </p:sp>
    </p:spTree>
    <p:extLst>
      <p:ext uri="{BB962C8B-B14F-4D97-AF65-F5344CB8AC3E}">
        <p14:creationId xmlns:p14="http://schemas.microsoft.com/office/powerpoint/2010/main" val="122442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S PGothic" panose="020B0600070205080204" pitchFamily="34" charset="-128"/>
                <a:cs typeface="MS PGothic" charset="0"/>
              </a:rPr>
              <a:t>What to say: </a:t>
            </a:r>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Your mind and body are connected. What you think, feel, and do affects your total health. We’re committed to caring for the whole you — so you can achieve optimal health in mind, body, and spirit.</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Kaiser Permanente provides clinical and support services for a wide range of conditions, including:</a:t>
            </a:r>
          </a:p>
          <a:p>
            <a:pPr marL="628650" lvl="1"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Anxiety</a:t>
            </a:r>
          </a:p>
          <a:p>
            <a:pPr marL="628650" lvl="1"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Stress</a:t>
            </a:r>
          </a:p>
          <a:p>
            <a:pPr marL="628650" lvl="1"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Depression</a:t>
            </a:r>
          </a:p>
          <a:p>
            <a:pPr marL="628650" lvl="1"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Substance use disorder</a:t>
            </a:r>
          </a:p>
          <a:p>
            <a:pPr marL="628650" lvl="1"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And autism spectrum disorders </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Our mental health team also includes psychiatrists and psychologists, as well as marriage and family therapists, addiction medicine physicians, and medical social workers.</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Practice self-care with the help of wellness resources like guided meditations. </a:t>
            </a:r>
          </a:p>
        </p:txBody>
      </p:sp>
      <p:sp>
        <p:nvSpPr>
          <p:cNvPr id="4" name="Slide Number Placeholder 3"/>
          <p:cNvSpPr>
            <a:spLocks noGrp="1"/>
          </p:cNvSpPr>
          <p:nvPr>
            <p:ph type="sldNum" sz="quarter" idx="10"/>
          </p:nvPr>
        </p:nvSpPr>
        <p:spPr/>
        <p:txBody>
          <a:bodyPr/>
          <a:lstStyle/>
          <a:p>
            <a:fld id="{559282B9-37CD-1B43-83B8-6D25B4FEA754}" type="slidenum">
              <a:rPr lang="en-US" smtClean="0"/>
              <a:t>8</a:t>
            </a:fld>
            <a:endParaRPr lang="en-US" dirty="0"/>
          </a:p>
        </p:txBody>
      </p:sp>
    </p:spTree>
    <p:extLst>
      <p:ext uri="{BB962C8B-B14F-4D97-AF65-F5344CB8AC3E}">
        <p14:creationId xmlns:p14="http://schemas.microsoft.com/office/powerpoint/2010/main" val="48392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b="1" dirty="0"/>
          </a:p>
        </p:txBody>
      </p:sp>
      <p:sp>
        <p:nvSpPr>
          <p:cNvPr id="4" name="Slide Number Placeholder 3"/>
          <p:cNvSpPr>
            <a:spLocks noGrp="1"/>
          </p:cNvSpPr>
          <p:nvPr>
            <p:ph type="sldNum" sz="quarter" idx="10"/>
          </p:nvPr>
        </p:nvSpPr>
        <p:spPr/>
        <p:txBody>
          <a:bodyPr/>
          <a:lstStyle/>
          <a:p>
            <a:fld id="{ED60AFBF-EB62-4B48-93A9-E67E4F8A5AC5}" type="slidenum">
              <a:rPr lang="en-US" smtClean="0"/>
              <a:t>9</a:t>
            </a:fld>
            <a:endParaRPr lang="en-US" dirty="0"/>
          </a:p>
        </p:txBody>
      </p:sp>
    </p:spTree>
    <p:extLst>
      <p:ext uri="{BB962C8B-B14F-4D97-AF65-F5344CB8AC3E}">
        <p14:creationId xmlns:p14="http://schemas.microsoft.com/office/powerpoint/2010/main" val="1045189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91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797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ext slide: Overall message">
    <p:spTree>
      <p:nvGrpSpPr>
        <p:cNvPr id="1" name=""/>
        <p:cNvGrpSpPr/>
        <p:nvPr/>
      </p:nvGrpSpPr>
      <p:grpSpPr>
        <a:xfrm>
          <a:off x="0" y="0"/>
          <a:ext cx="0" cy="0"/>
          <a:chOff x="0" y="0"/>
          <a:chExt cx="0" cy="0"/>
        </a:xfrm>
      </p:grpSpPr>
      <p:cxnSp>
        <p:nvCxnSpPr>
          <p:cNvPr id="5" name="Straight Connector 4"/>
          <p:cNvCxnSpPr/>
          <p:nvPr userDrawn="1"/>
        </p:nvCxnSpPr>
        <p:spPr>
          <a:xfrm flipV="1">
            <a:off x="11023600" y="0"/>
            <a:ext cx="0" cy="623888"/>
          </a:xfrm>
          <a:prstGeom prst="line">
            <a:avLst/>
          </a:prstGeom>
          <a:ln w="6350" cmpd="sng">
            <a:solidFill>
              <a:schemeClr val="bg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BA2B15D9-115E-2846-A4A5-2A64D1BADF53}"/>
              </a:ext>
            </a:extLst>
          </p:cNvPr>
          <p:cNvSpPr txBox="1"/>
          <p:nvPr userDrawn="1"/>
        </p:nvSpPr>
        <p:spPr>
          <a:xfrm>
            <a:off x="200849" y="6417844"/>
            <a:ext cx="2322432" cy="230832"/>
          </a:xfrm>
          <a:prstGeom prst="rect">
            <a:avLst/>
          </a:prstGeom>
          <a:noFill/>
        </p:spPr>
        <p:txBody>
          <a:bodyPr wrap="square" rtlCol="0">
            <a:spAutoFit/>
          </a:bodyPr>
          <a:lstStyle/>
          <a:p>
            <a:fld id="{E6563FFF-E263-824F-A334-7C306FE382CA}" type="slidenum">
              <a:rPr lang="en-US" sz="900" smtClean="0">
                <a:solidFill>
                  <a:schemeClr val="bg1"/>
                </a:solidFill>
                <a:latin typeface="Arial" charset="0"/>
                <a:ea typeface="Arial" charset="0"/>
                <a:cs typeface="Arial" charset="0"/>
              </a:rPr>
              <a:t>‹#›</a:t>
            </a:fld>
            <a:r>
              <a:rPr lang="en-US" sz="900" dirty="0">
                <a:solidFill>
                  <a:schemeClr val="bg1"/>
                </a:solidFill>
                <a:latin typeface="Arial" charset="0"/>
                <a:ea typeface="Arial" charset="0"/>
                <a:cs typeface="Arial" charset="0"/>
              </a:rPr>
              <a:t>  </a:t>
            </a:r>
            <a:r>
              <a:rPr lang="en-US" sz="800" dirty="0">
                <a:solidFill>
                  <a:schemeClr val="bg1"/>
                </a:solidFill>
                <a:latin typeface="Arial" charset="0"/>
                <a:ea typeface="Arial" charset="0"/>
                <a:cs typeface="Arial" charset="0"/>
              </a:rPr>
              <a:t>|</a:t>
            </a:r>
            <a:r>
              <a:rPr lang="en-US" sz="900" dirty="0">
                <a:solidFill>
                  <a:schemeClr val="bg1"/>
                </a:solidFill>
                <a:latin typeface="Arial" charset="0"/>
                <a:ea typeface="Arial" charset="0"/>
                <a:cs typeface="Arial" charset="0"/>
              </a:rPr>
              <a:t>  2019 OPEN ENROLLMENT</a:t>
            </a:r>
          </a:p>
        </p:txBody>
      </p:sp>
      <p:pic>
        <p:nvPicPr>
          <p:cNvPr id="7" name="Picture 6">
            <a:extLst>
              <a:ext uri="{FF2B5EF4-FFF2-40B4-BE49-F238E27FC236}">
                <a16:creationId xmlns:a16="http://schemas.microsoft.com/office/drawing/2014/main" id="{797CAC12-C667-5047-821E-4D404FD1E7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85808" y="6358106"/>
            <a:ext cx="2176272" cy="243159"/>
          </a:xfrm>
          <a:prstGeom prst="rect">
            <a:avLst/>
          </a:prstGeom>
        </p:spPr>
      </p:pic>
    </p:spTree>
    <p:extLst>
      <p:ext uri="{BB962C8B-B14F-4D97-AF65-F5344CB8AC3E}">
        <p14:creationId xmlns:p14="http://schemas.microsoft.com/office/powerpoint/2010/main" val="2048889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ABFEEC-A04E-AA4C-9809-05683A634BFE}"/>
              </a:ext>
            </a:extLst>
          </p:cNvPr>
          <p:cNvSpPr txBox="1"/>
          <p:nvPr userDrawn="1"/>
        </p:nvSpPr>
        <p:spPr>
          <a:xfrm>
            <a:off x="200849" y="6417844"/>
            <a:ext cx="2322432" cy="230832"/>
          </a:xfrm>
          <a:prstGeom prst="rect">
            <a:avLst/>
          </a:prstGeom>
          <a:noFill/>
        </p:spPr>
        <p:txBody>
          <a:bodyPr wrap="square" rtlCol="0">
            <a:spAutoFit/>
          </a:bodyPr>
          <a:lstStyle/>
          <a:p>
            <a:fld id="{E6563FFF-E263-824F-A334-7C306FE382CA}" type="slidenum">
              <a:rPr lang="en-US" sz="900" smtClean="0">
                <a:solidFill>
                  <a:schemeClr val="bg1"/>
                </a:solidFill>
                <a:latin typeface="Arial" charset="0"/>
                <a:ea typeface="Arial" charset="0"/>
                <a:cs typeface="Arial" charset="0"/>
              </a:rPr>
              <a:t>‹#›</a:t>
            </a:fld>
            <a:r>
              <a:rPr lang="en-US" sz="900" dirty="0">
                <a:solidFill>
                  <a:schemeClr val="bg1"/>
                </a:solidFill>
                <a:latin typeface="Arial" charset="0"/>
                <a:ea typeface="Arial" charset="0"/>
                <a:cs typeface="Arial" charset="0"/>
              </a:rPr>
              <a:t>  </a:t>
            </a:r>
            <a:r>
              <a:rPr lang="en-US" sz="800" dirty="0">
                <a:solidFill>
                  <a:schemeClr val="bg1"/>
                </a:solidFill>
                <a:latin typeface="Arial" charset="0"/>
                <a:ea typeface="Arial" charset="0"/>
                <a:cs typeface="Arial" charset="0"/>
              </a:rPr>
              <a:t>|</a:t>
            </a:r>
            <a:r>
              <a:rPr lang="en-US" sz="900" dirty="0">
                <a:solidFill>
                  <a:schemeClr val="bg1"/>
                </a:solidFill>
                <a:latin typeface="Arial" charset="0"/>
                <a:ea typeface="Arial" charset="0"/>
                <a:cs typeface="Arial" charset="0"/>
              </a:rPr>
              <a:t>  2019 OPEN ENROLLMENT</a:t>
            </a:r>
          </a:p>
        </p:txBody>
      </p:sp>
      <p:pic>
        <p:nvPicPr>
          <p:cNvPr id="9" name="Picture 8">
            <a:extLst>
              <a:ext uri="{FF2B5EF4-FFF2-40B4-BE49-F238E27FC236}">
                <a16:creationId xmlns:a16="http://schemas.microsoft.com/office/drawing/2014/main" id="{52A72A11-0A99-D444-BD9B-883269FD20B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85808" y="6358106"/>
            <a:ext cx="2176272" cy="243159"/>
          </a:xfrm>
          <a:prstGeom prst="rect">
            <a:avLst/>
          </a:prstGeom>
        </p:spPr>
      </p:pic>
    </p:spTree>
    <p:extLst>
      <p:ext uri="{BB962C8B-B14F-4D97-AF65-F5344CB8AC3E}">
        <p14:creationId xmlns:p14="http://schemas.microsoft.com/office/powerpoint/2010/main" val="785030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200"/>
            </a:lvl1pPr>
            <a:lvl2pPr marL="510989" indent="-171450">
              <a:buSzPct val="100000"/>
              <a:buFont typeface="Wingdings" pitchFamily="2" charset="2"/>
              <a:buChar char="§"/>
              <a:defRPr sz="12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5"/>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a:xfrm>
            <a:off x="1905001" y="6477000"/>
            <a:ext cx="5981700" cy="228600"/>
          </a:xfrm>
        </p:spPr>
        <p:txBody>
          <a:bodyPr/>
          <a:lstStyle>
            <a:lvl1pPr>
              <a:defRPr>
                <a:solidFill>
                  <a:schemeClr val="bg2"/>
                </a:solidFill>
              </a:defRPr>
            </a:lvl1pPr>
          </a:lstStyle>
          <a:p>
            <a:pPr>
              <a:defRPr/>
            </a:pPr>
            <a:r>
              <a:rPr lang="en-US" altLang="en-US" dirty="0"/>
              <a:t>|     © 2016 Kaiser Foundation Health Plan, Inc. For internal use only.</a:t>
            </a:r>
          </a:p>
        </p:txBody>
      </p:sp>
      <p:sp>
        <p:nvSpPr>
          <p:cNvPr id="5" name="Date Placeholder 4"/>
          <p:cNvSpPr>
            <a:spLocks noGrp="1"/>
          </p:cNvSpPr>
          <p:nvPr>
            <p:ph type="dt" sz="quarter" idx="11"/>
          </p:nvPr>
        </p:nvSpPr>
        <p:spPr/>
        <p:txBody>
          <a:bodyPr/>
          <a:lstStyle>
            <a:lvl1pPr>
              <a:defRPr>
                <a:solidFill>
                  <a:schemeClr val="bg2"/>
                </a:solidFill>
              </a:defRPr>
            </a:lvl1pPr>
          </a:lstStyle>
          <a:p>
            <a:pPr>
              <a:defRPr/>
            </a:pPr>
            <a:fld id="{ADB03B08-9BED-490E-B149-53AA500BA476}" type="datetime4">
              <a:rPr lang="en-US" altLang="en-US"/>
              <a:pPr>
                <a:defRPr/>
              </a:pPr>
              <a:t>October 22, 2020</a:t>
            </a:fld>
            <a:endParaRPr lang="en-US" altLang="en-US" dirty="0"/>
          </a:p>
        </p:txBody>
      </p:sp>
    </p:spTree>
    <p:extLst>
      <p:ext uri="{BB962C8B-B14F-4D97-AF65-F5344CB8AC3E}">
        <p14:creationId xmlns:p14="http://schemas.microsoft.com/office/powerpoint/2010/main" val="3536965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4" name="Google Shape;94;p15"/>
          <p:cNvSpPr txBox="1">
            <a:spLocks noGrp="1"/>
          </p:cNvSpPr>
          <p:nvPr>
            <p:ph type="body" idx="1"/>
          </p:nvPr>
        </p:nvSpPr>
        <p:spPr>
          <a:xfrm>
            <a:off x="609600" y="1600201"/>
            <a:ext cx="5384800" cy="36576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5" name="Google Shape;95;p15"/>
          <p:cNvSpPr txBox="1">
            <a:spLocks noGrp="1"/>
          </p:cNvSpPr>
          <p:nvPr>
            <p:ph type="body" idx="2"/>
          </p:nvPr>
        </p:nvSpPr>
        <p:spPr>
          <a:xfrm>
            <a:off x="6197600" y="1600201"/>
            <a:ext cx="5384800" cy="36576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6" name="Google Shape;96;p15"/>
          <p:cNvSpPr txBox="1">
            <a:spLocks noGrp="1"/>
          </p:cNvSpPr>
          <p:nvPr>
            <p:ph type="dt" idx="10"/>
          </p:nvPr>
        </p:nvSpPr>
        <p:spPr>
          <a:xfrm>
            <a:off x="609600" y="5791201"/>
            <a:ext cx="28448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97" name="Google Shape;97;p15"/>
          <p:cNvSpPr txBox="1">
            <a:spLocks noGrp="1"/>
          </p:cNvSpPr>
          <p:nvPr>
            <p:ph type="sldNum" idx="12"/>
          </p:nvPr>
        </p:nvSpPr>
        <p:spPr>
          <a:xfrm>
            <a:off x="8737600" y="579120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898989"/>
              </a:buClr>
              <a:buSzPts val="1200"/>
              <a:buFont typeface="Quattrocento Sans"/>
              <a:buNone/>
              <a:defRPr sz="1200" b="0" i="0" u="none">
                <a:solidFill>
                  <a:srgbClr val="898989"/>
                </a:solidFill>
                <a:latin typeface="Quattrocento Sans"/>
                <a:ea typeface="Quattrocento Sans"/>
                <a:cs typeface="Quattrocento Sans"/>
                <a:sym typeface="Quattrocento Sans"/>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1005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DF592D-0FDF-D940-AC6E-CED4F5BE0ADD}"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806E26-364A-C34E-BCAC-ACD4AC3A45FD}" type="slidenum">
              <a:rPr lang="en-US" smtClean="0"/>
              <a:t>‹#›</a:t>
            </a:fld>
            <a:endParaRPr lang="en-US" dirty="0"/>
          </a:p>
        </p:txBody>
      </p:sp>
    </p:spTree>
    <p:extLst>
      <p:ext uri="{BB962C8B-B14F-4D97-AF65-F5344CB8AC3E}">
        <p14:creationId xmlns:p14="http://schemas.microsoft.com/office/powerpoint/2010/main" val="3694689290"/>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ACA8E9-1A0A-6D47-823A-3F3CB46984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85808" y="6358106"/>
            <a:ext cx="2176272" cy="243159"/>
          </a:xfrm>
          <a:prstGeom prst="rect">
            <a:avLst/>
          </a:prstGeom>
        </p:spPr>
      </p:pic>
    </p:spTree>
    <p:extLst>
      <p:ext uri="{BB962C8B-B14F-4D97-AF65-F5344CB8AC3E}">
        <p14:creationId xmlns:p14="http://schemas.microsoft.com/office/powerpoint/2010/main" val="477941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9568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50" r:id="rId4"/>
    <p:sldLayoutId id="2147483670" r:id="rId5"/>
    <p:sldLayoutId id="2147483671" r:id="rId6"/>
    <p:sldLayoutId id="2147483672"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0" userDrawn="1">
          <p15:clr>
            <a:srgbClr val="F26B43"/>
          </p15:clr>
        </p15:guide>
        <p15:guide id="2" pos="648" userDrawn="1">
          <p15:clr>
            <a:srgbClr val="F26B43"/>
          </p15:clr>
        </p15:guide>
        <p15:guide id="3" pos="4104" userDrawn="1">
          <p15:clr>
            <a:srgbClr val="F26B43"/>
          </p15:clr>
        </p15:guide>
        <p15:guide id="4" orient="horz" pos="816" userDrawn="1">
          <p15:clr>
            <a:srgbClr val="F26B43"/>
          </p15:clr>
        </p15:guide>
        <p15:guide id="5" orient="horz" pos="17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431873"/>
      </p:ext>
    </p:extLst>
  </p:cSld>
  <p:clrMap bg1="lt1" tx1="dk1" bg2="lt2" tx2="dk2" accent1="accent1" accent2="accent2" accent3="accent3" accent4="accent4" accent5="accent5" accent6="accent6" hlink="hlink" folHlink="folHlink"/>
  <p:sldLayoutIdLst>
    <p:sldLayoutId id="2147483668" r:id="rId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chpgroup.com/"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6.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7.sv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chpgroup.com/" TargetMode="Externa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hyperlink" Target="https://healthy.kaiserpermanente.org/" TargetMode="External"/><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7.svg"/><Relationship Id="rId10" Type="http://schemas.openxmlformats.org/officeDocument/2006/relationships/image" Target="../media/image41.png"/><Relationship Id="rId4" Type="http://schemas.openxmlformats.org/officeDocument/2006/relationships/image" Target="../media/image6.png"/><Relationship Id="rId9" Type="http://schemas.openxmlformats.org/officeDocument/2006/relationships/image" Target="../media/image40.svg"/><Relationship Id="rId14" Type="http://schemas.openxmlformats.org/officeDocument/2006/relationships/hyperlink" Target="http://kp.org/newmemb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healthy.kaiserpermanente.org/doctors-locations?kp_shortcut_referrer=kp.org/locations" TargetMode="Externa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hyperlink" Target="http://www.kp.org/getcare" TargetMode="External"/><Relationship Id="rId10" Type="http://schemas.openxmlformats.org/officeDocument/2006/relationships/image" Target="../media/image12.png"/><Relationship Id="rId4" Type="http://schemas.openxmlformats.org/officeDocument/2006/relationships/image" Target="../media/image7.sv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healthy.kaiserpermanente.org/health-wellness/mental-health.html?kp_shortcut_referrer=kp.org/mentalhealth" TargetMode="External"/><Relationship Id="rId5" Type="http://schemas.openxmlformats.org/officeDocument/2006/relationships/hyperlink" Target="https://healthy.kaiserpermanente.org/health-wellness/mental-health/tools-resources?kp_shortcut_referrer=kp.org/selfcare" TargetMode="Externa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F60D06-0138-5C4A-BA2B-6E1840A05031}"/>
              </a:ext>
            </a:extLst>
          </p:cNvPr>
          <p:cNvPicPr>
            <a:picLocks noChangeAspect="1"/>
          </p:cNvPicPr>
          <p:nvPr/>
        </p:nvPicPr>
        <p:blipFill>
          <a:blip r:embed="rId3"/>
          <a:stretch>
            <a:fillRect/>
          </a:stretch>
        </p:blipFill>
        <p:spPr>
          <a:xfrm>
            <a:off x="5543" y="0"/>
            <a:ext cx="12192000" cy="6858000"/>
          </a:xfrm>
          <a:prstGeom prst="rect">
            <a:avLst/>
          </a:prstGeom>
        </p:spPr>
      </p:pic>
      <p:sp>
        <p:nvSpPr>
          <p:cNvPr id="15" name="Rectangle 14">
            <a:extLst>
              <a:ext uri="{FF2B5EF4-FFF2-40B4-BE49-F238E27FC236}">
                <a16:creationId xmlns:a16="http://schemas.microsoft.com/office/drawing/2014/main" id="{41546FCF-A7E4-7647-9F3A-750C83B2FC7F}"/>
              </a:ext>
            </a:extLst>
          </p:cNvPr>
          <p:cNvSpPr/>
          <p:nvPr/>
        </p:nvSpPr>
        <p:spPr>
          <a:xfrm rot="5400000">
            <a:off x="2661458" y="-2667000"/>
            <a:ext cx="6857999" cy="12192000"/>
          </a:xfrm>
          <a:prstGeom prst="rect">
            <a:avLst/>
          </a:prstGeom>
          <a:solidFill>
            <a:srgbClr val="007BA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026039" y="3654435"/>
            <a:ext cx="8688250" cy="553998"/>
          </a:xfrm>
          <a:prstGeom prst="rect">
            <a:avLst/>
          </a:prstGeom>
        </p:spPr>
        <p:txBody>
          <a:bodyPr wrap="square">
            <a:spAutoFit/>
          </a:bodyPr>
          <a:lstStyle/>
          <a:p>
            <a:pPr>
              <a:spcBef>
                <a:spcPts val="1200"/>
              </a:spcBef>
            </a:pPr>
            <a:r>
              <a:rPr lang="en-US" sz="3000" dirty="0">
                <a:solidFill>
                  <a:schemeClr val="bg1"/>
                </a:solidFill>
                <a:effectLst>
                  <a:outerShdw blurRad="50800" dist="76200" dir="2700000" algn="tl" rotWithShape="0">
                    <a:prstClr val="black">
                      <a:alpha val="40000"/>
                    </a:prstClr>
                  </a:outerShdw>
                </a:effectLst>
                <a:latin typeface="Arial" charset="0"/>
                <a:ea typeface="Arial" charset="0"/>
                <a:cs typeface="Arial" charset="0"/>
              </a:rPr>
              <a:t>Care and coverage that fit your life</a:t>
            </a:r>
          </a:p>
        </p:txBody>
      </p:sp>
      <p:sp>
        <p:nvSpPr>
          <p:cNvPr id="7" name="Rectangle 6">
            <a:extLst>
              <a:ext uri="{FF2B5EF4-FFF2-40B4-BE49-F238E27FC236}">
                <a16:creationId xmlns:a16="http://schemas.microsoft.com/office/drawing/2014/main" id="{D064EB5A-7B06-4DC8-A374-192D4F9310C9}"/>
              </a:ext>
            </a:extLst>
          </p:cNvPr>
          <p:cNvSpPr/>
          <p:nvPr/>
        </p:nvSpPr>
        <p:spPr>
          <a:xfrm>
            <a:off x="297747" y="6208747"/>
            <a:ext cx="2533943" cy="41819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9319997-AB23-4FB0-BE83-8AD5B3068F2C}"/>
              </a:ext>
            </a:extLst>
          </p:cNvPr>
          <p:cNvSpPr/>
          <p:nvPr/>
        </p:nvSpPr>
        <p:spPr>
          <a:xfrm>
            <a:off x="1026039" y="4964153"/>
            <a:ext cx="4160110" cy="584775"/>
          </a:xfrm>
          <a:prstGeom prst="rect">
            <a:avLst/>
          </a:prstGeom>
        </p:spPr>
        <p:txBody>
          <a:bodyPr wrap="square">
            <a:spAutoFit/>
          </a:bodyPr>
          <a:lstStyle/>
          <a:p>
            <a:r>
              <a:rPr lang="en-US" sz="1600" b="1" dirty="0">
                <a:solidFill>
                  <a:schemeClr val="bg1"/>
                </a:solidFill>
                <a:effectLst>
                  <a:outerShdw blurRad="50800" dist="76200" dir="2700000" algn="tl" rotWithShape="0">
                    <a:prstClr val="black">
                      <a:alpha val="40000"/>
                    </a:prstClr>
                  </a:outerShdw>
                </a:effectLst>
                <a:latin typeface="Arial" charset="0"/>
                <a:ea typeface="Arial" charset="0"/>
                <a:cs typeface="Arial" charset="0"/>
              </a:rPr>
              <a:t>City of Salem </a:t>
            </a:r>
          </a:p>
          <a:p>
            <a:r>
              <a:rPr lang="en-US" sz="1600" b="1" dirty="0">
                <a:solidFill>
                  <a:schemeClr val="bg1"/>
                </a:solidFill>
                <a:effectLst>
                  <a:outerShdw blurRad="50800" dist="76200" dir="2700000" algn="tl" rotWithShape="0">
                    <a:prstClr val="black">
                      <a:alpha val="40000"/>
                    </a:prstClr>
                  </a:outerShdw>
                </a:effectLst>
                <a:latin typeface="Arial" charset="0"/>
                <a:ea typeface="Arial" charset="0"/>
                <a:cs typeface="Arial" charset="0"/>
              </a:rPr>
              <a:t>2021 Open Enrollment Presentation</a:t>
            </a:r>
            <a:endParaRPr lang="en-US" sz="2200" b="1" dirty="0">
              <a:solidFill>
                <a:schemeClr val="bg1"/>
              </a:solidFill>
              <a:effectLst>
                <a:outerShdw blurRad="50800" dist="76200" dir="2700000" algn="tl" rotWithShape="0">
                  <a:prstClr val="black">
                    <a:alpha val="40000"/>
                  </a:prstClr>
                </a:outerShdw>
              </a:effectLst>
              <a:latin typeface="Arial" charset="0"/>
              <a:ea typeface="Arial" charset="0"/>
              <a:cs typeface="Arial" charset="0"/>
            </a:endParaRPr>
          </a:p>
        </p:txBody>
      </p:sp>
      <p:sp>
        <p:nvSpPr>
          <p:cNvPr id="10" name="Rectangle 9">
            <a:extLst>
              <a:ext uri="{FF2B5EF4-FFF2-40B4-BE49-F238E27FC236}">
                <a16:creationId xmlns:a16="http://schemas.microsoft.com/office/drawing/2014/main" id="{62773434-3B55-4FA0-B9A8-FB45BCA67E4F}"/>
              </a:ext>
            </a:extLst>
          </p:cNvPr>
          <p:cNvSpPr/>
          <p:nvPr/>
        </p:nvSpPr>
        <p:spPr>
          <a:xfrm>
            <a:off x="974996" y="2541950"/>
            <a:ext cx="9047726" cy="1200329"/>
          </a:xfrm>
          <a:prstGeom prst="rect">
            <a:avLst/>
          </a:prstGeom>
        </p:spPr>
        <p:txBody>
          <a:bodyPr wrap="square">
            <a:spAutoFit/>
          </a:bodyPr>
          <a:lstStyle/>
          <a:p>
            <a:r>
              <a:rPr lang="en-US" sz="7200" b="1" dirty="0">
                <a:solidFill>
                  <a:schemeClr val="bg1"/>
                </a:solidFill>
                <a:effectLst>
                  <a:outerShdw blurRad="50800" dist="76200" dir="2700000" algn="tl" rotWithShape="0">
                    <a:prstClr val="black">
                      <a:alpha val="40000"/>
                    </a:prstClr>
                  </a:outerShdw>
                </a:effectLst>
                <a:latin typeface="Arial" charset="0"/>
                <a:ea typeface="Arial" charset="0"/>
                <a:cs typeface="Arial" charset="0"/>
              </a:rPr>
              <a:t>Healthy together</a:t>
            </a:r>
          </a:p>
        </p:txBody>
      </p:sp>
      <p:pic>
        <p:nvPicPr>
          <p:cNvPr id="13" name="Pictur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785808" y="5965588"/>
            <a:ext cx="2176272" cy="243159"/>
          </a:xfrm>
          <a:prstGeom prst="rect">
            <a:avLst/>
          </a:prstGeom>
        </p:spPr>
      </p:pic>
    </p:spTree>
    <p:extLst>
      <p:ext uri="{BB962C8B-B14F-4D97-AF65-F5344CB8AC3E}">
        <p14:creationId xmlns:p14="http://schemas.microsoft.com/office/powerpoint/2010/main" val="2250682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1981200" y="274630"/>
            <a:ext cx="8229600" cy="709200"/>
          </a:xfrm>
          <a:prstGeom prst="rect">
            <a:avLst/>
          </a:prstGeom>
          <a:noFill/>
          <a:ln>
            <a:noFill/>
          </a:ln>
        </p:spPr>
        <p:txBody>
          <a:bodyPr spcFirstLastPara="1" wrap="square" lIns="91425" tIns="45700" rIns="91425" bIns="45700" anchor="ctr" anchorCtr="0">
            <a:noAutofit/>
          </a:bodyPr>
          <a:lstStyle/>
          <a:p>
            <a:pPr>
              <a:lnSpc>
                <a:spcPct val="100000"/>
              </a:lnSpc>
              <a:buClr>
                <a:schemeClr val="dk1"/>
              </a:buClr>
              <a:buSzPts val="4400"/>
            </a:pPr>
            <a:r>
              <a:rPr lang="en-US" sz="3000" dirty="0">
                <a:solidFill>
                  <a:schemeClr val="dk1"/>
                </a:solidFill>
                <a:latin typeface="Quattrocento Sans"/>
                <a:ea typeface="Quattrocento Sans"/>
                <a:cs typeface="Quattrocento Sans"/>
                <a:sym typeface="Quattrocento Sans"/>
              </a:rPr>
              <a:t>How to Find an Alternative Care Provider</a:t>
            </a:r>
            <a:endParaRPr sz="3000" dirty="0"/>
          </a:p>
        </p:txBody>
      </p:sp>
      <p:sp>
        <p:nvSpPr>
          <p:cNvPr id="195" name="Google Shape;195;p29"/>
          <p:cNvSpPr txBox="1">
            <a:spLocks noGrp="1"/>
          </p:cNvSpPr>
          <p:nvPr>
            <p:ph type="body" idx="1"/>
          </p:nvPr>
        </p:nvSpPr>
        <p:spPr>
          <a:xfrm>
            <a:off x="2098675" y="1328700"/>
            <a:ext cx="3742800" cy="4200600"/>
          </a:xfrm>
          <a:prstGeom prst="rect">
            <a:avLst/>
          </a:prstGeom>
          <a:noFill/>
          <a:ln>
            <a:noFill/>
          </a:ln>
        </p:spPr>
        <p:txBody>
          <a:bodyPr spcFirstLastPara="1" wrap="square" lIns="91425" tIns="45700" rIns="91425" bIns="45700" anchor="t" anchorCtr="0">
            <a:noAutofit/>
          </a:bodyPr>
          <a:lstStyle/>
          <a:p>
            <a:pPr marL="342900" indent="-292100">
              <a:lnSpc>
                <a:spcPct val="100000"/>
              </a:lnSpc>
              <a:spcBef>
                <a:spcPts val="0"/>
              </a:spcBef>
              <a:buSzPts val="2000"/>
              <a:buFont typeface="Arial"/>
              <a:buAutoNum type="arabicPeriod"/>
            </a:pPr>
            <a:r>
              <a:rPr lang="en-US" sz="2000" dirty="0">
                <a:solidFill>
                  <a:schemeClr val="dk1"/>
                </a:solidFill>
                <a:latin typeface="Quattrocento Sans"/>
                <a:ea typeface="Quattrocento Sans"/>
                <a:cs typeface="Quattrocento Sans"/>
                <a:sym typeface="Quattrocento Sans"/>
              </a:rPr>
              <a:t>Visit </a:t>
            </a:r>
            <a:r>
              <a:rPr lang="en-US" sz="2000" u="sng" dirty="0">
                <a:solidFill>
                  <a:schemeClr val="hlink"/>
                </a:solidFill>
                <a:latin typeface="Quattrocento Sans"/>
                <a:ea typeface="Quattrocento Sans"/>
                <a:cs typeface="Quattrocento Sans"/>
                <a:sym typeface="Quattrocento Sans"/>
                <a:hlinkClick r:id="rId3"/>
              </a:rPr>
              <a:t>www.chpgroup.com</a:t>
            </a:r>
            <a:r>
              <a:rPr lang="en-US" sz="2000" dirty="0">
                <a:solidFill>
                  <a:schemeClr val="dk1"/>
                </a:solidFill>
                <a:latin typeface="Quattrocento Sans"/>
                <a:ea typeface="Quattrocento Sans"/>
                <a:cs typeface="Quattrocento Sans"/>
                <a:sym typeface="Quattrocento Sans"/>
              </a:rPr>
              <a:t> and click on green “Find a Provider” button</a:t>
            </a:r>
            <a:endParaRPr sz="2000" dirty="0">
              <a:solidFill>
                <a:schemeClr val="dk1"/>
              </a:solidFill>
              <a:latin typeface="Quattrocento Sans"/>
              <a:ea typeface="Quattrocento Sans"/>
              <a:cs typeface="Quattrocento Sans"/>
              <a:sym typeface="Quattrocento Sans"/>
            </a:endParaRPr>
          </a:p>
          <a:p>
            <a:pPr marL="342900" indent="-292100">
              <a:lnSpc>
                <a:spcPct val="100000"/>
              </a:lnSpc>
              <a:spcBef>
                <a:spcPts val="1000"/>
              </a:spcBef>
              <a:buSzPts val="2000"/>
              <a:buAutoNum type="arabicPeriod"/>
            </a:pPr>
            <a:r>
              <a:rPr lang="en-US" sz="2000" dirty="0"/>
              <a:t>Plan (required): Choose Kaiser Permanente Self-Referred</a:t>
            </a:r>
            <a:endParaRPr sz="2000" dirty="0"/>
          </a:p>
          <a:p>
            <a:pPr marL="0" indent="0">
              <a:lnSpc>
                <a:spcPct val="100000"/>
              </a:lnSpc>
              <a:spcBef>
                <a:spcPts val="0"/>
              </a:spcBef>
              <a:buNone/>
            </a:pPr>
            <a:endParaRPr sz="2000" dirty="0"/>
          </a:p>
          <a:p>
            <a:pPr marL="0" indent="0">
              <a:lnSpc>
                <a:spcPct val="100000"/>
              </a:lnSpc>
              <a:spcBef>
                <a:spcPts val="0"/>
              </a:spcBef>
              <a:buNone/>
            </a:pPr>
            <a:r>
              <a:rPr lang="en-US" sz="2000" dirty="0"/>
              <a:t>How can I find out how much of my benefit I’ve used?</a:t>
            </a:r>
            <a:endParaRPr sz="2000" dirty="0"/>
          </a:p>
          <a:p>
            <a:pPr indent="-355600">
              <a:lnSpc>
                <a:spcPct val="100000"/>
              </a:lnSpc>
              <a:spcBef>
                <a:spcPts val="0"/>
              </a:spcBef>
              <a:buSzPts val="2000"/>
            </a:pPr>
            <a:r>
              <a:rPr lang="en-US" sz="2000" dirty="0"/>
              <a:t>800-449-9479</a:t>
            </a:r>
            <a:endParaRPr sz="2000" dirty="0"/>
          </a:p>
          <a:p>
            <a:pPr indent="-355600">
              <a:lnSpc>
                <a:spcPct val="100000"/>
              </a:lnSpc>
              <a:spcBef>
                <a:spcPts val="0"/>
              </a:spcBef>
              <a:buSzPts val="2000"/>
            </a:pPr>
            <a:r>
              <a:rPr lang="en-US" sz="2000" dirty="0"/>
              <a:t>info@chpgroup.com</a:t>
            </a:r>
            <a:endParaRPr sz="2000" dirty="0"/>
          </a:p>
        </p:txBody>
      </p:sp>
      <p:pic>
        <p:nvPicPr>
          <p:cNvPr id="196" name="Google Shape;196;p29"/>
          <p:cNvPicPr preferRelativeResize="0">
            <a:picLocks noGrp="1"/>
          </p:cNvPicPr>
          <p:nvPr>
            <p:ph type="body" idx="2"/>
          </p:nvPr>
        </p:nvPicPr>
        <p:blipFill rotWithShape="1">
          <a:blip r:embed="rId4">
            <a:alphaModFix/>
          </a:blip>
          <a:srcRect/>
          <a:stretch/>
        </p:blipFill>
        <p:spPr>
          <a:xfrm>
            <a:off x="6172200" y="1838325"/>
            <a:ext cx="4038600" cy="3181350"/>
          </a:xfrm>
          <a:prstGeom prst="rect">
            <a:avLst/>
          </a:prstGeom>
          <a:noFill/>
          <a:ln>
            <a:noFill/>
          </a:ln>
        </p:spPr>
      </p:pic>
      <p:sp>
        <p:nvSpPr>
          <p:cNvPr id="197" name="Google Shape;197;p29"/>
          <p:cNvSpPr/>
          <p:nvPr/>
        </p:nvSpPr>
        <p:spPr>
          <a:xfrm>
            <a:off x="9528176" y="887412"/>
            <a:ext cx="484187" cy="977900"/>
          </a:xfrm>
          <a:prstGeom prst="downArrow">
            <a:avLst>
              <a:gd name="adj1" fmla="val 16253"/>
              <a:gd name="adj2" fmla="val 50000"/>
            </a:avLst>
          </a:prstGeom>
          <a:solidFill>
            <a:srgbClr val="254061"/>
          </a:solidFill>
          <a:ln w="254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endParaRPr sz="2400"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CEEA42D0-9EBA-42D4-B03B-DD407DBF3628}"/>
              </a:ext>
            </a:extLst>
          </p:cNvPr>
          <p:cNvPicPr>
            <a:picLocks noChangeAspect="1"/>
          </p:cNvPicPr>
          <p:nvPr/>
        </p:nvPicPr>
        <p:blipFill>
          <a:blip r:embed="rId5"/>
          <a:stretch>
            <a:fillRect/>
          </a:stretch>
        </p:blipFill>
        <p:spPr>
          <a:xfrm>
            <a:off x="0" y="6114946"/>
            <a:ext cx="12192000" cy="7430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718C84C-B878-F649-88AF-B1386AC01CF3}"/>
              </a:ext>
            </a:extLst>
          </p:cNvPr>
          <p:cNvSpPr/>
          <p:nvPr/>
        </p:nvSpPr>
        <p:spPr>
          <a:xfrm>
            <a:off x="8527749" y="2498995"/>
            <a:ext cx="3394933" cy="3028774"/>
          </a:xfrm>
          <a:prstGeom prst="rect">
            <a:avLst/>
          </a:prstGeom>
        </p:spPr>
        <p:txBody>
          <a:bodyPr>
            <a:noAutofit/>
          </a:bodyPr>
          <a:lstStyle/>
          <a:p>
            <a:pPr>
              <a:spcAft>
                <a:spcPts val="500"/>
              </a:spcAft>
              <a:defRPr/>
            </a:pPr>
            <a:r>
              <a:rPr lang="en-US" sz="1600" b="1" dirty="0">
                <a:solidFill>
                  <a:srgbClr val="002F69"/>
                </a:solidFill>
                <a:latin typeface="Arial" charset="0"/>
                <a:ea typeface="Arial" charset="0"/>
                <a:cs typeface="Arial" charset="0"/>
              </a:rPr>
              <a:t>myStrength app</a:t>
            </a:r>
          </a:p>
          <a:p>
            <a:pPr>
              <a:spcAft>
                <a:spcPts val="800"/>
              </a:spcAft>
              <a:defRPr/>
            </a:pPr>
            <a:r>
              <a:rPr lang="en-US" sz="1400" dirty="0">
                <a:solidFill>
                  <a:schemeClr val="tx1">
                    <a:lumMod val="65000"/>
                    <a:lumOff val="35000"/>
                  </a:schemeClr>
                </a:solidFill>
                <a:latin typeface="Arial" charset="0"/>
                <a:ea typeface="Arial" charset="0"/>
                <a:cs typeface="Arial" charset="0"/>
              </a:rPr>
              <a:t>This personalized program has interactive activities to track current emotional states and ongoing life events to improve your awareness and change behaviors.</a:t>
            </a:r>
          </a:p>
          <a:p>
            <a:pPr marL="285750" indent="-285750">
              <a:spcAft>
                <a:spcPts val="300"/>
              </a:spcAft>
              <a:buClr>
                <a:srgbClr val="002F69"/>
              </a:buClr>
              <a:buFont typeface="Arial" charset="0"/>
              <a:buChar char="•"/>
              <a:defRPr/>
            </a:pPr>
            <a:r>
              <a:rPr lang="en-US" sz="1400" dirty="0">
                <a:solidFill>
                  <a:schemeClr val="tx1">
                    <a:lumMod val="65000"/>
                    <a:lumOff val="35000"/>
                  </a:schemeClr>
                </a:solidFill>
                <a:latin typeface="Arial" charset="0"/>
                <a:ea typeface="Arial" charset="0"/>
                <a:cs typeface="Arial" charset="0"/>
              </a:rPr>
              <a:t>Tailored programs for managing depression, stress, anxiety, and more</a:t>
            </a:r>
          </a:p>
          <a:p>
            <a:pPr marL="285750" indent="-285750">
              <a:spcAft>
                <a:spcPts val="300"/>
              </a:spcAft>
              <a:buClr>
                <a:srgbClr val="002F69"/>
              </a:buClr>
              <a:buFont typeface="Arial" charset="0"/>
              <a:buChar char="•"/>
              <a:defRPr/>
            </a:pPr>
            <a:r>
              <a:rPr lang="en-US" sz="1400" dirty="0">
                <a:solidFill>
                  <a:schemeClr val="tx1">
                    <a:lumMod val="65000"/>
                    <a:lumOff val="35000"/>
                  </a:schemeClr>
                </a:solidFill>
                <a:latin typeface="Arial" charset="0"/>
                <a:ea typeface="Arial" charset="0"/>
                <a:cs typeface="Arial" charset="0"/>
              </a:rPr>
              <a:t>Mindfulness and meditation activities</a:t>
            </a:r>
          </a:p>
          <a:p>
            <a:pPr marL="285750" indent="-285750">
              <a:spcAft>
                <a:spcPts val="800"/>
              </a:spcAft>
              <a:buClr>
                <a:srgbClr val="002F69"/>
              </a:buClr>
              <a:buFont typeface="Arial" charset="0"/>
              <a:buChar char="•"/>
              <a:defRPr/>
            </a:pPr>
            <a:r>
              <a:rPr lang="en-US" sz="1400" dirty="0">
                <a:solidFill>
                  <a:schemeClr val="tx1">
                    <a:lumMod val="65000"/>
                    <a:lumOff val="35000"/>
                  </a:schemeClr>
                </a:solidFill>
                <a:latin typeface="Arial" charset="0"/>
                <a:ea typeface="Arial" charset="0"/>
                <a:cs typeface="Arial" charset="0"/>
              </a:rPr>
              <a:t>Tools for setting goals, tracking emotional states, and monitoring progress</a:t>
            </a:r>
          </a:p>
        </p:txBody>
      </p:sp>
      <p:cxnSp>
        <p:nvCxnSpPr>
          <p:cNvPr id="5" name="Straight Connector 4">
            <a:extLst>
              <a:ext uri="{FF2B5EF4-FFF2-40B4-BE49-F238E27FC236}">
                <a16:creationId xmlns:a16="http://schemas.microsoft.com/office/drawing/2014/main" id="{4448EB7F-2DB0-4A46-A733-0DEDFFDE0B0E}"/>
              </a:ext>
            </a:extLst>
          </p:cNvPr>
          <p:cNvCxnSpPr>
            <a:cxnSpLocks/>
          </p:cNvCxnSpPr>
          <p:nvPr/>
        </p:nvCxnSpPr>
        <p:spPr>
          <a:xfrm>
            <a:off x="0" y="563162"/>
            <a:ext cx="12192000" cy="0"/>
          </a:xfrm>
          <a:prstGeom prst="line">
            <a:avLst/>
          </a:prstGeom>
          <a:ln w="15875">
            <a:solidFill>
              <a:srgbClr val="5FB3E1"/>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6865A3-10CB-254D-9030-0FDCE073BA41}"/>
              </a:ext>
            </a:extLst>
          </p:cNvPr>
          <p:cNvSpPr txBox="1"/>
          <p:nvPr/>
        </p:nvSpPr>
        <p:spPr>
          <a:xfrm>
            <a:off x="382588" y="292100"/>
            <a:ext cx="5905196" cy="169277"/>
          </a:xfrm>
          <a:prstGeom prst="rect">
            <a:avLst/>
          </a:prstGeom>
          <a:noFill/>
        </p:spPr>
        <p:txBody>
          <a:bodyPr wrap="square" lIns="0" tIns="0" rIns="0" bIns="0">
            <a:spAutoFit/>
          </a:bodyPr>
          <a:lstStyle/>
          <a:p>
            <a:pPr eaLnBrk="1" fontAlgn="auto" hangingPunct="1">
              <a:spcBef>
                <a:spcPts val="0"/>
              </a:spcBef>
              <a:spcAft>
                <a:spcPts val="0"/>
              </a:spcAft>
              <a:tabLst>
                <a:tab pos="1430338" algn="l"/>
              </a:tabLst>
              <a:defRPr/>
            </a:pPr>
            <a:r>
              <a:rPr lang="en-US" sz="1100" b="1" dirty="0">
                <a:solidFill>
                  <a:schemeClr val="tx1">
                    <a:lumMod val="50000"/>
                    <a:lumOff val="50000"/>
                  </a:schemeClr>
                </a:solidFill>
                <a:latin typeface="Arial" charset="0"/>
                <a:ea typeface="Arial" charset="0"/>
                <a:cs typeface="Arial" charset="0"/>
              </a:rPr>
              <a:t>Kaiser Permanente  </a:t>
            </a:r>
            <a:r>
              <a:rPr lang="en-US" sz="1100" b="0" dirty="0">
                <a:solidFill>
                  <a:schemeClr val="tx1">
                    <a:lumMod val="50000"/>
                    <a:lumOff val="50000"/>
                  </a:schemeClr>
                </a:solidFill>
                <a:latin typeface="Arial" charset="0"/>
                <a:ea typeface="Arial" charset="0"/>
                <a:cs typeface="Arial" charset="0"/>
              </a:rPr>
              <a:t>Car</a:t>
            </a:r>
            <a:r>
              <a:rPr lang="en-US" sz="1100" dirty="0">
                <a:solidFill>
                  <a:schemeClr val="tx1">
                    <a:lumMod val="50000"/>
                    <a:lumOff val="50000"/>
                  </a:schemeClr>
                </a:solidFill>
                <a:latin typeface="Arial" charset="0"/>
                <a:ea typeface="Arial" charset="0"/>
                <a:cs typeface="Arial" charset="0"/>
              </a:rPr>
              <a:t>e designed to help you thrive</a:t>
            </a:r>
          </a:p>
        </p:txBody>
      </p:sp>
      <p:pic>
        <p:nvPicPr>
          <p:cNvPr id="9" name="Graphic 41">
            <a:extLst>
              <a:ext uri="{FF2B5EF4-FFF2-40B4-BE49-F238E27FC236}">
                <a16:creationId xmlns:a16="http://schemas.microsoft.com/office/drawing/2014/main" id="{2E70C959-978A-EE44-B937-F09EAF3E4C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6898" y="6236900"/>
            <a:ext cx="2355987" cy="259558"/>
          </a:xfrm>
          <a:prstGeom prst="rect">
            <a:avLst/>
          </a:prstGeom>
        </p:spPr>
      </p:pic>
      <p:sp>
        <p:nvSpPr>
          <p:cNvPr id="10" name="Rectangle 9"/>
          <p:cNvSpPr>
            <a:spLocks noChangeArrowheads="1"/>
          </p:cNvSpPr>
          <p:nvPr/>
        </p:nvSpPr>
        <p:spPr bwMode="auto">
          <a:xfrm>
            <a:off x="6785858" y="5361194"/>
            <a:ext cx="18473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400" dirty="0">
              <a:solidFill>
                <a:schemeClr val="tx1">
                  <a:lumMod val="75000"/>
                  <a:lumOff val="25000"/>
                </a:schemeClr>
              </a:solidFill>
              <a:latin typeface="Arial" charset="0"/>
              <a:ea typeface="Arial" charset="0"/>
              <a:cs typeface="Arial" charset="0"/>
            </a:endParaRPr>
          </a:p>
        </p:txBody>
      </p:sp>
      <p:sp>
        <p:nvSpPr>
          <p:cNvPr id="15" name="Title 1">
            <a:extLst>
              <a:ext uri="{FF2B5EF4-FFF2-40B4-BE49-F238E27FC236}">
                <a16:creationId xmlns:a16="http://schemas.microsoft.com/office/drawing/2014/main" id="{17828577-5197-174E-8A30-711232062315}"/>
              </a:ext>
            </a:extLst>
          </p:cNvPr>
          <p:cNvSpPr txBox="1">
            <a:spLocks/>
          </p:cNvSpPr>
          <p:nvPr/>
        </p:nvSpPr>
        <p:spPr bwMode="auto">
          <a:xfrm>
            <a:off x="492689" y="954949"/>
            <a:ext cx="11269945" cy="48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800" b="1" dirty="0">
                <a:solidFill>
                  <a:srgbClr val="002F69"/>
                </a:solidFill>
                <a:ea typeface="Arial" charset="0"/>
                <a:cs typeface="Arial" charset="0"/>
              </a:rPr>
              <a:t>New perks to help </a:t>
            </a:r>
            <a:r>
              <a:rPr lang="en-US" sz="2800" dirty="0">
                <a:solidFill>
                  <a:srgbClr val="002F69"/>
                </a:solidFill>
                <a:ea typeface="Arial" charset="0"/>
                <a:cs typeface="Arial" charset="0"/>
              </a:rPr>
              <a:t>with your total health </a:t>
            </a:r>
            <a:endParaRPr lang="en-US" sz="2800" baseline="30000" dirty="0">
              <a:solidFill>
                <a:srgbClr val="002F69"/>
              </a:solidFill>
              <a:ea typeface="Arial" charset="0"/>
              <a:cs typeface="Arial" charset="0"/>
            </a:endParaRPr>
          </a:p>
        </p:txBody>
      </p:sp>
      <p:sp>
        <p:nvSpPr>
          <p:cNvPr id="22" name="Rectangle 21">
            <a:extLst>
              <a:ext uri="{FF2B5EF4-FFF2-40B4-BE49-F238E27FC236}">
                <a16:creationId xmlns:a16="http://schemas.microsoft.com/office/drawing/2014/main" id="{5BF71E30-A779-F144-8059-5D5B62F5671F}"/>
              </a:ext>
            </a:extLst>
          </p:cNvPr>
          <p:cNvSpPr/>
          <p:nvPr/>
        </p:nvSpPr>
        <p:spPr>
          <a:xfrm>
            <a:off x="472528" y="2498995"/>
            <a:ext cx="3394933" cy="3028774"/>
          </a:xfrm>
          <a:prstGeom prst="rect">
            <a:avLst/>
          </a:prstGeom>
        </p:spPr>
        <p:txBody>
          <a:bodyPr>
            <a:noAutofit/>
          </a:bodyPr>
          <a:lstStyle/>
          <a:p>
            <a:pPr eaLnBrk="1" fontAlgn="auto" hangingPunct="1">
              <a:spcBef>
                <a:spcPts val="0"/>
              </a:spcBef>
              <a:spcAft>
                <a:spcPts val="500"/>
              </a:spcAft>
              <a:defRPr/>
            </a:pPr>
            <a:r>
              <a:rPr lang="en-US" sz="1600" b="1" dirty="0">
                <a:solidFill>
                  <a:srgbClr val="002F69"/>
                </a:solidFill>
                <a:latin typeface="Arial" charset="0"/>
                <a:ea typeface="Arial" charset="0"/>
                <a:cs typeface="Arial" charset="0"/>
              </a:rPr>
              <a:t>ClassPass workouts</a:t>
            </a:r>
          </a:p>
          <a:p>
            <a:pPr eaLnBrk="1" fontAlgn="auto" hangingPunct="1">
              <a:spcBef>
                <a:spcPts val="0"/>
              </a:spcBef>
              <a:spcAft>
                <a:spcPts val="300"/>
              </a:spcAft>
              <a:defRPr/>
            </a:pPr>
            <a:r>
              <a:rPr lang="en-US" sz="1400" dirty="0">
                <a:solidFill>
                  <a:schemeClr val="tx1">
                    <a:lumMod val="65000"/>
                    <a:lumOff val="35000"/>
                  </a:schemeClr>
                </a:solidFill>
                <a:latin typeface="Arial" charset="0"/>
                <a:ea typeface="Arial" charset="0"/>
                <a:cs typeface="Arial" charset="0"/>
              </a:rPr>
              <a:t>Get moving with fitness options that can fit your schedule and lifestyle, including Pilates, dance, boxing, cardio, strength training, and yoga.</a:t>
            </a:r>
          </a:p>
          <a:p>
            <a:pPr marL="285750" indent="-285750" eaLnBrk="1" fontAlgn="auto" hangingPunct="1">
              <a:spcBef>
                <a:spcPts val="0"/>
              </a:spcBef>
              <a:spcAft>
                <a:spcPts val="300"/>
              </a:spcAft>
              <a:buClr>
                <a:srgbClr val="002F69"/>
              </a:buClr>
              <a:buFont typeface="Arial" charset="0"/>
              <a:buChar char="•"/>
              <a:defRPr/>
            </a:pPr>
            <a:r>
              <a:rPr lang="en-US" sz="1400" b="1" dirty="0">
                <a:solidFill>
                  <a:schemeClr val="tx1">
                    <a:lumMod val="65000"/>
                    <a:lumOff val="35000"/>
                  </a:schemeClr>
                </a:solidFill>
                <a:latin typeface="Arial" charset="0"/>
                <a:ea typeface="Arial" charset="0"/>
                <a:cs typeface="Arial" charset="0"/>
              </a:rPr>
              <a:t>Reduced rates on fitness classes: </a:t>
            </a:r>
            <a:r>
              <a:rPr lang="en-US" sz="1400" dirty="0">
                <a:solidFill>
                  <a:schemeClr val="tx1">
                    <a:lumMod val="65000"/>
                    <a:lumOff val="35000"/>
                  </a:schemeClr>
                </a:solidFill>
                <a:latin typeface="Arial" charset="0"/>
                <a:ea typeface="Arial" charset="0"/>
                <a:cs typeface="Arial" charset="0"/>
              </a:rPr>
              <a:t>Real-time online and in-person classes from top fitness studios</a:t>
            </a:r>
          </a:p>
          <a:p>
            <a:pPr marL="285750" indent="-285750" eaLnBrk="1" fontAlgn="auto" hangingPunct="1">
              <a:spcBef>
                <a:spcPts val="0"/>
              </a:spcBef>
              <a:spcAft>
                <a:spcPts val="300"/>
              </a:spcAft>
              <a:buClr>
                <a:srgbClr val="002F69"/>
              </a:buClr>
              <a:buFont typeface="Arial" charset="0"/>
              <a:buChar char="•"/>
              <a:defRPr/>
            </a:pPr>
            <a:r>
              <a:rPr lang="en-US" sz="1400" b="1" dirty="0">
                <a:solidFill>
                  <a:schemeClr val="tx1">
                    <a:lumMod val="65000"/>
                    <a:lumOff val="35000"/>
                  </a:schemeClr>
                </a:solidFill>
                <a:latin typeface="Arial" charset="0"/>
                <a:ea typeface="Arial" charset="0"/>
                <a:cs typeface="Arial" charset="0"/>
              </a:rPr>
              <a:t>Online video workouts at no cost: </a:t>
            </a:r>
            <a:r>
              <a:rPr lang="en-US" sz="1400" dirty="0">
                <a:solidFill>
                  <a:schemeClr val="tx1">
                    <a:lumMod val="65000"/>
                    <a:lumOff val="35000"/>
                  </a:schemeClr>
                </a:solidFill>
                <a:latin typeface="Arial" charset="0"/>
                <a:ea typeface="Arial" charset="0"/>
                <a:cs typeface="Arial" charset="0"/>
              </a:rPr>
              <a:t>4,000+ on-demand fitness classes</a:t>
            </a:r>
          </a:p>
        </p:txBody>
      </p:sp>
      <p:sp>
        <p:nvSpPr>
          <p:cNvPr id="31" name="Rectangle 30">
            <a:extLst>
              <a:ext uri="{FF2B5EF4-FFF2-40B4-BE49-F238E27FC236}">
                <a16:creationId xmlns:a16="http://schemas.microsoft.com/office/drawing/2014/main" id="{8718C84C-B878-F649-88AF-B1386AC01CF3}"/>
              </a:ext>
            </a:extLst>
          </p:cNvPr>
          <p:cNvSpPr/>
          <p:nvPr/>
        </p:nvSpPr>
        <p:spPr>
          <a:xfrm>
            <a:off x="4548433" y="2498995"/>
            <a:ext cx="3394933" cy="3028774"/>
          </a:xfrm>
          <a:prstGeom prst="rect">
            <a:avLst/>
          </a:prstGeom>
        </p:spPr>
        <p:txBody>
          <a:bodyPr>
            <a:noAutofit/>
          </a:bodyPr>
          <a:lstStyle/>
          <a:p>
            <a:pPr eaLnBrk="1" fontAlgn="auto" hangingPunct="1">
              <a:spcBef>
                <a:spcPts val="0"/>
              </a:spcBef>
              <a:spcAft>
                <a:spcPts val="500"/>
              </a:spcAft>
              <a:defRPr/>
            </a:pPr>
            <a:r>
              <a:rPr lang="en-US" sz="1600" b="1" dirty="0">
                <a:solidFill>
                  <a:srgbClr val="002F69"/>
                </a:solidFill>
                <a:latin typeface="Arial" charset="0"/>
                <a:ea typeface="Arial" charset="0"/>
                <a:cs typeface="Arial" charset="0"/>
              </a:rPr>
              <a:t>Calm app</a:t>
            </a:r>
          </a:p>
          <a:p>
            <a:pPr eaLnBrk="1" fontAlgn="auto" hangingPunct="1">
              <a:spcBef>
                <a:spcPts val="0"/>
              </a:spcBef>
              <a:spcAft>
                <a:spcPts val="800"/>
              </a:spcAft>
              <a:defRPr/>
            </a:pPr>
            <a:r>
              <a:rPr lang="en-US" sz="1400" dirty="0">
                <a:solidFill>
                  <a:schemeClr val="tx1">
                    <a:lumMod val="65000"/>
                    <a:lumOff val="35000"/>
                  </a:schemeClr>
                </a:solidFill>
                <a:latin typeface="Arial" charset="0"/>
                <a:ea typeface="Arial" charset="0"/>
                <a:cs typeface="Arial" charset="0"/>
              </a:rPr>
              <a:t>Calm uses meditation and mindfulness to help lower stress, reduce anxiety, and improve sleep quality. Available at no cost to adult members. </a:t>
            </a:r>
          </a:p>
          <a:p>
            <a:pPr marL="285750" indent="-285750" eaLnBrk="1" fontAlgn="auto" hangingPunct="1">
              <a:spcBef>
                <a:spcPts val="0"/>
              </a:spcBef>
              <a:spcAft>
                <a:spcPts val="300"/>
              </a:spcAft>
              <a:buClr>
                <a:srgbClr val="002F69"/>
              </a:buClr>
              <a:buFont typeface="Arial" charset="0"/>
              <a:buChar char="•"/>
              <a:defRPr/>
            </a:pPr>
            <a:r>
              <a:rPr lang="en-US" sz="1400" dirty="0">
                <a:solidFill>
                  <a:schemeClr val="tx1">
                    <a:lumMod val="65000"/>
                    <a:lumOff val="35000"/>
                  </a:schemeClr>
                </a:solidFill>
                <a:latin typeface="Arial" charset="0"/>
                <a:ea typeface="Arial" charset="0"/>
                <a:cs typeface="Arial" charset="0"/>
              </a:rPr>
              <a:t>A new 10-minute Daily Calm meditation every day</a:t>
            </a:r>
          </a:p>
          <a:p>
            <a:pPr marL="285750" indent="-285750" eaLnBrk="1" fontAlgn="auto" hangingPunct="1">
              <a:spcBef>
                <a:spcPts val="0"/>
              </a:spcBef>
              <a:spcAft>
                <a:spcPts val="300"/>
              </a:spcAft>
              <a:buClr>
                <a:srgbClr val="002F69"/>
              </a:buClr>
              <a:buFont typeface="Arial" charset="0"/>
              <a:buChar char="•"/>
              <a:defRPr/>
            </a:pPr>
            <a:r>
              <a:rPr lang="en-US" sz="1400" dirty="0">
                <a:solidFill>
                  <a:schemeClr val="tx1">
                    <a:lumMod val="65000"/>
                    <a:lumOff val="35000"/>
                  </a:schemeClr>
                </a:solidFill>
                <a:latin typeface="Arial" charset="0"/>
                <a:ea typeface="Arial" charset="0"/>
                <a:cs typeface="Arial" charset="0"/>
              </a:rPr>
              <a:t>Guided meditations for anxiety, stress, gratitude, and more</a:t>
            </a:r>
          </a:p>
          <a:p>
            <a:pPr marL="285750" indent="-285750" eaLnBrk="1" fontAlgn="auto" hangingPunct="1">
              <a:spcBef>
                <a:spcPts val="0"/>
              </a:spcBef>
              <a:spcAft>
                <a:spcPts val="300"/>
              </a:spcAft>
              <a:buClr>
                <a:srgbClr val="002F69"/>
              </a:buClr>
              <a:buFont typeface="Arial" charset="0"/>
              <a:buChar char="•"/>
              <a:defRPr/>
            </a:pPr>
            <a:r>
              <a:rPr lang="en-US" sz="1400" dirty="0">
                <a:solidFill>
                  <a:schemeClr val="tx1">
                    <a:lumMod val="65000"/>
                    <a:lumOff val="35000"/>
                  </a:schemeClr>
                </a:solidFill>
                <a:latin typeface="Arial" charset="0"/>
                <a:ea typeface="Arial" charset="0"/>
                <a:cs typeface="Arial" charset="0"/>
              </a:rPr>
              <a:t>Sleep Stories (soothing bedtime tales for grown-ups) </a:t>
            </a:r>
          </a:p>
        </p:txBody>
      </p:sp>
      <p:pic>
        <p:nvPicPr>
          <p:cNvPr id="34" name="Graphic 2">
            <a:extLst>
              <a:ext uri="{FF2B5EF4-FFF2-40B4-BE49-F238E27FC236}">
                <a16:creationId xmlns:a16="http://schemas.microsoft.com/office/drawing/2014/main" id="{DF2FB458-A611-F544-9735-A9A0A1C1970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74457" y="1628050"/>
            <a:ext cx="784813" cy="784813"/>
          </a:xfrm>
          <a:prstGeom prst="rect">
            <a:avLst/>
          </a:prstGeom>
        </p:spPr>
      </p:pic>
      <p:pic>
        <p:nvPicPr>
          <p:cNvPr id="35" name="Graphic 6">
            <a:extLst>
              <a:ext uri="{FF2B5EF4-FFF2-40B4-BE49-F238E27FC236}">
                <a16:creationId xmlns:a16="http://schemas.microsoft.com/office/drawing/2014/main" id="{F11C6CC9-E315-4E43-83FA-08288F35222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66030" y="1957607"/>
            <a:ext cx="2069402" cy="231730"/>
          </a:xfrm>
          <a:prstGeom prst="rect">
            <a:avLst/>
          </a:prstGeom>
        </p:spPr>
      </p:pic>
      <p:pic>
        <p:nvPicPr>
          <p:cNvPr id="38" name="Picture 37">
            <a:extLst>
              <a:ext uri="{FF2B5EF4-FFF2-40B4-BE49-F238E27FC236}">
                <a16:creationId xmlns:a16="http://schemas.microsoft.com/office/drawing/2014/main" id="{AA1C035C-021E-4C39-AB87-A2B503E58615}"/>
              </a:ext>
            </a:extLst>
          </p:cNvPr>
          <p:cNvPicPr>
            <a:picLocks noChangeAspect="1"/>
          </p:cNvPicPr>
          <p:nvPr/>
        </p:nvPicPr>
        <p:blipFill rotWithShape="1">
          <a:blip r:embed="rId9"/>
          <a:srcRect r="85212"/>
          <a:stretch/>
        </p:blipFill>
        <p:spPr>
          <a:xfrm>
            <a:off x="8540449" y="1722799"/>
            <a:ext cx="600384" cy="618060"/>
          </a:xfrm>
          <a:prstGeom prst="rect">
            <a:avLst/>
          </a:prstGeom>
        </p:spPr>
      </p:pic>
      <p:sp>
        <p:nvSpPr>
          <p:cNvPr id="2" name="Slide Number Placeholder 1"/>
          <p:cNvSpPr>
            <a:spLocks noGrp="1"/>
          </p:cNvSpPr>
          <p:nvPr>
            <p:ph type="sldNum" sz="quarter" idx="12"/>
          </p:nvPr>
        </p:nvSpPr>
        <p:spPr>
          <a:xfrm>
            <a:off x="233271" y="6236901"/>
            <a:ext cx="828086" cy="3814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23E27A-96F4-1C4B-AEAF-A5029A330857}" type="slidenum">
              <a:rPr lang="en-US" smtClean="0"/>
              <a:pPr/>
              <a:t>11</a:t>
            </a:fld>
            <a:endParaRPr lang="en-US" dirty="0"/>
          </a:p>
        </p:txBody>
      </p:sp>
      <p:cxnSp>
        <p:nvCxnSpPr>
          <p:cNvPr id="18" name="Straight Connector 17">
            <a:extLst>
              <a:ext uri="{FF2B5EF4-FFF2-40B4-BE49-F238E27FC236}">
                <a16:creationId xmlns:a16="http://schemas.microsoft.com/office/drawing/2014/main" id="{FEE18922-1543-FE43-9D11-D435AFBAE403}"/>
              </a:ext>
            </a:extLst>
          </p:cNvPr>
          <p:cNvCxnSpPr>
            <a:cxnSpLocks/>
          </p:cNvCxnSpPr>
          <p:nvPr/>
        </p:nvCxnSpPr>
        <p:spPr>
          <a:xfrm>
            <a:off x="4161597" y="1739733"/>
            <a:ext cx="0" cy="4121422"/>
          </a:xfrm>
          <a:prstGeom prst="line">
            <a:avLst/>
          </a:prstGeom>
          <a:ln w="19050">
            <a:solidFill>
              <a:srgbClr val="0170C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EE18922-1543-FE43-9D11-D435AFBAE403}"/>
              </a:ext>
            </a:extLst>
          </p:cNvPr>
          <p:cNvCxnSpPr>
            <a:cxnSpLocks/>
          </p:cNvCxnSpPr>
          <p:nvPr/>
        </p:nvCxnSpPr>
        <p:spPr>
          <a:xfrm>
            <a:off x="8181460" y="1739733"/>
            <a:ext cx="0" cy="4121422"/>
          </a:xfrm>
          <a:prstGeom prst="line">
            <a:avLst/>
          </a:prstGeom>
          <a:ln w="19050">
            <a:solidFill>
              <a:srgbClr val="0170C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884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448EB7F-2DB0-4A46-A733-0DEDFFDE0B0E}"/>
              </a:ext>
            </a:extLst>
          </p:cNvPr>
          <p:cNvCxnSpPr>
            <a:cxnSpLocks/>
          </p:cNvCxnSpPr>
          <p:nvPr/>
        </p:nvCxnSpPr>
        <p:spPr>
          <a:xfrm>
            <a:off x="0" y="563162"/>
            <a:ext cx="12192000" cy="0"/>
          </a:xfrm>
          <a:prstGeom prst="line">
            <a:avLst/>
          </a:prstGeom>
          <a:ln w="15875">
            <a:solidFill>
              <a:srgbClr val="5FB3E1"/>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6865A3-10CB-254D-9030-0FDCE073BA41}"/>
              </a:ext>
            </a:extLst>
          </p:cNvPr>
          <p:cNvSpPr txBox="1"/>
          <p:nvPr/>
        </p:nvSpPr>
        <p:spPr>
          <a:xfrm>
            <a:off x="382588" y="292100"/>
            <a:ext cx="5905196" cy="169277"/>
          </a:xfrm>
          <a:prstGeom prst="rect">
            <a:avLst/>
          </a:prstGeom>
          <a:noFill/>
        </p:spPr>
        <p:txBody>
          <a:bodyPr wrap="square" lIns="0" tIns="0" rIns="0" bIns="0">
            <a:spAutoFit/>
          </a:bodyPr>
          <a:lstStyle/>
          <a:p>
            <a:pPr eaLnBrk="1" fontAlgn="auto" hangingPunct="1">
              <a:spcBef>
                <a:spcPts val="0"/>
              </a:spcBef>
              <a:spcAft>
                <a:spcPts val="0"/>
              </a:spcAft>
              <a:tabLst>
                <a:tab pos="1430338" algn="l"/>
              </a:tabLst>
              <a:defRPr/>
            </a:pPr>
            <a:r>
              <a:rPr lang="en-US" sz="1100" b="1" dirty="0">
                <a:solidFill>
                  <a:schemeClr val="tx1">
                    <a:lumMod val="50000"/>
                    <a:lumOff val="50000"/>
                  </a:schemeClr>
                </a:solidFill>
                <a:latin typeface="Arial" charset="0"/>
                <a:ea typeface="Arial" charset="0"/>
                <a:cs typeface="Arial" charset="0"/>
              </a:rPr>
              <a:t>Kaiser Permanente  </a:t>
            </a:r>
            <a:r>
              <a:rPr lang="en-US" sz="1100" b="0" dirty="0">
                <a:solidFill>
                  <a:schemeClr val="tx1">
                    <a:lumMod val="50000"/>
                    <a:lumOff val="50000"/>
                  </a:schemeClr>
                </a:solidFill>
                <a:latin typeface="Arial" charset="0"/>
                <a:ea typeface="Arial" charset="0"/>
                <a:cs typeface="Arial" charset="0"/>
              </a:rPr>
              <a:t>Car</a:t>
            </a:r>
            <a:r>
              <a:rPr lang="en-US" sz="1100" dirty="0">
                <a:solidFill>
                  <a:schemeClr val="tx1">
                    <a:lumMod val="50000"/>
                    <a:lumOff val="50000"/>
                  </a:schemeClr>
                </a:solidFill>
                <a:latin typeface="Arial" charset="0"/>
                <a:ea typeface="Arial" charset="0"/>
                <a:cs typeface="Arial" charset="0"/>
              </a:rPr>
              <a:t>e designed to help you thrive</a:t>
            </a:r>
          </a:p>
        </p:txBody>
      </p:sp>
      <p:pic>
        <p:nvPicPr>
          <p:cNvPr id="9" name="Graphic 41">
            <a:extLst>
              <a:ext uri="{FF2B5EF4-FFF2-40B4-BE49-F238E27FC236}">
                <a16:creationId xmlns:a16="http://schemas.microsoft.com/office/drawing/2014/main" id="{2E70C959-978A-EE44-B937-F09EAF3E4C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6898" y="6236900"/>
            <a:ext cx="2355987" cy="259558"/>
          </a:xfrm>
          <a:prstGeom prst="rect">
            <a:avLst/>
          </a:prstGeom>
        </p:spPr>
      </p:pic>
      <p:sp>
        <p:nvSpPr>
          <p:cNvPr id="10" name="Rectangle 9"/>
          <p:cNvSpPr>
            <a:spLocks noChangeArrowheads="1"/>
          </p:cNvSpPr>
          <p:nvPr/>
        </p:nvSpPr>
        <p:spPr bwMode="auto">
          <a:xfrm>
            <a:off x="6785858" y="5361194"/>
            <a:ext cx="18473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n-US" sz="1400" dirty="0">
              <a:solidFill>
                <a:schemeClr val="tx1">
                  <a:lumMod val="75000"/>
                  <a:lumOff val="25000"/>
                </a:schemeClr>
              </a:solidFill>
              <a:latin typeface="Arial" charset="0"/>
              <a:ea typeface="Arial" charset="0"/>
              <a:cs typeface="Arial" charset="0"/>
            </a:endParaRPr>
          </a:p>
        </p:txBody>
      </p:sp>
      <p:graphicFrame>
        <p:nvGraphicFramePr>
          <p:cNvPr id="20" name="Group 36"/>
          <p:cNvGraphicFramePr>
            <a:graphicFrameLocks noGrp="1"/>
          </p:cNvGraphicFramePr>
          <p:nvPr>
            <p:extLst>
              <p:ext uri="{D42A27DB-BD31-4B8C-83A1-F6EECF244321}">
                <p14:modId xmlns:p14="http://schemas.microsoft.com/office/powerpoint/2010/main" val="161188226"/>
              </p:ext>
            </p:extLst>
          </p:nvPr>
        </p:nvGraphicFramePr>
        <p:xfrm>
          <a:off x="555238" y="1833222"/>
          <a:ext cx="10303262" cy="3963492"/>
        </p:xfrm>
        <a:graphic>
          <a:graphicData uri="http://schemas.openxmlformats.org/drawingml/2006/table">
            <a:tbl>
              <a:tblPr/>
              <a:tblGrid>
                <a:gridCol w="3673364">
                  <a:extLst>
                    <a:ext uri="{9D8B030D-6E8A-4147-A177-3AD203B41FA5}">
                      <a16:colId xmlns:a16="http://schemas.microsoft.com/office/drawing/2014/main" val="20000"/>
                    </a:ext>
                  </a:extLst>
                </a:gridCol>
                <a:gridCol w="6629898">
                  <a:extLst>
                    <a:ext uri="{9D8B030D-6E8A-4147-A177-3AD203B41FA5}">
                      <a16:colId xmlns:a16="http://schemas.microsoft.com/office/drawing/2014/main" val="20001"/>
                    </a:ext>
                  </a:extLst>
                </a:gridCol>
              </a:tblGrid>
              <a:tr h="310643">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70" normalizeH="0" baseline="0" dirty="0">
                          <a:ln>
                            <a:noFill/>
                          </a:ln>
                          <a:solidFill>
                            <a:schemeClr val="tx1">
                              <a:lumMod val="65000"/>
                              <a:lumOff val="35000"/>
                            </a:schemeClr>
                          </a:solidFill>
                          <a:effectLst/>
                          <a:latin typeface="Arial" charset="0"/>
                          <a:ea typeface="Arial" charset="0"/>
                          <a:cs typeface="Arial" charset="0"/>
                        </a:rPr>
                        <a:t>Yearly deductible</a:t>
                      </a:r>
                    </a:p>
                  </a:txBody>
                  <a:tcPr marL="164592" marR="73152"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lumMod val="65000"/>
                              <a:lumOff val="35000"/>
                            </a:schemeClr>
                          </a:solidFill>
                          <a:effectLst/>
                          <a:latin typeface="Arial" charset="0"/>
                          <a:ea typeface="Arial" charset="0"/>
                          <a:cs typeface="Arial" charset="0"/>
                        </a:rPr>
                        <a:t>$250 individual/$750 family</a:t>
                      </a:r>
                    </a:p>
                  </a:txBody>
                  <a:tcPr marL="164592" marR="73152"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0"/>
                  </a:ext>
                </a:extLst>
              </a:tr>
              <a:tr h="310643">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70" normalizeH="0" baseline="0" dirty="0">
                          <a:ln>
                            <a:noFill/>
                          </a:ln>
                          <a:solidFill>
                            <a:schemeClr val="tx1">
                              <a:lumMod val="65000"/>
                              <a:lumOff val="35000"/>
                            </a:schemeClr>
                          </a:solidFill>
                          <a:effectLst/>
                          <a:latin typeface="Arial" charset="0"/>
                          <a:ea typeface="Arial" charset="0"/>
                          <a:cs typeface="Arial" charset="0"/>
                        </a:rPr>
                        <a:t>Maximum yearly out-of-pocket costs</a:t>
                      </a:r>
                    </a:p>
                  </a:txBody>
                  <a:tcPr marL="164592" marR="73152"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lumMod val="65000"/>
                              <a:lumOff val="35000"/>
                            </a:schemeClr>
                          </a:solidFill>
                          <a:effectLst/>
                          <a:latin typeface="Arial" charset="0"/>
                          <a:ea typeface="Arial" charset="0"/>
                          <a:cs typeface="Arial" charset="0"/>
                        </a:rPr>
                        <a:t>$1,250 individual/$3,750 family</a:t>
                      </a:r>
                    </a:p>
                  </a:txBody>
                  <a:tcPr marL="164592" marR="73152"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1"/>
                  </a:ext>
                </a:extLst>
              </a:tr>
              <a:tr h="308554">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70" normalizeH="0" baseline="0" dirty="0">
                          <a:ln>
                            <a:noFill/>
                          </a:ln>
                          <a:solidFill>
                            <a:schemeClr val="bg1"/>
                          </a:solidFill>
                          <a:effectLst/>
                          <a:latin typeface="Arial" charset="0"/>
                          <a:ea typeface="Arial" charset="0"/>
                          <a:cs typeface="Arial" charset="0"/>
                        </a:rPr>
                        <a:t>Covered service</a:t>
                      </a:r>
                    </a:p>
                  </a:txBody>
                  <a:tcPr marL="164592" marR="73152" marB="54864" anchor="b"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92CCF0"/>
                      </a:solidFill>
                      <a:prstDash val="solid"/>
                      <a:round/>
                      <a:headEnd type="none" w="med" len="med"/>
                      <a:tailEnd type="none" w="med" len="med"/>
                    </a:lnB>
                    <a:lnTlToBr>
                      <a:noFill/>
                    </a:lnTlToBr>
                    <a:lnBlToTr>
                      <a:noFill/>
                    </a:lnBlToTr>
                    <a:solidFill>
                      <a:srgbClr val="002F69"/>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1" i="0" u="none" strike="noStrike" cap="none" normalizeH="0" baseline="0" dirty="0">
                          <a:ln>
                            <a:noFill/>
                          </a:ln>
                          <a:solidFill>
                            <a:schemeClr val="bg1"/>
                          </a:solidFill>
                          <a:effectLst/>
                          <a:latin typeface="Arial" charset="0"/>
                          <a:ea typeface="Arial" charset="0"/>
                          <a:cs typeface="Arial" charset="0"/>
                        </a:rPr>
                        <a:t>You pay</a:t>
                      </a:r>
                      <a:endParaRPr kumimoji="0" lang="es-ES" sz="1200" b="1" i="0" u="none" strike="noStrike" cap="none" normalizeH="0" baseline="0" dirty="0">
                        <a:ln>
                          <a:noFill/>
                        </a:ln>
                        <a:solidFill>
                          <a:schemeClr val="bg1"/>
                        </a:solidFill>
                        <a:effectLst/>
                        <a:latin typeface="Arial" charset="0"/>
                        <a:ea typeface="Arial" charset="0"/>
                        <a:cs typeface="Arial" charset="0"/>
                      </a:endParaRPr>
                    </a:p>
                  </a:txBody>
                  <a:tcPr marL="164592" marR="73152" marB="54864" anchor="b"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92CCF0"/>
                      </a:solidFill>
                      <a:prstDash val="solid"/>
                      <a:round/>
                      <a:headEnd type="none" w="med" len="med"/>
                      <a:tailEnd type="none" w="med" len="med"/>
                    </a:lnB>
                    <a:lnTlToBr>
                      <a:noFill/>
                    </a:lnTlToBr>
                    <a:lnBlToTr>
                      <a:noFill/>
                    </a:lnBlToTr>
                    <a:solidFill>
                      <a:srgbClr val="002F69"/>
                    </a:solidFill>
                  </a:tcPr>
                </a:tc>
                <a:extLst>
                  <a:ext uri="{0D108BD9-81ED-4DB2-BD59-A6C34878D82A}">
                    <a16:rowId xmlns:a16="http://schemas.microsoft.com/office/drawing/2014/main" val="10002"/>
                  </a:ext>
                </a:extLst>
              </a:tr>
              <a:tr h="310643">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70" normalizeH="0" baseline="0" dirty="0">
                          <a:ln>
                            <a:noFill/>
                          </a:ln>
                          <a:solidFill>
                            <a:schemeClr val="tx1">
                              <a:lumMod val="65000"/>
                              <a:lumOff val="35000"/>
                            </a:schemeClr>
                          </a:solidFill>
                          <a:effectLst/>
                          <a:latin typeface="Arial" charset="0"/>
                          <a:ea typeface="Arial" charset="0"/>
                          <a:cs typeface="Arial" charset="0"/>
                        </a:rPr>
                        <a:t>Preventive care</a:t>
                      </a:r>
                    </a:p>
                  </a:txBody>
                  <a:tcPr marL="164592" marR="73152"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lumMod val="65000"/>
                              <a:lumOff val="35000"/>
                            </a:schemeClr>
                          </a:solidFill>
                          <a:effectLst/>
                          <a:latin typeface="Arial" charset="0"/>
                          <a:ea typeface="Arial" charset="0"/>
                          <a:cs typeface="Arial" charset="0"/>
                        </a:rPr>
                        <a:t>$0 copay</a:t>
                      </a:r>
                    </a:p>
                  </a:txBody>
                  <a:tcPr marL="164592" marR="73152"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3"/>
                  </a:ext>
                </a:extLst>
              </a:tr>
              <a:tr h="310643">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defRPr/>
                      </a:pPr>
                      <a:r>
                        <a:rPr kumimoji="0" lang="en-US" sz="1200" b="1" i="0" u="none" strike="noStrike" cap="none" spc="70" normalizeH="0" baseline="0" dirty="0">
                          <a:ln>
                            <a:noFill/>
                          </a:ln>
                          <a:solidFill>
                            <a:schemeClr val="tx1">
                              <a:lumMod val="65000"/>
                              <a:lumOff val="35000"/>
                            </a:schemeClr>
                          </a:solidFill>
                          <a:effectLst/>
                          <a:latin typeface="Arial" charset="0"/>
                          <a:ea typeface="Arial" charset="0"/>
                          <a:cs typeface="Arial" charset="0"/>
                        </a:rPr>
                        <a:t>Telehealth (phone/video/e-visit)</a:t>
                      </a:r>
                    </a:p>
                  </a:txBody>
                  <a:tcPr marL="164592" marR="73152"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defRPr/>
                      </a:pPr>
                      <a:r>
                        <a:rPr kumimoji="0" lang="en-US" sz="1200" b="0" i="0" u="none" strike="noStrike" kern="1200" cap="none" normalizeH="0" baseline="0" dirty="0">
                          <a:ln>
                            <a:noFill/>
                          </a:ln>
                          <a:solidFill>
                            <a:schemeClr val="tx1">
                              <a:lumMod val="65000"/>
                              <a:lumOff val="35000"/>
                            </a:schemeClr>
                          </a:solidFill>
                          <a:effectLst/>
                          <a:latin typeface="Arial" charset="0"/>
                          <a:ea typeface="Arial" charset="0"/>
                          <a:cs typeface="Arial" charset="0"/>
                        </a:rPr>
                        <a:t>$0 copay</a:t>
                      </a:r>
                    </a:p>
                  </a:txBody>
                  <a:tcPr marL="164592" marR="73152"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340609170"/>
                  </a:ext>
                </a:extLst>
              </a:tr>
              <a:tr h="310643">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70" normalizeH="0" baseline="0" dirty="0">
                          <a:ln>
                            <a:noFill/>
                          </a:ln>
                          <a:solidFill>
                            <a:schemeClr val="tx1">
                              <a:lumMod val="65000"/>
                              <a:lumOff val="35000"/>
                            </a:schemeClr>
                          </a:solidFill>
                          <a:effectLst/>
                          <a:latin typeface="Arial" charset="0"/>
                          <a:ea typeface="Arial" charset="0"/>
                          <a:cs typeface="Arial" charset="0"/>
                        </a:rPr>
                        <a:t>Doctor’s office visit — primary and specialty</a:t>
                      </a:r>
                    </a:p>
                  </a:txBody>
                  <a:tcPr marL="164592" marR="73152"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lumMod val="65000"/>
                              <a:lumOff val="35000"/>
                            </a:schemeClr>
                          </a:solidFill>
                          <a:effectLst/>
                          <a:latin typeface="Arial" charset="0"/>
                          <a:ea typeface="Arial" charset="0"/>
                          <a:cs typeface="Arial" charset="0"/>
                        </a:rPr>
                        <a:t>$15 copay (primary) / $25 copay (specialty)</a:t>
                      </a:r>
                    </a:p>
                  </a:txBody>
                  <a:tcPr marL="164592" marR="73152"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4"/>
                  </a:ext>
                </a:extLst>
              </a:tr>
              <a:tr h="310643">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70" normalizeH="0" baseline="0" dirty="0">
                          <a:ln>
                            <a:noFill/>
                          </a:ln>
                          <a:solidFill>
                            <a:schemeClr val="tx1">
                              <a:lumMod val="65000"/>
                              <a:lumOff val="35000"/>
                            </a:schemeClr>
                          </a:solidFill>
                          <a:effectLst/>
                          <a:latin typeface="Arial" charset="0"/>
                          <a:ea typeface="Arial" charset="0"/>
                          <a:cs typeface="Arial" charset="0"/>
                        </a:rPr>
                        <a:t>Urgent care </a:t>
                      </a:r>
                    </a:p>
                  </a:txBody>
                  <a:tcPr marL="164592" marR="73152"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lumMod val="65000"/>
                              <a:lumOff val="35000"/>
                            </a:schemeClr>
                          </a:solidFill>
                          <a:effectLst/>
                          <a:latin typeface="Arial" charset="0"/>
                          <a:ea typeface="Arial" charset="0"/>
                          <a:cs typeface="Arial" charset="0"/>
                        </a:rPr>
                        <a:t>$15 copay </a:t>
                      </a:r>
                    </a:p>
                  </a:txBody>
                  <a:tcPr marL="164592" marR="73152"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2048161012"/>
                  </a:ext>
                </a:extLst>
              </a:tr>
              <a:tr h="310643">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70" normalizeH="0" baseline="0" dirty="0">
                          <a:ln>
                            <a:noFill/>
                          </a:ln>
                          <a:solidFill>
                            <a:schemeClr val="tx1">
                              <a:lumMod val="65000"/>
                              <a:lumOff val="35000"/>
                            </a:schemeClr>
                          </a:solidFill>
                          <a:effectLst/>
                          <a:latin typeface="Arial" charset="0"/>
                          <a:ea typeface="Arial" charset="0"/>
                          <a:cs typeface="Arial" charset="0"/>
                        </a:rPr>
                        <a:t>Lab tests and imaging</a:t>
                      </a:r>
                    </a:p>
                  </a:txBody>
                  <a:tcPr marL="164592" marR="73152"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lumMod val="65000"/>
                              <a:lumOff val="35000"/>
                            </a:schemeClr>
                          </a:solidFill>
                          <a:effectLst/>
                          <a:latin typeface="Arial" charset="0"/>
                          <a:ea typeface="Arial" charset="0"/>
                          <a:cs typeface="Arial" charset="0"/>
                        </a:rPr>
                        <a:t>$10 copay</a:t>
                      </a:r>
                    </a:p>
                  </a:txBody>
                  <a:tcPr marL="164592" marR="73152"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5"/>
                  </a:ext>
                </a:extLst>
              </a:tr>
              <a:tr h="310643">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70" normalizeH="0" baseline="0" dirty="0">
                          <a:ln>
                            <a:noFill/>
                          </a:ln>
                          <a:solidFill>
                            <a:schemeClr val="tx1">
                              <a:lumMod val="65000"/>
                              <a:lumOff val="35000"/>
                            </a:schemeClr>
                          </a:solidFill>
                          <a:effectLst/>
                          <a:latin typeface="Arial" charset="0"/>
                          <a:ea typeface="Arial" charset="0"/>
                          <a:cs typeface="Arial" charset="0"/>
                        </a:rPr>
                        <a:t>Outpatient surgery</a:t>
                      </a:r>
                    </a:p>
                  </a:txBody>
                  <a:tcPr marL="164592" marR="73152"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kern="1200" cap="none" normalizeH="0" baseline="0" dirty="0">
                          <a:ln>
                            <a:noFill/>
                          </a:ln>
                          <a:solidFill>
                            <a:schemeClr val="tx1">
                              <a:lumMod val="65000"/>
                              <a:lumOff val="35000"/>
                            </a:schemeClr>
                          </a:solidFill>
                          <a:effectLst/>
                          <a:latin typeface="Arial" charset="0"/>
                          <a:ea typeface="Arial" charset="0"/>
                          <a:cs typeface="Arial" charset="0"/>
                        </a:rPr>
                        <a:t>20% coinsurance after deductible</a:t>
                      </a:r>
                    </a:p>
                  </a:txBody>
                  <a:tcPr marL="164592" marR="73152"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6"/>
                  </a:ext>
                </a:extLst>
              </a:tr>
              <a:tr h="310643">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70" normalizeH="0" baseline="0" dirty="0">
                          <a:ln>
                            <a:noFill/>
                          </a:ln>
                          <a:solidFill>
                            <a:schemeClr val="tx1">
                              <a:lumMod val="65000"/>
                              <a:lumOff val="35000"/>
                            </a:schemeClr>
                          </a:solidFill>
                          <a:effectLst/>
                          <a:latin typeface="Arial" charset="0"/>
                          <a:ea typeface="Arial" charset="0"/>
                          <a:cs typeface="Arial" charset="0"/>
                        </a:rPr>
                        <a:t>Hospitalization</a:t>
                      </a:r>
                    </a:p>
                  </a:txBody>
                  <a:tcPr marL="164592" marR="73152"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kern="1200" cap="none" normalizeH="0" baseline="0" dirty="0">
                          <a:ln>
                            <a:noFill/>
                          </a:ln>
                          <a:solidFill>
                            <a:schemeClr val="tx1">
                              <a:lumMod val="65000"/>
                              <a:lumOff val="35000"/>
                            </a:schemeClr>
                          </a:solidFill>
                          <a:effectLst/>
                          <a:latin typeface="Arial" charset="0"/>
                          <a:ea typeface="Arial" charset="0"/>
                          <a:cs typeface="Arial" charset="0"/>
                        </a:rPr>
                        <a:t>20% coinsurance after deductible</a:t>
                      </a:r>
                    </a:p>
                  </a:txBody>
                  <a:tcPr marL="164592" marR="73152"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7"/>
                  </a:ext>
                </a:extLst>
              </a:tr>
              <a:tr h="310643">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70" normalizeH="0" baseline="0" dirty="0">
                          <a:ln>
                            <a:noFill/>
                          </a:ln>
                          <a:solidFill>
                            <a:schemeClr val="tx1">
                              <a:lumMod val="65000"/>
                              <a:lumOff val="35000"/>
                            </a:schemeClr>
                          </a:solidFill>
                          <a:effectLst/>
                          <a:latin typeface="Arial" charset="0"/>
                          <a:ea typeface="Arial" charset="0"/>
                          <a:cs typeface="Arial" charset="0"/>
                        </a:rPr>
                        <a:t>Emergency care</a:t>
                      </a:r>
                    </a:p>
                  </a:txBody>
                  <a:tcPr marL="164592" marR="73152"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kern="1200" cap="none" normalizeH="0" baseline="0" dirty="0">
                          <a:ln>
                            <a:noFill/>
                          </a:ln>
                          <a:solidFill>
                            <a:schemeClr val="tx1">
                              <a:lumMod val="65000"/>
                              <a:lumOff val="35000"/>
                            </a:schemeClr>
                          </a:solidFill>
                          <a:effectLst/>
                          <a:latin typeface="Arial" charset="0"/>
                          <a:ea typeface="Arial" charset="0"/>
                          <a:cs typeface="Arial" charset="0"/>
                        </a:rPr>
                        <a:t>20% coinsurance after deductible</a:t>
                      </a:r>
                    </a:p>
                  </a:txBody>
                  <a:tcPr marL="164592" marR="73152"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8"/>
                  </a:ext>
                </a:extLst>
              </a:tr>
              <a:tr h="401951">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70" normalizeH="0" baseline="0" dirty="0">
                          <a:ln>
                            <a:noFill/>
                          </a:ln>
                          <a:solidFill>
                            <a:schemeClr val="tx1">
                              <a:lumMod val="65000"/>
                              <a:lumOff val="35000"/>
                            </a:schemeClr>
                          </a:solidFill>
                          <a:effectLst/>
                          <a:latin typeface="Arial" charset="0"/>
                          <a:ea typeface="Arial" charset="0"/>
                          <a:cs typeface="Arial" charset="0"/>
                        </a:rPr>
                        <a:t>Prescribed medications (30-day supply)</a:t>
                      </a:r>
                    </a:p>
                  </a:txBody>
                  <a:tcPr marL="164592" marR="73152"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dirty="0">
                          <a:ln>
                            <a:noFill/>
                          </a:ln>
                          <a:solidFill>
                            <a:schemeClr val="tx1">
                              <a:lumMod val="65000"/>
                              <a:lumOff val="35000"/>
                            </a:schemeClr>
                          </a:solidFill>
                          <a:effectLst/>
                          <a:latin typeface="Arial" charset="0"/>
                          <a:ea typeface="Arial" charset="0"/>
                          <a:cs typeface="Arial" charset="0"/>
                        </a:rPr>
                        <a:t>$10 copay (generic)/$20 copay (preferred brand-name)/$50 (non-preferred brand-name)</a:t>
                      </a:r>
                    </a:p>
                  </a:txBody>
                  <a:tcPr marL="164592" marR="73152" anchor="ctr" horzOverflow="overflow">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92CCF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9"/>
                  </a:ext>
                </a:extLst>
              </a:tr>
            </a:tbl>
          </a:graphicData>
        </a:graphic>
      </p:graphicFrame>
      <p:sp>
        <p:nvSpPr>
          <p:cNvPr id="21" name="TextBox 20"/>
          <p:cNvSpPr txBox="1"/>
          <p:nvPr/>
        </p:nvSpPr>
        <p:spPr>
          <a:xfrm>
            <a:off x="643157" y="5868706"/>
            <a:ext cx="8170240" cy="276999"/>
          </a:xfrm>
          <a:prstGeom prst="rect">
            <a:avLst/>
          </a:prstGeom>
          <a:noFill/>
        </p:spPr>
        <p:txBody>
          <a:bodyPr wrap="square">
            <a:spAutoFit/>
          </a:bodyPr>
          <a:lstStyle/>
          <a:p>
            <a:pPr eaLnBrk="1" fontAlgn="auto" hangingPunct="1">
              <a:spcBef>
                <a:spcPts val="0"/>
              </a:spcBef>
              <a:spcAft>
                <a:spcPts val="0"/>
              </a:spcAft>
              <a:defRPr/>
            </a:pPr>
            <a:r>
              <a:rPr lang="en-US" sz="600" dirty="0">
                <a:solidFill>
                  <a:schemeClr val="tx1">
                    <a:lumMod val="65000"/>
                    <a:lumOff val="35000"/>
                  </a:schemeClr>
                </a:solidFill>
                <a:latin typeface="Arial" charset="0"/>
                <a:ea typeface="Arial" charset="0"/>
                <a:cs typeface="Arial" charset="0"/>
              </a:rPr>
              <a:t>*This is a summary of some benefits and their copays and coinsurance. For specific information about your covered health plan benefits, limitations, </a:t>
            </a:r>
          </a:p>
          <a:p>
            <a:pPr eaLnBrk="1" fontAlgn="auto" hangingPunct="1">
              <a:spcBef>
                <a:spcPts val="0"/>
              </a:spcBef>
              <a:spcAft>
                <a:spcPts val="0"/>
              </a:spcAft>
              <a:defRPr/>
            </a:pPr>
            <a:r>
              <a:rPr lang="en-US" sz="600" dirty="0">
                <a:solidFill>
                  <a:schemeClr val="tx1">
                    <a:lumMod val="65000"/>
                    <a:lumOff val="35000"/>
                  </a:schemeClr>
                </a:solidFill>
                <a:latin typeface="Arial" charset="0"/>
                <a:ea typeface="Arial" charset="0"/>
                <a:cs typeface="Arial" charset="0"/>
              </a:rPr>
              <a:t>and exclusions, including those not listed in this summary, please see your </a:t>
            </a:r>
            <a:r>
              <a:rPr lang="en-US" sz="600" i="1" dirty="0">
                <a:solidFill>
                  <a:schemeClr val="tx1">
                    <a:lumMod val="65000"/>
                    <a:lumOff val="35000"/>
                  </a:schemeClr>
                </a:solidFill>
                <a:latin typeface="Arial" charset="0"/>
                <a:ea typeface="Arial" charset="0"/>
                <a:cs typeface="Arial" charset="0"/>
              </a:rPr>
              <a:t>Evidence of Coverage.</a:t>
            </a:r>
            <a:endParaRPr lang="en-US" sz="600" dirty="0">
              <a:solidFill>
                <a:schemeClr val="tx1">
                  <a:lumMod val="65000"/>
                  <a:lumOff val="35000"/>
                </a:schemeClr>
              </a:solidFill>
              <a:latin typeface="Arial" charset="0"/>
              <a:ea typeface="Arial" charset="0"/>
              <a:cs typeface="Arial" charset="0"/>
            </a:endParaRPr>
          </a:p>
        </p:txBody>
      </p:sp>
      <p:sp>
        <p:nvSpPr>
          <p:cNvPr id="23" name="Title 1">
            <a:extLst>
              <a:ext uri="{FF2B5EF4-FFF2-40B4-BE49-F238E27FC236}">
                <a16:creationId xmlns:a16="http://schemas.microsoft.com/office/drawing/2014/main" id="{F1D3B68B-4806-1340-8D15-ED6E3546678A}"/>
              </a:ext>
            </a:extLst>
          </p:cNvPr>
          <p:cNvSpPr txBox="1">
            <a:spLocks/>
          </p:cNvSpPr>
          <p:nvPr/>
        </p:nvSpPr>
        <p:spPr bwMode="auto">
          <a:xfrm>
            <a:off x="492690" y="967649"/>
            <a:ext cx="9592214" cy="48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500" b="1" dirty="0">
                <a:solidFill>
                  <a:schemeClr val="accent1">
                    <a:lumMod val="50000"/>
                  </a:schemeClr>
                </a:solidFill>
                <a:ea typeface="Arial" charset="0"/>
                <a:cs typeface="Arial" charset="0"/>
              </a:rPr>
              <a:t>City of Salem – Kaiser Permanente $250 Deductible Plan</a:t>
            </a:r>
          </a:p>
        </p:txBody>
      </p:sp>
      <p:sp>
        <p:nvSpPr>
          <p:cNvPr id="25" name="TextBox 1">
            <a:extLst>
              <a:ext uri="{FF2B5EF4-FFF2-40B4-BE49-F238E27FC236}">
                <a16:creationId xmlns:a16="http://schemas.microsoft.com/office/drawing/2014/main" id="{E8E05514-9049-EA4A-865C-0118807DB436}"/>
              </a:ext>
            </a:extLst>
          </p:cNvPr>
          <p:cNvSpPr txBox="1">
            <a:spLocks noChangeArrowheads="1"/>
          </p:cNvSpPr>
          <p:nvPr/>
        </p:nvSpPr>
        <p:spPr bwMode="auto">
          <a:xfrm>
            <a:off x="492689" y="1460481"/>
            <a:ext cx="830007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400" dirty="0">
                <a:solidFill>
                  <a:schemeClr val="tx1">
                    <a:lumMod val="65000"/>
                    <a:lumOff val="35000"/>
                  </a:schemeClr>
                </a:solidFill>
                <a:ea typeface="Arial" charset="0"/>
                <a:cs typeface="Arial" charset="0"/>
              </a:rPr>
              <a:t>This table shows an example of some of your group’s benefits.</a:t>
            </a:r>
          </a:p>
        </p:txBody>
      </p:sp>
      <p:sp>
        <p:nvSpPr>
          <p:cNvPr id="2" name="Slide Number Placeholder 1"/>
          <p:cNvSpPr>
            <a:spLocks noGrp="1"/>
          </p:cNvSpPr>
          <p:nvPr>
            <p:ph type="sldNum" sz="quarter" idx="12"/>
          </p:nvPr>
        </p:nvSpPr>
        <p:spPr>
          <a:xfrm>
            <a:off x="233271" y="6236901"/>
            <a:ext cx="828086" cy="3814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23E27A-96F4-1C4B-AEAF-A5029A330857}" type="slidenum">
              <a:rPr lang="en-US" smtClean="0"/>
              <a:pPr/>
              <a:t>12</a:t>
            </a:fld>
            <a:endParaRPr lang="en-US" dirty="0"/>
          </a:p>
        </p:txBody>
      </p:sp>
    </p:spTree>
    <p:extLst>
      <p:ext uri="{BB962C8B-B14F-4D97-AF65-F5344CB8AC3E}">
        <p14:creationId xmlns:p14="http://schemas.microsoft.com/office/powerpoint/2010/main" val="2112503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448EB7F-2DB0-4A46-A733-0DEDFFDE0B0E}"/>
              </a:ext>
            </a:extLst>
          </p:cNvPr>
          <p:cNvCxnSpPr>
            <a:cxnSpLocks/>
          </p:cNvCxnSpPr>
          <p:nvPr/>
        </p:nvCxnSpPr>
        <p:spPr>
          <a:xfrm>
            <a:off x="0" y="563162"/>
            <a:ext cx="12192000" cy="0"/>
          </a:xfrm>
          <a:prstGeom prst="line">
            <a:avLst/>
          </a:prstGeom>
          <a:ln w="15875">
            <a:solidFill>
              <a:srgbClr val="5FB3E1"/>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6865A3-10CB-254D-9030-0FDCE073BA41}"/>
              </a:ext>
            </a:extLst>
          </p:cNvPr>
          <p:cNvSpPr txBox="1"/>
          <p:nvPr/>
        </p:nvSpPr>
        <p:spPr>
          <a:xfrm>
            <a:off x="382588" y="292100"/>
            <a:ext cx="5905196" cy="169277"/>
          </a:xfrm>
          <a:prstGeom prst="rect">
            <a:avLst/>
          </a:prstGeom>
          <a:noFill/>
        </p:spPr>
        <p:txBody>
          <a:bodyPr wrap="square" lIns="0" tIns="0" rIns="0" bIns="0">
            <a:spAutoFit/>
          </a:bodyPr>
          <a:lstStyle/>
          <a:p>
            <a:pPr eaLnBrk="1" fontAlgn="auto" hangingPunct="1">
              <a:spcBef>
                <a:spcPts val="0"/>
              </a:spcBef>
              <a:spcAft>
                <a:spcPts val="0"/>
              </a:spcAft>
              <a:tabLst>
                <a:tab pos="1430338" algn="l"/>
              </a:tabLst>
              <a:defRPr/>
            </a:pPr>
            <a:r>
              <a:rPr lang="en-US" sz="1100" b="1" dirty="0">
                <a:solidFill>
                  <a:schemeClr val="tx1">
                    <a:lumMod val="50000"/>
                    <a:lumOff val="50000"/>
                  </a:schemeClr>
                </a:solidFill>
                <a:latin typeface="Arial" charset="0"/>
                <a:ea typeface="Arial" charset="0"/>
                <a:cs typeface="Arial" charset="0"/>
              </a:rPr>
              <a:t>Kaiser Permanente  </a:t>
            </a:r>
            <a:r>
              <a:rPr lang="en-US" sz="1100" b="0" dirty="0">
                <a:solidFill>
                  <a:schemeClr val="tx1">
                    <a:lumMod val="50000"/>
                    <a:lumOff val="50000"/>
                  </a:schemeClr>
                </a:solidFill>
                <a:latin typeface="Arial" charset="0"/>
                <a:ea typeface="Arial" charset="0"/>
                <a:cs typeface="Arial" charset="0"/>
              </a:rPr>
              <a:t>Car</a:t>
            </a:r>
            <a:r>
              <a:rPr lang="en-US" sz="1100" dirty="0">
                <a:solidFill>
                  <a:schemeClr val="tx1">
                    <a:lumMod val="50000"/>
                    <a:lumOff val="50000"/>
                  </a:schemeClr>
                </a:solidFill>
                <a:latin typeface="Arial" charset="0"/>
                <a:ea typeface="Arial" charset="0"/>
                <a:cs typeface="Arial" charset="0"/>
              </a:rPr>
              <a:t>e designed to help you thrive</a:t>
            </a:r>
          </a:p>
        </p:txBody>
      </p:sp>
      <p:pic>
        <p:nvPicPr>
          <p:cNvPr id="9" name="Graphic 41">
            <a:extLst>
              <a:ext uri="{FF2B5EF4-FFF2-40B4-BE49-F238E27FC236}">
                <a16:creationId xmlns:a16="http://schemas.microsoft.com/office/drawing/2014/main" id="{2E70C959-978A-EE44-B937-F09EAF3E4C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6898" y="6236900"/>
            <a:ext cx="2355987" cy="259558"/>
          </a:xfrm>
          <a:prstGeom prst="rect">
            <a:avLst/>
          </a:prstGeom>
        </p:spPr>
      </p:pic>
      <p:sp>
        <p:nvSpPr>
          <p:cNvPr id="10" name="Rectangle 9"/>
          <p:cNvSpPr>
            <a:spLocks noChangeArrowheads="1"/>
          </p:cNvSpPr>
          <p:nvPr/>
        </p:nvSpPr>
        <p:spPr bwMode="auto">
          <a:xfrm>
            <a:off x="6785858" y="5361194"/>
            <a:ext cx="18473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n-US" sz="1400" dirty="0">
              <a:solidFill>
                <a:schemeClr val="tx1">
                  <a:lumMod val="75000"/>
                  <a:lumOff val="25000"/>
                </a:schemeClr>
              </a:solidFill>
              <a:latin typeface="Arial" charset="0"/>
              <a:ea typeface="Arial" charset="0"/>
              <a:cs typeface="Arial" charset="0"/>
            </a:endParaRPr>
          </a:p>
        </p:txBody>
      </p:sp>
      <p:sp>
        <p:nvSpPr>
          <p:cNvPr id="18" name="TextBox 17"/>
          <p:cNvSpPr txBox="1"/>
          <p:nvPr/>
        </p:nvSpPr>
        <p:spPr>
          <a:xfrm>
            <a:off x="492688" y="4826216"/>
            <a:ext cx="8170240" cy="276999"/>
          </a:xfrm>
          <a:prstGeom prst="rect">
            <a:avLst/>
          </a:prstGeom>
          <a:noFill/>
        </p:spPr>
        <p:txBody>
          <a:bodyPr wrap="square">
            <a:spAutoFit/>
          </a:bodyPr>
          <a:lstStyle/>
          <a:p>
            <a:pPr eaLnBrk="1" fontAlgn="auto" hangingPunct="1">
              <a:spcBef>
                <a:spcPts val="0"/>
              </a:spcBef>
              <a:spcAft>
                <a:spcPts val="0"/>
              </a:spcAft>
              <a:defRPr/>
            </a:pPr>
            <a:r>
              <a:rPr lang="en-US" sz="600" dirty="0">
                <a:solidFill>
                  <a:schemeClr val="tx1">
                    <a:lumMod val="65000"/>
                    <a:lumOff val="35000"/>
                  </a:schemeClr>
                </a:solidFill>
                <a:latin typeface="Arial" charset="0"/>
                <a:ea typeface="Arial" charset="0"/>
                <a:cs typeface="Arial" charset="0"/>
              </a:rPr>
              <a:t>*This is a summary of some benefits and their copays and coinsurance. For specific information about your covered health plan benefits, limitations, </a:t>
            </a:r>
          </a:p>
          <a:p>
            <a:pPr eaLnBrk="1" fontAlgn="auto" hangingPunct="1">
              <a:spcBef>
                <a:spcPts val="0"/>
              </a:spcBef>
              <a:spcAft>
                <a:spcPts val="0"/>
              </a:spcAft>
              <a:defRPr/>
            </a:pPr>
            <a:r>
              <a:rPr lang="en-US" sz="600" dirty="0">
                <a:solidFill>
                  <a:schemeClr val="tx1">
                    <a:lumMod val="65000"/>
                    <a:lumOff val="35000"/>
                  </a:schemeClr>
                </a:solidFill>
                <a:latin typeface="Arial" charset="0"/>
                <a:ea typeface="Arial" charset="0"/>
                <a:cs typeface="Arial" charset="0"/>
              </a:rPr>
              <a:t>and exclusions, including those not listed in this summary, please see your </a:t>
            </a:r>
            <a:r>
              <a:rPr lang="en-US" sz="600" i="1" dirty="0">
                <a:solidFill>
                  <a:schemeClr val="tx1">
                    <a:lumMod val="65000"/>
                    <a:lumOff val="35000"/>
                  </a:schemeClr>
                </a:solidFill>
                <a:latin typeface="Arial" charset="0"/>
                <a:ea typeface="Arial" charset="0"/>
                <a:cs typeface="Arial" charset="0"/>
              </a:rPr>
              <a:t>Evidence of Coverage.</a:t>
            </a:r>
            <a:endParaRPr lang="en-US" sz="600" dirty="0">
              <a:solidFill>
                <a:schemeClr val="tx1">
                  <a:lumMod val="65000"/>
                  <a:lumOff val="35000"/>
                </a:schemeClr>
              </a:solidFill>
              <a:latin typeface="Arial" charset="0"/>
              <a:ea typeface="Arial" charset="0"/>
              <a:cs typeface="Arial" charset="0"/>
            </a:endParaRPr>
          </a:p>
        </p:txBody>
      </p:sp>
      <p:sp>
        <p:nvSpPr>
          <p:cNvPr id="19" name="Title 1">
            <a:extLst>
              <a:ext uri="{FF2B5EF4-FFF2-40B4-BE49-F238E27FC236}">
                <a16:creationId xmlns:a16="http://schemas.microsoft.com/office/drawing/2014/main" id="{F1D3B68B-4806-1340-8D15-ED6E3546678A}"/>
              </a:ext>
            </a:extLst>
          </p:cNvPr>
          <p:cNvSpPr txBox="1">
            <a:spLocks/>
          </p:cNvSpPr>
          <p:nvPr/>
        </p:nvSpPr>
        <p:spPr bwMode="auto">
          <a:xfrm>
            <a:off x="492689" y="967649"/>
            <a:ext cx="7813675" cy="48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500" b="1" dirty="0">
                <a:solidFill>
                  <a:schemeClr val="accent1">
                    <a:lumMod val="50000"/>
                  </a:schemeClr>
                </a:solidFill>
              </a:rPr>
              <a:t>Self-Referred Alternative Care Benefit </a:t>
            </a:r>
            <a:endParaRPr lang="en-US" sz="2500" b="1" i="1" dirty="0">
              <a:solidFill>
                <a:schemeClr val="accent1">
                  <a:lumMod val="50000"/>
                </a:schemeClr>
              </a:solidFill>
            </a:endParaRPr>
          </a:p>
        </p:txBody>
      </p:sp>
      <p:sp>
        <p:nvSpPr>
          <p:cNvPr id="22" name="TextBox 1">
            <a:extLst>
              <a:ext uri="{FF2B5EF4-FFF2-40B4-BE49-F238E27FC236}">
                <a16:creationId xmlns:a16="http://schemas.microsoft.com/office/drawing/2014/main" id="{E8E05514-9049-EA4A-865C-0118807DB436}"/>
              </a:ext>
            </a:extLst>
          </p:cNvPr>
          <p:cNvSpPr txBox="1">
            <a:spLocks noChangeArrowheads="1"/>
          </p:cNvSpPr>
          <p:nvPr/>
        </p:nvSpPr>
        <p:spPr bwMode="auto">
          <a:xfrm>
            <a:off x="492688" y="1460481"/>
            <a:ext cx="830007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400" dirty="0">
                <a:solidFill>
                  <a:schemeClr val="tx1">
                    <a:lumMod val="65000"/>
                    <a:lumOff val="35000"/>
                  </a:schemeClr>
                </a:solidFill>
              </a:rPr>
              <a:t>This table shows an example of some of your group’s benefits.</a:t>
            </a:r>
          </a:p>
        </p:txBody>
      </p:sp>
      <p:graphicFrame>
        <p:nvGraphicFramePr>
          <p:cNvPr id="26" name="Group 36">
            <a:extLst>
              <a:ext uri="{FF2B5EF4-FFF2-40B4-BE49-F238E27FC236}">
                <a16:creationId xmlns:a16="http://schemas.microsoft.com/office/drawing/2014/main" id="{2DB76D06-E7D4-48EB-8C79-A28F751D52C8}"/>
              </a:ext>
            </a:extLst>
          </p:cNvPr>
          <p:cNvGraphicFramePr>
            <a:graphicFrameLocks noGrp="1"/>
          </p:cNvGraphicFramePr>
          <p:nvPr>
            <p:extLst>
              <p:ext uri="{D42A27DB-BD31-4B8C-83A1-F6EECF244321}">
                <p14:modId xmlns:p14="http://schemas.microsoft.com/office/powerpoint/2010/main" val="60567125"/>
              </p:ext>
            </p:extLst>
          </p:nvPr>
        </p:nvGraphicFramePr>
        <p:xfrm>
          <a:off x="555236" y="1948923"/>
          <a:ext cx="8107691" cy="1960097"/>
        </p:xfrm>
        <a:graphic>
          <a:graphicData uri="http://schemas.openxmlformats.org/drawingml/2006/table">
            <a:tbl>
              <a:tblPr/>
              <a:tblGrid>
                <a:gridCol w="3754735">
                  <a:extLst>
                    <a:ext uri="{9D8B030D-6E8A-4147-A177-3AD203B41FA5}">
                      <a16:colId xmlns:a16="http://schemas.microsoft.com/office/drawing/2014/main" val="20000"/>
                    </a:ext>
                  </a:extLst>
                </a:gridCol>
                <a:gridCol w="4352956">
                  <a:extLst>
                    <a:ext uri="{9D8B030D-6E8A-4147-A177-3AD203B41FA5}">
                      <a16:colId xmlns:a16="http://schemas.microsoft.com/office/drawing/2014/main" val="20001"/>
                    </a:ext>
                  </a:extLst>
                </a:gridCol>
              </a:tblGrid>
              <a:tr h="310643">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70" normalizeH="0" baseline="0" noProof="0" dirty="0">
                          <a:ln>
                            <a:noFill/>
                          </a:ln>
                          <a:solidFill>
                            <a:schemeClr val="tx1">
                              <a:lumMod val="65000"/>
                              <a:lumOff val="35000"/>
                            </a:schemeClr>
                          </a:solidFill>
                          <a:effectLst/>
                          <a:latin typeface="Arial" charset="0"/>
                          <a:ea typeface="Arial" charset="0"/>
                          <a:cs typeface="Arial" charset="0"/>
                        </a:rPr>
                        <a:t>Benefit maximum</a:t>
                      </a:r>
                    </a:p>
                  </a:txBody>
                  <a:tcPr marL="164592" marR="73152"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noProof="0" dirty="0">
                          <a:ln>
                            <a:noFill/>
                          </a:ln>
                          <a:solidFill>
                            <a:schemeClr val="tx1">
                              <a:lumMod val="65000"/>
                              <a:lumOff val="35000"/>
                            </a:schemeClr>
                          </a:solidFill>
                          <a:effectLst/>
                          <a:latin typeface="Arial" charset="0"/>
                          <a:ea typeface="Arial" charset="0"/>
                          <a:cs typeface="Arial" charset="0"/>
                        </a:rPr>
                        <a:t>$1,000 individual</a:t>
                      </a:r>
                    </a:p>
                  </a:txBody>
                  <a:tcPr marL="164592" marR="73152"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0"/>
                  </a:ext>
                </a:extLst>
              </a:tr>
              <a:tr h="406882">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70" normalizeH="0" baseline="0" noProof="0" dirty="0">
                          <a:ln>
                            <a:noFill/>
                          </a:ln>
                          <a:solidFill>
                            <a:schemeClr val="bg1"/>
                          </a:solidFill>
                          <a:effectLst/>
                          <a:latin typeface="Arial" charset="0"/>
                          <a:ea typeface="Arial" charset="0"/>
                          <a:cs typeface="Arial" charset="0"/>
                        </a:rPr>
                        <a:t>Covered service</a:t>
                      </a:r>
                    </a:p>
                  </a:txBody>
                  <a:tcPr marL="164592" marR="73152" marB="54864" anchor="b"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19050" cap="flat" cmpd="sng" algn="ctr">
                      <a:solidFill>
                        <a:srgbClr val="92CCF0"/>
                      </a:solidFill>
                      <a:prstDash val="solid"/>
                      <a:round/>
                      <a:headEnd type="none" w="med" len="med"/>
                      <a:tailEnd type="none" w="med" len="med"/>
                    </a:lnB>
                    <a:lnTlToBr>
                      <a:noFill/>
                    </a:lnTlToBr>
                    <a:lnBlToTr>
                      <a:noFill/>
                    </a:lnBlToTr>
                    <a:solidFill>
                      <a:srgbClr val="002F69"/>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1" i="0" u="none" strike="noStrike" cap="none" normalizeH="0" baseline="0" noProof="0" dirty="0">
                          <a:ln>
                            <a:noFill/>
                          </a:ln>
                          <a:solidFill>
                            <a:schemeClr val="bg1"/>
                          </a:solidFill>
                          <a:effectLst/>
                          <a:latin typeface="Arial" charset="0"/>
                          <a:ea typeface="Arial" charset="0"/>
                          <a:cs typeface="Arial" charset="0"/>
                        </a:rPr>
                        <a:t>You pay</a:t>
                      </a:r>
                    </a:p>
                  </a:txBody>
                  <a:tcPr marL="164592" marR="73152" marB="54864" anchor="b"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19050" cap="flat" cmpd="sng" algn="ctr">
                      <a:solidFill>
                        <a:srgbClr val="92CCF0"/>
                      </a:solidFill>
                      <a:prstDash val="solid"/>
                      <a:round/>
                      <a:headEnd type="none" w="med" len="med"/>
                      <a:tailEnd type="none" w="med" len="med"/>
                    </a:lnB>
                    <a:lnTlToBr>
                      <a:noFill/>
                    </a:lnTlToBr>
                    <a:lnBlToTr>
                      <a:noFill/>
                    </a:lnBlToTr>
                    <a:solidFill>
                      <a:srgbClr val="002F69"/>
                    </a:solidFill>
                  </a:tcPr>
                </a:tc>
                <a:extLst>
                  <a:ext uri="{0D108BD9-81ED-4DB2-BD59-A6C34878D82A}">
                    <a16:rowId xmlns:a16="http://schemas.microsoft.com/office/drawing/2014/main" val="10002"/>
                  </a:ext>
                </a:extLst>
              </a:tr>
              <a:tr h="310643">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70" normalizeH="0" baseline="0" noProof="0" dirty="0">
                          <a:ln>
                            <a:noFill/>
                          </a:ln>
                          <a:solidFill>
                            <a:schemeClr val="tx1">
                              <a:lumMod val="65000"/>
                              <a:lumOff val="35000"/>
                            </a:schemeClr>
                          </a:solidFill>
                          <a:effectLst/>
                          <a:latin typeface="Arial" charset="0"/>
                          <a:ea typeface="Arial" charset="0"/>
                          <a:cs typeface="Arial" charset="0"/>
                        </a:rPr>
                        <a:t>Acupuncture</a:t>
                      </a:r>
                    </a:p>
                  </a:txBody>
                  <a:tcPr marL="164592" marR="73152"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noProof="0" dirty="0">
                          <a:ln>
                            <a:noFill/>
                          </a:ln>
                          <a:solidFill>
                            <a:schemeClr val="tx1">
                              <a:lumMod val="65000"/>
                              <a:lumOff val="35000"/>
                            </a:schemeClr>
                          </a:solidFill>
                          <a:effectLst/>
                          <a:latin typeface="Arial" charset="0"/>
                          <a:ea typeface="Arial" charset="0"/>
                          <a:cs typeface="Arial" charset="0"/>
                        </a:rPr>
                        <a:t>$10 copay</a:t>
                      </a:r>
                    </a:p>
                  </a:txBody>
                  <a:tcPr marL="164592" marR="73152"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3"/>
                  </a:ext>
                </a:extLst>
              </a:tr>
              <a:tr h="310643">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70" normalizeH="0" baseline="0" noProof="0" dirty="0">
                          <a:ln>
                            <a:noFill/>
                          </a:ln>
                          <a:solidFill>
                            <a:schemeClr val="tx1">
                              <a:lumMod val="65000"/>
                              <a:lumOff val="35000"/>
                            </a:schemeClr>
                          </a:solidFill>
                          <a:effectLst/>
                          <a:latin typeface="Arial" charset="0"/>
                          <a:ea typeface="Arial" charset="0"/>
                          <a:cs typeface="Arial" charset="0"/>
                        </a:rPr>
                        <a:t>Chiropractic</a:t>
                      </a:r>
                    </a:p>
                  </a:txBody>
                  <a:tcPr marL="164592" marR="73152"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noProof="0" dirty="0">
                          <a:ln>
                            <a:noFill/>
                          </a:ln>
                          <a:solidFill>
                            <a:schemeClr val="tx1">
                              <a:lumMod val="65000"/>
                              <a:lumOff val="35000"/>
                            </a:schemeClr>
                          </a:solidFill>
                          <a:effectLst/>
                          <a:latin typeface="Arial" charset="0"/>
                          <a:ea typeface="Arial" charset="0"/>
                          <a:cs typeface="Arial" charset="0"/>
                        </a:rPr>
                        <a:t>$10 copay</a:t>
                      </a:r>
                    </a:p>
                  </a:txBody>
                  <a:tcPr marL="164592" marR="73152"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4"/>
                  </a:ext>
                </a:extLst>
              </a:tr>
              <a:tr h="310643">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70" normalizeH="0" baseline="0" noProof="0" dirty="0">
                          <a:ln>
                            <a:noFill/>
                          </a:ln>
                          <a:solidFill>
                            <a:schemeClr val="tx1">
                              <a:lumMod val="65000"/>
                              <a:lumOff val="35000"/>
                            </a:schemeClr>
                          </a:solidFill>
                          <a:effectLst/>
                          <a:latin typeface="Arial" charset="0"/>
                          <a:ea typeface="Arial" charset="0"/>
                          <a:cs typeface="Arial" charset="0"/>
                        </a:rPr>
                        <a:t>Massage</a:t>
                      </a:r>
                    </a:p>
                  </a:txBody>
                  <a:tcPr marL="164592" marR="73152"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noProof="0" dirty="0">
                          <a:ln>
                            <a:noFill/>
                          </a:ln>
                          <a:solidFill>
                            <a:schemeClr val="tx1">
                              <a:lumMod val="65000"/>
                              <a:lumOff val="35000"/>
                            </a:schemeClr>
                          </a:solidFill>
                          <a:effectLst/>
                          <a:latin typeface="Arial" charset="0"/>
                          <a:ea typeface="Arial" charset="0"/>
                          <a:cs typeface="Arial" charset="0"/>
                        </a:rPr>
                        <a:t>$25 copay (up to 12 visits per calendar year)</a:t>
                      </a:r>
                    </a:p>
                  </a:txBody>
                  <a:tcPr marL="164592" marR="73152"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5"/>
                  </a:ext>
                </a:extLst>
              </a:tr>
              <a:tr h="310643">
                <a:tc>
                  <a:txBody>
                    <a:bodyPr/>
                    <a:lstStyle/>
                    <a:p>
                      <a:pPr marL="0" marR="0" lvl="0" indent="0" algn="l" defTabSz="914400" rtl="0" eaLnBrk="1" fontAlgn="base" latinLnBrk="0" hangingPunct="1">
                        <a:lnSpc>
                          <a:spcPct val="100000"/>
                        </a:lnSpc>
                        <a:spcBef>
                          <a:spcPct val="20000"/>
                        </a:spcBef>
                        <a:spcAft>
                          <a:spcPct val="0"/>
                        </a:spcAft>
                        <a:buClr>
                          <a:srgbClr val="39531D"/>
                        </a:buClr>
                        <a:buSzTx/>
                        <a:buFont typeface="Wingdings" charset="0"/>
                        <a:buNone/>
                        <a:tabLst/>
                      </a:pPr>
                      <a:r>
                        <a:rPr kumimoji="0" lang="en-US" sz="1200" b="1" i="0" u="none" strike="noStrike" cap="none" spc="70" normalizeH="0" baseline="0" noProof="0" dirty="0">
                          <a:ln>
                            <a:noFill/>
                          </a:ln>
                          <a:solidFill>
                            <a:schemeClr val="tx1">
                              <a:lumMod val="65000"/>
                              <a:lumOff val="35000"/>
                            </a:schemeClr>
                          </a:solidFill>
                          <a:effectLst/>
                          <a:latin typeface="Arial" charset="0"/>
                          <a:ea typeface="Arial" charset="0"/>
                          <a:cs typeface="Arial" charset="0"/>
                        </a:rPr>
                        <a:t>Naturopathy</a:t>
                      </a:r>
                    </a:p>
                  </a:txBody>
                  <a:tcPr marL="164592" marR="73152" anchor="ctr" horzOverflow="overflow">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tc>
                  <a:txBody>
                    <a:bodyPr/>
                    <a:lstStyle/>
                    <a:p>
                      <a:pPr marL="0" marR="0" lvl="0" indent="0" algn="l" defTabSz="914400" rtl="0" eaLnBrk="1" fontAlgn="base" latinLnBrk="0" hangingPunct="1">
                        <a:lnSpc>
                          <a:spcPts val="1500"/>
                        </a:lnSpc>
                        <a:spcBef>
                          <a:spcPct val="20000"/>
                        </a:spcBef>
                        <a:spcAft>
                          <a:spcPct val="0"/>
                        </a:spcAft>
                        <a:buClr>
                          <a:srgbClr val="39531D"/>
                        </a:buClr>
                        <a:buSzTx/>
                        <a:buFont typeface="Wingdings" charset="0"/>
                        <a:buNone/>
                        <a:tabLst/>
                      </a:pPr>
                      <a:r>
                        <a:rPr kumimoji="0" lang="en-US" sz="1200" b="0" i="0" u="none" strike="noStrike" cap="none" normalizeH="0" baseline="0" noProof="0" dirty="0">
                          <a:ln>
                            <a:noFill/>
                          </a:ln>
                          <a:solidFill>
                            <a:schemeClr val="tx1">
                              <a:lumMod val="65000"/>
                              <a:lumOff val="35000"/>
                            </a:schemeClr>
                          </a:solidFill>
                          <a:effectLst/>
                          <a:latin typeface="Arial" charset="0"/>
                          <a:ea typeface="Arial" charset="0"/>
                          <a:cs typeface="Arial" charset="0"/>
                        </a:rPr>
                        <a:t>$10 copay</a:t>
                      </a:r>
                    </a:p>
                  </a:txBody>
                  <a:tcPr marL="164592" marR="73152"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92CCF0"/>
                      </a:solidFill>
                      <a:prstDash val="solid"/>
                      <a:round/>
                      <a:headEnd type="none" w="med" len="med"/>
                      <a:tailEnd type="none" w="med" len="med"/>
                    </a:lnT>
                    <a:lnB w="9525" cap="flat" cmpd="sng" algn="ctr">
                      <a:solidFill>
                        <a:srgbClr val="92CCF0"/>
                      </a:solidFill>
                      <a:prstDash val="solid"/>
                      <a:round/>
                      <a:headEnd type="none" w="med" len="med"/>
                      <a:tailEnd type="none" w="med" len="med"/>
                    </a:lnB>
                    <a:lnTlToBr>
                      <a:noFill/>
                    </a:lnTlToBr>
                    <a:lnBlToTr>
                      <a:noFill/>
                    </a:lnBlToTr>
                    <a:solidFill>
                      <a:srgbClr val="C6D9F1">
                        <a:alpha val="29804"/>
                      </a:srgbClr>
                    </a:solidFill>
                  </a:tcPr>
                </a:tc>
                <a:extLst>
                  <a:ext uri="{0D108BD9-81ED-4DB2-BD59-A6C34878D82A}">
                    <a16:rowId xmlns:a16="http://schemas.microsoft.com/office/drawing/2014/main" val="10006"/>
                  </a:ext>
                </a:extLst>
              </a:tr>
            </a:tbl>
          </a:graphicData>
        </a:graphic>
      </p:graphicFrame>
      <p:sp>
        <p:nvSpPr>
          <p:cNvPr id="28" name="Google Shape;189;p28">
            <a:extLst>
              <a:ext uri="{FF2B5EF4-FFF2-40B4-BE49-F238E27FC236}">
                <a16:creationId xmlns:a16="http://schemas.microsoft.com/office/drawing/2014/main" id="{EF3704C5-66AF-487B-9D1C-FA44335A7012}"/>
              </a:ext>
            </a:extLst>
          </p:cNvPr>
          <p:cNvSpPr txBox="1"/>
          <p:nvPr/>
        </p:nvSpPr>
        <p:spPr>
          <a:xfrm>
            <a:off x="492688" y="4471373"/>
            <a:ext cx="3935016" cy="417633"/>
          </a:xfrm>
          <a:prstGeom prst="rect">
            <a:avLst/>
          </a:prstGeom>
          <a:noFill/>
          <a:ln>
            <a:noFill/>
          </a:ln>
        </p:spPr>
        <p:txBody>
          <a:bodyPr spcFirstLastPara="1" wrap="square" lIns="68569" tIns="34275" rIns="68569" bIns="34275" anchor="t" anchorCtr="0">
            <a:noAutofit/>
          </a:bodyPr>
          <a:lstStyle/>
          <a:p>
            <a:pPr>
              <a:buClr>
                <a:schemeClr val="dk1"/>
              </a:buClr>
              <a:buSzPts val="1800"/>
            </a:pPr>
            <a:r>
              <a:rPr lang="en-US" sz="1600" dirty="0">
                <a:solidFill>
                  <a:schemeClr val="tx1">
                    <a:lumMod val="50000"/>
                    <a:lumOff val="50000"/>
                  </a:schemeClr>
                </a:solidFill>
                <a:latin typeface="Arial" panose="020B0604020202020204" pitchFamily="34" charset="0"/>
                <a:ea typeface="Arial"/>
                <a:cs typeface="Arial" panose="020B0604020202020204" pitchFamily="34" charset="0"/>
                <a:sym typeface="Arial"/>
              </a:rPr>
              <a:t>Find a provider: </a:t>
            </a:r>
            <a:r>
              <a:rPr lang="en-US" sz="1600" b="1" dirty="0">
                <a:solidFill>
                  <a:schemeClr val="tx1">
                    <a:lumMod val="50000"/>
                    <a:lumOff val="50000"/>
                  </a:schemeClr>
                </a:solidFill>
                <a:latin typeface="Arial" charset="0"/>
                <a:ea typeface="Arial" charset="0"/>
                <a:cs typeface="Arial" charset="0"/>
                <a:hlinkClick r:id="rId5"/>
              </a:rPr>
              <a:t>chpgroup.com</a:t>
            </a:r>
            <a:endParaRPr lang="en-US" sz="1600" b="1" dirty="0">
              <a:solidFill>
                <a:schemeClr val="tx1">
                  <a:lumMod val="50000"/>
                  <a:lumOff val="50000"/>
                </a:schemeClr>
              </a:solidFill>
              <a:latin typeface="Arial" charset="0"/>
              <a:ea typeface="Arial" charset="0"/>
              <a:cs typeface="Arial" charset="0"/>
            </a:endParaRPr>
          </a:p>
        </p:txBody>
      </p:sp>
      <p:sp>
        <p:nvSpPr>
          <p:cNvPr id="2" name="Slide Number Placeholder 1"/>
          <p:cNvSpPr>
            <a:spLocks noGrp="1"/>
          </p:cNvSpPr>
          <p:nvPr>
            <p:ph type="sldNum" sz="quarter" idx="12"/>
          </p:nvPr>
        </p:nvSpPr>
        <p:spPr>
          <a:xfrm>
            <a:off x="233271" y="6236901"/>
            <a:ext cx="828086" cy="3814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23E27A-96F4-1C4B-AEAF-A5029A330857}" type="slidenum">
              <a:rPr lang="en-US" smtClean="0"/>
              <a:pPr/>
              <a:t>13</a:t>
            </a:fld>
            <a:endParaRPr lang="en-US" dirty="0"/>
          </a:p>
        </p:txBody>
      </p:sp>
    </p:spTree>
    <p:extLst>
      <p:ext uri="{BB962C8B-B14F-4D97-AF65-F5344CB8AC3E}">
        <p14:creationId xmlns:p14="http://schemas.microsoft.com/office/powerpoint/2010/main" val="195670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02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312568"/>
            <a:ext cx="4820515" cy="4679948"/>
          </a:xfrm>
          <a:prstGeom prst="rect">
            <a:avLst/>
          </a:prstGeom>
          <a:solidFill>
            <a:srgbClr val="5F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US" b="1" dirty="0"/>
          </a:p>
          <a:p>
            <a:pPr algn="ctr"/>
            <a:endParaRPr lang="en-US" b="1" dirty="0"/>
          </a:p>
          <a:p>
            <a:pPr algn="ctr"/>
            <a:r>
              <a:rPr lang="en-US" b="1" dirty="0"/>
              <a:t>Rocio Acosta, MHA, </a:t>
            </a:r>
            <a:r>
              <a:rPr lang="en-US" b="1" dirty="0" err="1"/>
              <a:t>CPhT</a:t>
            </a:r>
            <a:endParaRPr lang="en-US" b="1" dirty="0"/>
          </a:p>
          <a:p>
            <a:pPr algn="ctr"/>
            <a:r>
              <a:rPr lang="en-US" sz="1600" dirty="0"/>
              <a:t>Bilingual Engagement Specialist II</a:t>
            </a:r>
          </a:p>
        </p:txBody>
      </p:sp>
      <p:sp>
        <p:nvSpPr>
          <p:cNvPr id="8" name="TextBox 7">
            <a:extLst>
              <a:ext uri="{FF2B5EF4-FFF2-40B4-BE49-F238E27FC236}">
                <a16:creationId xmlns:a16="http://schemas.microsoft.com/office/drawing/2014/main" id="{FF9A01CF-F89B-4A7C-B2F5-CD5B8733F8FB}"/>
              </a:ext>
            </a:extLst>
          </p:cNvPr>
          <p:cNvSpPr txBox="1"/>
          <p:nvPr/>
        </p:nvSpPr>
        <p:spPr>
          <a:xfrm>
            <a:off x="2506916" y="363897"/>
            <a:ext cx="7178168" cy="584775"/>
          </a:xfrm>
          <a:prstGeom prst="rect">
            <a:avLst/>
          </a:prstGeom>
          <a:noFill/>
        </p:spPr>
        <p:txBody>
          <a:bodyPr wrap="square" rtlCol="0">
            <a:spAutoFit/>
          </a:bodyPr>
          <a:lstStyle/>
          <a:p>
            <a:pPr algn="ctr" defTabSz="685800" eaLnBrk="1" fontAlgn="auto" hangingPunct="1">
              <a:spcBef>
                <a:spcPts val="0"/>
              </a:spcBef>
              <a:spcAft>
                <a:spcPts val="0"/>
              </a:spcAft>
              <a:defRPr/>
            </a:pPr>
            <a:r>
              <a:rPr lang="en-US" sz="3200" dirty="0">
                <a:solidFill>
                  <a:schemeClr val="bg1"/>
                </a:solidFill>
                <a:latin typeface="Arial" charset="0"/>
                <a:ea typeface="Arial" charset="0"/>
                <a:cs typeface="Arial" charset="0"/>
              </a:rPr>
              <a:t>Meet your Engagement Specialist… </a:t>
            </a:r>
          </a:p>
        </p:txBody>
      </p:sp>
      <p:sp>
        <p:nvSpPr>
          <p:cNvPr id="13" name="TextBox 12">
            <a:extLst>
              <a:ext uri="{FF2B5EF4-FFF2-40B4-BE49-F238E27FC236}">
                <a16:creationId xmlns:a16="http://schemas.microsoft.com/office/drawing/2014/main" id="{3F9492BF-8D9A-4F83-90AA-27AD689AE186}"/>
              </a:ext>
            </a:extLst>
          </p:cNvPr>
          <p:cNvSpPr txBox="1"/>
          <p:nvPr/>
        </p:nvSpPr>
        <p:spPr>
          <a:xfrm>
            <a:off x="5112801" y="1312568"/>
            <a:ext cx="6786912" cy="5119350"/>
          </a:xfrm>
          <a:prstGeom prst="rect">
            <a:avLst/>
          </a:prstGeom>
          <a:noFill/>
          <a:effectLst>
            <a:softEdge rad="38100"/>
          </a:effectLst>
        </p:spPr>
        <p:txBody>
          <a:bodyPr wrap="square" rtlCol="0">
            <a:spAutoFit/>
          </a:bodyPr>
          <a:lstStyle/>
          <a:p>
            <a:pPr>
              <a:spcBef>
                <a:spcPts val="800"/>
              </a:spcBef>
            </a:pPr>
            <a:r>
              <a:rPr lang="en-US" dirty="0">
                <a:solidFill>
                  <a:schemeClr val="bg1"/>
                </a:solidFill>
                <a:latin typeface="Arial" charset="0"/>
                <a:ea typeface="Arial" charset="0"/>
                <a:cs typeface="Arial" charset="0"/>
              </a:rPr>
              <a:t>Get the most from your health plan. Call me to discuss:</a:t>
            </a:r>
          </a:p>
          <a:p>
            <a:pPr>
              <a:spcBef>
                <a:spcPts val="800"/>
              </a:spcBef>
            </a:pPr>
            <a:endParaRPr lang="en-US" sz="800" dirty="0">
              <a:solidFill>
                <a:schemeClr val="bg1"/>
              </a:solidFill>
              <a:latin typeface="Arial" charset="0"/>
              <a:ea typeface="Arial" charset="0"/>
              <a:cs typeface="Arial" charset="0"/>
            </a:endParaRPr>
          </a:p>
          <a:p>
            <a:r>
              <a:rPr lang="en-US" sz="1600" b="1" dirty="0">
                <a:solidFill>
                  <a:schemeClr val="bg1"/>
                </a:solidFill>
                <a:latin typeface="Arial" charset="0"/>
                <a:ea typeface="Arial" charset="0"/>
                <a:cs typeface="Arial" charset="0"/>
              </a:rPr>
              <a:t>•    Benefit Questions</a:t>
            </a:r>
          </a:p>
          <a:p>
            <a:endParaRPr lang="en-US" sz="1600" b="1" dirty="0">
              <a:solidFill>
                <a:schemeClr val="bg1"/>
              </a:solidFill>
              <a:latin typeface="Arial" charset="0"/>
              <a:ea typeface="Arial" charset="0"/>
              <a:cs typeface="Arial" charset="0"/>
            </a:endParaRPr>
          </a:p>
          <a:p>
            <a:r>
              <a:rPr lang="en-US" sz="1600" b="1" dirty="0">
                <a:solidFill>
                  <a:schemeClr val="bg1"/>
                </a:solidFill>
                <a:latin typeface="Arial" charset="0"/>
                <a:ea typeface="Arial" charset="0"/>
                <a:cs typeface="Arial" charset="0"/>
              </a:rPr>
              <a:t>•    Transferring Care</a:t>
            </a:r>
          </a:p>
          <a:p>
            <a:endParaRPr lang="en-US" sz="1600" b="1" dirty="0">
              <a:solidFill>
                <a:schemeClr val="bg1"/>
              </a:solidFill>
              <a:latin typeface="Arial" charset="0"/>
              <a:ea typeface="Arial" charset="0"/>
              <a:cs typeface="Arial" charset="0"/>
            </a:endParaRPr>
          </a:p>
          <a:p>
            <a:r>
              <a:rPr lang="en-US" sz="1600" b="1" dirty="0">
                <a:solidFill>
                  <a:schemeClr val="bg1"/>
                </a:solidFill>
                <a:latin typeface="Arial" charset="0"/>
                <a:ea typeface="Arial" charset="0"/>
                <a:cs typeface="Arial" charset="0"/>
              </a:rPr>
              <a:t>•    Finding a Provider</a:t>
            </a:r>
          </a:p>
          <a:p>
            <a:endParaRPr lang="en-US" sz="1600" b="1" dirty="0">
              <a:solidFill>
                <a:schemeClr val="bg1"/>
              </a:solidFill>
              <a:latin typeface="Arial" charset="0"/>
              <a:ea typeface="Arial" charset="0"/>
              <a:cs typeface="Arial" charset="0"/>
            </a:endParaRPr>
          </a:p>
          <a:p>
            <a:r>
              <a:rPr lang="en-US" sz="1600" b="1" dirty="0">
                <a:solidFill>
                  <a:schemeClr val="bg1"/>
                </a:solidFill>
                <a:latin typeface="Arial" charset="0"/>
                <a:ea typeface="Arial" charset="0"/>
                <a:cs typeface="Arial" charset="0"/>
              </a:rPr>
              <a:t>•    How to get Started</a:t>
            </a:r>
          </a:p>
          <a:p>
            <a:endParaRPr lang="en-US" sz="1400" dirty="0">
              <a:solidFill>
                <a:schemeClr val="bg1"/>
              </a:solidFill>
              <a:latin typeface="Arial" charset="0"/>
              <a:ea typeface="Arial" charset="0"/>
              <a:cs typeface="Arial" charset="0"/>
            </a:endParaRPr>
          </a:p>
          <a:p>
            <a:pPr>
              <a:spcBef>
                <a:spcPts val="800"/>
              </a:spcBef>
            </a:pPr>
            <a:r>
              <a:rPr lang="en-US" sz="1600" dirty="0">
                <a:solidFill>
                  <a:schemeClr val="bg1"/>
                </a:solidFill>
                <a:latin typeface="Arial" charset="0"/>
                <a:ea typeface="Arial" charset="0"/>
                <a:cs typeface="Arial" charset="0"/>
              </a:rPr>
              <a:t>Have questions about your medical options this Open Enrollment season? Schedule a 1 on 1 phone appointment with me to address your questions. Office hours from:</a:t>
            </a:r>
          </a:p>
          <a:p>
            <a:pPr marL="285750" indent="-285750">
              <a:spcBef>
                <a:spcPts val="800"/>
              </a:spcBef>
              <a:buFont typeface="Arial" panose="020B0604020202020204" pitchFamily="34" charset="0"/>
              <a:buChar char="•"/>
            </a:pPr>
            <a:r>
              <a:rPr lang="en-US" sz="1400" dirty="0">
                <a:solidFill>
                  <a:schemeClr val="bg1"/>
                </a:solidFill>
                <a:latin typeface="Arial" charset="0"/>
                <a:ea typeface="Arial" charset="0"/>
                <a:cs typeface="Arial" charset="0"/>
              </a:rPr>
              <a:t>Tuesday, October 27</a:t>
            </a:r>
            <a:r>
              <a:rPr lang="en-US" sz="1400" baseline="30000" dirty="0">
                <a:solidFill>
                  <a:schemeClr val="bg1"/>
                </a:solidFill>
                <a:latin typeface="Arial" charset="0"/>
                <a:ea typeface="Arial" charset="0"/>
                <a:cs typeface="Arial" charset="0"/>
              </a:rPr>
              <a:t>th</a:t>
            </a:r>
            <a:r>
              <a:rPr lang="en-US" sz="1400" dirty="0">
                <a:solidFill>
                  <a:schemeClr val="bg1"/>
                </a:solidFill>
                <a:latin typeface="Arial" charset="0"/>
                <a:ea typeface="Arial" charset="0"/>
                <a:cs typeface="Arial" charset="0"/>
              </a:rPr>
              <a:t> – 2:00pm – 4:00pm</a:t>
            </a:r>
          </a:p>
          <a:p>
            <a:pPr marL="285750" indent="-285750">
              <a:spcBef>
                <a:spcPts val="800"/>
              </a:spcBef>
              <a:buFont typeface="Arial" panose="020B0604020202020204" pitchFamily="34" charset="0"/>
              <a:buChar char="•"/>
            </a:pPr>
            <a:r>
              <a:rPr lang="en-US" sz="1400" dirty="0">
                <a:solidFill>
                  <a:schemeClr val="bg1"/>
                </a:solidFill>
                <a:latin typeface="Arial" charset="0"/>
                <a:ea typeface="Arial" charset="0"/>
                <a:cs typeface="Arial" charset="0"/>
              </a:rPr>
              <a:t>Thursday, October 29</a:t>
            </a:r>
            <a:r>
              <a:rPr lang="en-US" sz="1400" baseline="30000" dirty="0">
                <a:solidFill>
                  <a:schemeClr val="bg1"/>
                </a:solidFill>
                <a:latin typeface="Arial" charset="0"/>
                <a:ea typeface="Arial" charset="0"/>
                <a:cs typeface="Arial" charset="0"/>
              </a:rPr>
              <a:t>th</a:t>
            </a:r>
            <a:r>
              <a:rPr lang="en-US" sz="1400" dirty="0">
                <a:solidFill>
                  <a:schemeClr val="bg1"/>
                </a:solidFill>
                <a:latin typeface="Arial" charset="0"/>
                <a:ea typeface="Arial" charset="0"/>
                <a:cs typeface="Arial" charset="0"/>
              </a:rPr>
              <a:t> – 10:00am – 12:00pm</a:t>
            </a:r>
          </a:p>
          <a:p>
            <a:pPr marL="285750" indent="-285750">
              <a:spcBef>
                <a:spcPts val="800"/>
              </a:spcBef>
              <a:buFont typeface="Arial" panose="020B0604020202020204" pitchFamily="34" charset="0"/>
              <a:buChar char="•"/>
            </a:pPr>
            <a:endParaRPr lang="en-US" sz="1600" dirty="0">
              <a:solidFill>
                <a:schemeClr val="bg1"/>
              </a:solidFill>
              <a:latin typeface="Arial" charset="0"/>
              <a:ea typeface="Arial" charset="0"/>
              <a:cs typeface="Arial" charset="0"/>
            </a:endParaRPr>
          </a:p>
          <a:p>
            <a:pPr marL="285750" indent="-285750">
              <a:spcBef>
                <a:spcPts val="800"/>
              </a:spcBef>
              <a:buFont typeface="Arial" charset="0"/>
              <a:buChar char="•"/>
            </a:pPr>
            <a:endParaRPr lang="en-US" dirty="0">
              <a:solidFill>
                <a:srgbClr val="D8117D"/>
              </a:solidFill>
              <a:latin typeface="Arial" charset="0"/>
              <a:ea typeface="Arial" charset="0"/>
              <a:cs typeface="Arial" charset="0"/>
            </a:endParaRPr>
          </a:p>
          <a:p>
            <a:pPr marL="285750" indent="-285750">
              <a:spcBef>
                <a:spcPts val="800"/>
              </a:spcBef>
              <a:buFont typeface="Arial" charset="0"/>
              <a:buChar char="•"/>
            </a:pPr>
            <a:endParaRPr lang="en-US" dirty="0">
              <a:solidFill>
                <a:srgbClr val="D8117D"/>
              </a:solidFill>
              <a:latin typeface="Arial" charset="0"/>
              <a:ea typeface="Arial" charset="0"/>
              <a:cs typeface="Arial"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7199" y="6356412"/>
            <a:ext cx="2937602" cy="32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erson sitting on a rock&#10;&#10;Description automatically generated">
            <a:extLst>
              <a:ext uri="{FF2B5EF4-FFF2-40B4-BE49-F238E27FC236}">
                <a16:creationId xmlns:a16="http://schemas.microsoft.com/office/drawing/2014/main" id="{E7E602BB-8C85-493B-9371-333D51C2B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989" y="1756124"/>
            <a:ext cx="1569853" cy="1672876"/>
          </a:xfrm>
          <a:prstGeom prst="rect">
            <a:avLst/>
          </a:prstGeom>
        </p:spPr>
      </p:pic>
    </p:spTree>
    <p:extLst>
      <p:ext uri="{BB962C8B-B14F-4D97-AF65-F5344CB8AC3E}">
        <p14:creationId xmlns:p14="http://schemas.microsoft.com/office/powerpoint/2010/main" val="720038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C36A3B-16EB-3E4F-95F5-D747B00E9329}"/>
              </a:ext>
            </a:extLst>
          </p:cNvPr>
          <p:cNvSpPr/>
          <p:nvPr/>
        </p:nvSpPr>
        <p:spPr>
          <a:xfrm>
            <a:off x="0" y="2360926"/>
            <a:ext cx="12192000" cy="2388032"/>
          </a:xfrm>
          <a:prstGeom prst="rect">
            <a:avLst/>
          </a:prstGeom>
          <a:solidFill>
            <a:srgbClr val="96CC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a typeface="Arial" charset="0"/>
              <a:cs typeface="Arial" charset="0"/>
            </a:endParaRPr>
          </a:p>
        </p:txBody>
      </p:sp>
      <p:sp>
        <p:nvSpPr>
          <p:cNvPr id="13" name="TextBox 2">
            <a:extLst>
              <a:ext uri="{FF2B5EF4-FFF2-40B4-BE49-F238E27FC236}">
                <a16:creationId xmlns:a16="http://schemas.microsoft.com/office/drawing/2014/main" id="{8D0E3830-D526-45C5-B00E-9E87FC9B7D84}"/>
              </a:ext>
            </a:extLst>
          </p:cNvPr>
          <p:cNvSpPr txBox="1">
            <a:spLocks noChangeArrowheads="1"/>
          </p:cNvSpPr>
          <p:nvPr/>
        </p:nvSpPr>
        <p:spPr bwMode="auto">
          <a:xfrm>
            <a:off x="5896095" y="2556152"/>
            <a:ext cx="4768796" cy="1995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buClr>
                <a:srgbClr val="0170C0"/>
              </a:buClr>
              <a:buSzPct val="100000"/>
            </a:pPr>
            <a:r>
              <a:rPr lang="en-US" sz="1600" b="1" dirty="0">
                <a:solidFill>
                  <a:srgbClr val="002F69"/>
                </a:solidFill>
              </a:rPr>
              <a:t>3 easy steps toward a healthy change </a:t>
            </a:r>
          </a:p>
          <a:p>
            <a:pPr marL="0" indent="0">
              <a:spcBef>
                <a:spcPts val="1000"/>
              </a:spcBef>
              <a:buClr>
                <a:srgbClr val="0170C0"/>
              </a:buClr>
              <a:buSzPct val="100000"/>
            </a:pPr>
            <a:r>
              <a:rPr lang="en-US" sz="1400" b="1" dirty="0">
                <a:solidFill>
                  <a:srgbClr val="0070C0"/>
                </a:solidFill>
              </a:rPr>
              <a:t>             </a:t>
            </a:r>
            <a:r>
              <a:rPr lang="en-US" sz="1400" dirty="0">
                <a:solidFill>
                  <a:schemeClr val="tx1">
                    <a:lumMod val="65000"/>
                    <a:lumOff val="35000"/>
                  </a:schemeClr>
                </a:solidFill>
              </a:rPr>
              <a:t>Register on </a:t>
            </a:r>
            <a:r>
              <a:rPr lang="en-US" sz="1400" b="1" dirty="0">
                <a:solidFill>
                  <a:schemeClr val="tx1">
                    <a:lumMod val="65000"/>
                    <a:lumOff val="35000"/>
                  </a:schemeClr>
                </a:solidFill>
                <a:hlinkClick r:id="rId3"/>
              </a:rPr>
              <a:t>kp.org</a:t>
            </a:r>
            <a:r>
              <a:rPr lang="en-US" sz="1400" dirty="0">
                <a:solidFill>
                  <a:schemeClr val="tx1">
                    <a:lumMod val="65000"/>
                    <a:lumOff val="35000"/>
                  </a:schemeClr>
                </a:solidFill>
              </a:rPr>
              <a:t>.</a:t>
            </a:r>
          </a:p>
          <a:p>
            <a:pPr marL="640080" indent="0">
              <a:spcBef>
                <a:spcPts val="2600"/>
              </a:spcBef>
              <a:buClr>
                <a:srgbClr val="0170C0"/>
              </a:buClr>
              <a:buSzPct val="100000"/>
            </a:pPr>
            <a:r>
              <a:rPr lang="en-US" sz="1400" dirty="0">
                <a:solidFill>
                  <a:schemeClr val="tx1">
                    <a:lumMod val="65000"/>
                    <a:lumOff val="35000"/>
                  </a:schemeClr>
                </a:solidFill>
              </a:rPr>
              <a:t>Transition your care and prescriptions.</a:t>
            </a:r>
          </a:p>
          <a:p>
            <a:pPr marL="640080" indent="0">
              <a:spcBef>
                <a:spcPts val="2600"/>
              </a:spcBef>
              <a:buClr>
                <a:srgbClr val="0170C0"/>
              </a:buClr>
              <a:buSzPct val="100000"/>
            </a:pPr>
            <a:r>
              <a:rPr lang="en-US" sz="1400" dirty="0">
                <a:solidFill>
                  <a:schemeClr val="tx1">
                    <a:lumMod val="65000"/>
                    <a:lumOff val="35000"/>
                  </a:schemeClr>
                </a:solidFill>
              </a:rPr>
              <a:t>Choose a care team and schedule your first appointment.</a:t>
            </a:r>
          </a:p>
        </p:txBody>
      </p:sp>
      <p:cxnSp>
        <p:nvCxnSpPr>
          <p:cNvPr id="5" name="Straight Connector 4">
            <a:extLst>
              <a:ext uri="{FF2B5EF4-FFF2-40B4-BE49-F238E27FC236}">
                <a16:creationId xmlns:a16="http://schemas.microsoft.com/office/drawing/2014/main" id="{4448EB7F-2DB0-4A46-A733-0DEDFFDE0B0E}"/>
              </a:ext>
            </a:extLst>
          </p:cNvPr>
          <p:cNvCxnSpPr>
            <a:cxnSpLocks/>
          </p:cNvCxnSpPr>
          <p:nvPr/>
        </p:nvCxnSpPr>
        <p:spPr>
          <a:xfrm>
            <a:off x="0" y="563162"/>
            <a:ext cx="12192000" cy="0"/>
          </a:xfrm>
          <a:prstGeom prst="line">
            <a:avLst/>
          </a:prstGeom>
          <a:ln w="15875">
            <a:solidFill>
              <a:srgbClr val="5FB3E1"/>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6865A3-10CB-254D-9030-0FDCE073BA41}"/>
              </a:ext>
            </a:extLst>
          </p:cNvPr>
          <p:cNvSpPr txBox="1"/>
          <p:nvPr/>
        </p:nvSpPr>
        <p:spPr>
          <a:xfrm>
            <a:off x="382588" y="292100"/>
            <a:ext cx="5905196" cy="169277"/>
          </a:xfrm>
          <a:prstGeom prst="rect">
            <a:avLst/>
          </a:prstGeom>
          <a:noFill/>
        </p:spPr>
        <p:txBody>
          <a:bodyPr wrap="square" lIns="0" tIns="0" rIns="0" bIns="0">
            <a:spAutoFit/>
          </a:bodyPr>
          <a:lstStyle/>
          <a:p>
            <a:pPr eaLnBrk="1" fontAlgn="auto" hangingPunct="1">
              <a:spcBef>
                <a:spcPts val="0"/>
              </a:spcBef>
              <a:spcAft>
                <a:spcPts val="0"/>
              </a:spcAft>
              <a:tabLst>
                <a:tab pos="1430338" algn="l"/>
              </a:tabLst>
              <a:defRPr/>
            </a:pPr>
            <a:r>
              <a:rPr lang="en-US" sz="1100" b="1" dirty="0">
                <a:solidFill>
                  <a:schemeClr val="tx1">
                    <a:lumMod val="50000"/>
                    <a:lumOff val="50000"/>
                  </a:schemeClr>
                </a:solidFill>
                <a:latin typeface="Arial" charset="0"/>
                <a:ea typeface="Arial" charset="0"/>
                <a:cs typeface="Arial" charset="0"/>
              </a:rPr>
              <a:t>Kaiser Permanente  </a:t>
            </a:r>
            <a:r>
              <a:rPr lang="en-US" sz="1100" b="0" dirty="0">
                <a:solidFill>
                  <a:schemeClr val="tx1">
                    <a:lumMod val="50000"/>
                    <a:lumOff val="50000"/>
                  </a:schemeClr>
                </a:solidFill>
                <a:latin typeface="Arial" charset="0"/>
                <a:ea typeface="Arial" charset="0"/>
                <a:cs typeface="Arial" charset="0"/>
              </a:rPr>
              <a:t>Car</a:t>
            </a:r>
            <a:r>
              <a:rPr lang="en-US" sz="1100" dirty="0">
                <a:solidFill>
                  <a:schemeClr val="tx1">
                    <a:lumMod val="50000"/>
                    <a:lumOff val="50000"/>
                  </a:schemeClr>
                </a:solidFill>
                <a:latin typeface="Arial" charset="0"/>
                <a:ea typeface="Arial" charset="0"/>
                <a:cs typeface="Arial" charset="0"/>
              </a:rPr>
              <a:t>e designed to help you thrive</a:t>
            </a:r>
          </a:p>
        </p:txBody>
      </p:sp>
      <p:pic>
        <p:nvPicPr>
          <p:cNvPr id="26" name="Graphic 41">
            <a:extLst>
              <a:ext uri="{FF2B5EF4-FFF2-40B4-BE49-F238E27FC236}">
                <a16:creationId xmlns:a16="http://schemas.microsoft.com/office/drawing/2014/main" id="{2E70C959-978A-EE44-B937-F09EAF3E4C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86898" y="6236900"/>
            <a:ext cx="2355987" cy="259558"/>
          </a:xfrm>
          <a:prstGeom prst="rect">
            <a:avLst/>
          </a:prstGeom>
        </p:spPr>
      </p:pic>
      <p:sp>
        <p:nvSpPr>
          <p:cNvPr id="11" name="Title 1">
            <a:extLst>
              <a:ext uri="{FF2B5EF4-FFF2-40B4-BE49-F238E27FC236}">
                <a16:creationId xmlns:a16="http://schemas.microsoft.com/office/drawing/2014/main" id="{17828577-5197-174E-8A30-711232062315}"/>
              </a:ext>
            </a:extLst>
          </p:cNvPr>
          <p:cNvSpPr txBox="1">
            <a:spLocks/>
          </p:cNvSpPr>
          <p:nvPr/>
        </p:nvSpPr>
        <p:spPr bwMode="auto">
          <a:xfrm>
            <a:off x="509178" y="1029899"/>
            <a:ext cx="6447756" cy="48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dirty="0">
                <a:solidFill>
                  <a:srgbClr val="002F69"/>
                </a:solidFill>
                <a:ea typeface="Arial" charset="0"/>
                <a:cs typeface="Arial" charset="0"/>
              </a:rPr>
              <a:t>A </a:t>
            </a:r>
            <a:r>
              <a:rPr lang="en-US" sz="2800" b="1" dirty="0">
                <a:solidFill>
                  <a:srgbClr val="002F69"/>
                </a:solidFill>
                <a:ea typeface="Arial" charset="0"/>
                <a:cs typeface="Arial" charset="0"/>
              </a:rPr>
              <a:t>positive experience </a:t>
            </a:r>
            <a:r>
              <a:rPr lang="en-US" sz="2800" dirty="0">
                <a:solidFill>
                  <a:srgbClr val="002F69"/>
                </a:solidFill>
                <a:ea typeface="Arial" charset="0"/>
                <a:cs typeface="Arial" charset="0"/>
              </a:rPr>
              <a:t>from the start</a:t>
            </a:r>
            <a:endParaRPr lang="en-US" sz="2800" b="1" dirty="0">
              <a:solidFill>
                <a:srgbClr val="002F69"/>
              </a:solidFill>
              <a:ea typeface="Arial" charset="0"/>
              <a:cs typeface="Arial" charset="0"/>
            </a:endParaRPr>
          </a:p>
        </p:txBody>
      </p:sp>
      <p:sp>
        <p:nvSpPr>
          <p:cNvPr id="27" name="TextBox 2">
            <a:extLst>
              <a:ext uri="{FF2B5EF4-FFF2-40B4-BE49-F238E27FC236}">
                <a16:creationId xmlns:a16="http://schemas.microsoft.com/office/drawing/2014/main" id="{8D0E3830-D526-45C5-B00E-9E87FC9B7D84}"/>
              </a:ext>
            </a:extLst>
          </p:cNvPr>
          <p:cNvSpPr txBox="1">
            <a:spLocks noChangeArrowheads="1"/>
          </p:cNvSpPr>
          <p:nvPr/>
        </p:nvSpPr>
        <p:spPr bwMode="auto">
          <a:xfrm>
            <a:off x="524168" y="2556152"/>
            <a:ext cx="4768796" cy="897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buClr>
                <a:srgbClr val="0170C0"/>
              </a:buClr>
              <a:buSzPct val="100000"/>
            </a:pPr>
            <a:r>
              <a:rPr lang="en-US" sz="1600" b="1" dirty="0">
                <a:solidFill>
                  <a:srgbClr val="002F69"/>
                </a:solidFill>
              </a:rPr>
              <a:t>Onboarding support</a:t>
            </a:r>
          </a:p>
          <a:p>
            <a:pPr marL="640080" indent="0">
              <a:spcBef>
                <a:spcPts val="1000"/>
              </a:spcBef>
              <a:buClr>
                <a:srgbClr val="0170C0"/>
              </a:buClr>
              <a:buSzPct val="100000"/>
            </a:pPr>
            <a:r>
              <a:rPr lang="en-US" sz="1400" dirty="0">
                <a:solidFill>
                  <a:schemeClr val="tx1">
                    <a:lumMod val="65000"/>
                    <a:lumOff val="35000"/>
                  </a:schemeClr>
                </a:solidFill>
              </a:rPr>
              <a:t>Receive a personalized welcome book in the mail and access our New Member Welcome Desk.</a:t>
            </a:r>
            <a:endParaRPr lang="en-US" sz="1400" dirty="0">
              <a:solidFill>
                <a:schemeClr val="tx1">
                  <a:lumMod val="65000"/>
                  <a:lumOff val="35000"/>
                </a:schemeClr>
              </a:solidFill>
              <a:latin typeface="+mj-lt"/>
            </a:endParaRPr>
          </a:p>
        </p:txBody>
      </p:sp>
      <p:pic>
        <p:nvPicPr>
          <p:cNvPr id="28" name="Picture 10">
            <a:extLst>
              <a:ext uri="{FF2B5EF4-FFF2-40B4-BE49-F238E27FC236}">
                <a16:creationId xmlns:a16="http://schemas.microsoft.com/office/drawing/2014/main" id="{ACAC1AEF-F810-D849-8B4F-A71590BC54E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896095" y="3945142"/>
            <a:ext cx="577896" cy="577896"/>
          </a:xfrm>
          <a:prstGeom prst="rect">
            <a:avLst/>
          </a:prstGeom>
        </p:spPr>
      </p:pic>
      <p:pic>
        <p:nvPicPr>
          <p:cNvPr id="29" name="Picture 28">
            <a:extLst>
              <a:ext uri="{FF2B5EF4-FFF2-40B4-BE49-F238E27FC236}">
                <a16:creationId xmlns:a16="http://schemas.microsoft.com/office/drawing/2014/main" id="{08DE0D59-9A96-485C-BE9E-2067A7234C09}"/>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43602" y="2911307"/>
            <a:ext cx="558463" cy="558463"/>
          </a:xfrm>
          <a:prstGeom prst="rect">
            <a:avLst/>
          </a:prstGeom>
        </p:spPr>
      </p:pic>
      <p:pic>
        <p:nvPicPr>
          <p:cNvPr id="30" name="Picture 10">
            <a:extLst>
              <a:ext uri="{FF2B5EF4-FFF2-40B4-BE49-F238E27FC236}">
                <a16:creationId xmlns:a16="http://schemas.microsoft.com/office/drawing/2014/main" id="{B769A213-3249-674B-BE36-8D1E2210FB27}"/>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flipH="1">
            <a:off x="5917116" y="3383038"/>
            <a:ext cx="558463" cy="558463"/>
          </a:xfrm>
          <a:prstGeom prst="rect">
            <a:avLst/>
          </a:prstGeom>
        </p:spPr>
      </p:pic>
      <p:pic>
        <p:nvPicPr>
          <p:cNvPr id="31" name="Picture 10">
            <a:extLst>
              <a:ext uri="{FF2B5EF4-FFF2-40B4-BE49-F238E27FC236}">
                <a16:creationId xmlns:a16="http://schemas.microsoft.com/office/drawing/2014/main" id="{EE135D64-816B-804D-ADF0-2D9A5F9CC8E3}"/>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5896096" y="2813974"/>
            <a:ext cx="558463" cy="558463"/>
          </a:xfrm>
          <a:prstGeom prst="rect">
            <a:avLst/>
          </a:prstGeom>
        </p:spPr>
      </p:pic>
      <p:sp>
        <p:nvSpPr>
          <p:cNvPr id="34" name="TextBox 33">
            <a:extLst>
              <a:ext uri="{FF2B5EF4-FFF2-40B4-BE49-F238E27FC236}">
                <a16:creationId xmlns:a16="http://schemas.microsoft.com/office/drawing/2014/main" id="{7F4700A0-ED37-C54E-90E6-A4F60E96BD85}"/>
              </a:ext>
            </a:extLst>
          </p:cNvPr>
          <p:cNvSpPr txBox="1">
            <a:spLocks noChangeArrowheads="1"/>
          </p:cNvSpPr>
          <p:nvPr/>
        </p:nvSpPr>
        <p:spPr bwMode="auto">
          <a:xfrm>
            <a:off x="509178" y="4941776"/>
            <a:ext cx="10713004" cy="496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rIns="0">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150000"/>
              </a:lnSpc>
              <a:spcAft>
                <a:spcPts val="0"/>
              </a:spcAft>
            </a:pPr>
            <a:r>
              <a:rPr lang="en-US" sz="2000" dirty="0">
                <a:solidFill>
                  <a:schemeClr val="tx1">
                    <a:lumMod val="65000"/>
                    <a:lumOff val="35000"/>
                  </a:schemeClr>
                </a:solidFill>
              </a:rPr>
              <a:t>Learn more at </a:t>
            </a:r>
            <a:r>
              <a:rPr lang="en-US" sz="2000" b="1" dirty="0">
                <a:solidFill>
                  <a:srgbClr val="002F69"/>
                </a:solidFill>
                <a:ea typeface="MS PGothic" panose="020B0600070205080204" pitchFamily="34" charset="-128"/>
                <a:hlinkClick r:id="rId14">
                  <a:extLst>
                    <a:ext uri="{A12FA001-AC4F-418D-AE19-62706E023703}">
                      <ahyp:hlinkClr xmlns:ahyp="http://schemas.microsoft.com/office/drawing/2018/hyperlinkcolor" val="tx"/>
                    </a:ext>
                  </a:extLst>
                </a:hlinkClick>
              </a:rPr>
              <a:t>kp.org/newmember</a:t>
            </a:r>
            <a:r>
              <a:rPr lang="en-US" sz="2000" b="1" dirty="0">
                <a:solidFill>
                  <a:schemeClr val="tx1">
                    <a:lumMod val="65000"/>
                    <a:lumOff val="35000"/>
                  </a:schemeClr>
                </a:solidFill>
                <a:ea typeface="MS PGothic" panose="020B0600070205080204" pitchFamily="34" charset="-128"/>
              </a:rPr>
              <a:t> </a:t>
            </a:r>
            <a:r>
              <a:rPr lang="en-US" sz="2000" dirty="0">
                <a:solidFill>
                  <a:schemeClr val="tx1">
                    <a:lumMod val="65000"/>
                    <a:lumOff val="35000"/>
                  </a:schemeClr>
                </a:solidFill>
                <a:ea typeface="MS PGothic" panose="020B0600070205080204" pitchFamily="34" charset="-128"/>
              </a:rPr>
              <a:t>or call the New Member Welcome Desk at </a:t>
            </a:r>
            <a:r>
              <a:rPr lang="en-US" sz="2000" b="1" dirty="0">
                <a:solidFill>
                  <a:srgbClr val="002F69"/>
                </a:solidFill>
                <a:ea typeface="MS PGothic" panose="020B0600070205080204" pitchFamily="34" charset="-128"/>
              </a:rPr>
              <a:t>1-888-491-1124</a:t>
            </a:r>
            <a:r>
              <a:rPr lang="en-US" sz="2000" dirty="0">
                <a:solidFill>
                  <a:srgbClr val="002F69"/>
                </a:solidFill>
                <a:ea typeface="MS PGothic" panose="020B0600070205080204" pitchFamily="34" charset="-128"/>
              </a:rPr>
              <a:t>.</a:t>
            </a:r>
          </a:p>
        </p:txBody>
      </p:sp>
      <p:sp>
        <p:nvSpPr>
          <p:cNvPr id="35" name="TextBox 34">
            <a:extLst>
              <a:ext uri="{FF2B5EF4-FFF2-40B4-BE49-F238E27FC236}">
                <a16:creationId xmlns:a16="http://schemas.microsoft.com/office/drawing/2014/main" id="{E3701C43-29C2-40C3-B15A-97C88D4E6A5E}"/>
              </a:ext>
            </a:extLst>
          </p:cNvPr>
          <p:cNvSpPr txBox="1">
            <a:spLocks noChangeArrowheads="1"/>
          </p:cNvSpPr>
          <p:nvPr/>
        </p:nvSpPr>
        <p:spPr bwMode="auto">
          <a:xfrm>
            <a:off x="524168" y="1613716"/>
            <a:ext cx="111831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defRPr/>
            </a:pPr>
            <a:r>
              <a:rPr lang="en-US" sz="1800" spc="-20" dirty="0">
                <a:solidFill>
                  <a:schemeClr val="tx1">
                    <a:lumMod val="65000"/>
                    <a:lumOff val="35000"/>
                  </a:schemeClr>
                </a:solidFill>
              </a:rPr>
              <a:t>We help guide you through each step of joining Kaiser Permanente, so you can start getting the care you need from day one.</a:t>
            </a:r>
          </a:p>
        </p:txBody>
      </p:sp>
      <p:sp>
        <p:nvSpPr>
          <p:cNvPr id="2" name="Slide Number Placeholder 1"/>
          <p:cNvSpPr>
            <a:spLocks noGrp="1"/>
          </p:cNvSpPr>
          <p:nvPr>
            <p:ph type="sldNum" sz="quarter" idx="12"/>
          </p:nvPr>
        </p:nvSpPr>
        <p:spPr>
          <a:xfrm>
            <a:off x="233271" y="6236901"/>
            <a:ext cx="828086" cy="3814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23E27A-96F4-1C4B-AEAF-A5029A330857}" type="slidenum">
              <a:rPr lang="en-US" smtClean="0"/>
              <a:pPr/>
              <a:t>15</a:t>
            </a:fld>
            <a:endParaRPr lang="en-US" dirty="0"/>
          </a:p>
        </p:txBody>
      </p:sp>
      <p:cxnSp>
        <p:nvCxnSpPr>
          <p:cNvPr id="16" name="Straight Connector 15">
            <a:extLst>
              <a:ext uri="{FF2B5EF4-FFF2-40B4-BE49-F238E27FC236}">
                <a16:creationId xmlns:a16="http://schemas.microsoft.com/office/drawing/2014/main" id="{FEE18922-1543-FE43-9D11-D435AFBAE403}"/>
              </a:ext>
            </a:extLst>
          </p:cNvPr>
          <p:cNvCxnSpPr>
            <a:cxnSpLocks/>
          </p:cNvCxnSpPr>
          <p:nvPr/>
        </p:nvCxnSpPr>
        <p:spPr>
          <a:xfrm>
            <a:off x="5462439" y="2653095"/>
            <a:ext cx="0" cy="1809426"/>
          </a:xfrm>
          <a:prstGeom prst="line">
            <a:avLst/>
          </a:prstGeom>
          <a:ln w="19050">
            <a:solidFill>
              <a:srgbClr val="0170C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25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D691BD-C929-496E-9759-C5FA87F741E7}"/>
              </a:ext>
            </a:extLst>
          </p:cNvPr>
          <p:cNvPicPr>
            <a:picLocks noChangeAspect="1"/>
          </p:cNvPicPr>
          <p:nvPr/>
        </p:nvPicPr>
        <p:blipFill>
          <a:blip r:embed="rId3"/>
          <a:stretch>
            <a:fillRect/>
          </a:stretch>
        </p:blipFill>
        <p:spPr>
          <a:xfrm>
            <a:off x="5543" y="0"/>
            <a:ext cx="12192000" cy="6858000"/>
          </a:xfrm>
          <a:prstGeom prst="rect">
            <a:avLst/>
          </a:prstGeom>
        </p:spPr>
      </p:pic>
      <p:sp>
        <p:nvSpPr>
          <p:cNvPr id="11" name="Rectangle 10">
            <a:extLst>
              <a:ext uri="{FF2B5EF4-FFF2-40B4-BE49-F238E27FC236}">
                <a16:creationId xmlns:a16="http://schemas.microsoft.com/office/drawing/2014/main" id="{53E74329-AD9B-43E8-82EE-F055CAD2C4DE}"/>
              </a:ext>
            </a:extLst>
          </p:cNvPr>
          <p:cNvSpPr/>
          <p:nvPr/>
        </p:nvSpPr>
        <p:spPr>
          <a:xfrm rot="5400000">
            <a:off x="2681359" y="-2667000"/>
            <a:ext cx="6857999" cy="12192000"/>
          </a:xfrm>
          <a:prstGeom prst="rect">
            <a:avLst/>
          </a:prstGeom>
          <a:solidFill>
            <a:srgbClr val="007BA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4DB9054-995E-5346-8C6B-C5A394113508}"/>
              </a:ext>
            </a:extLst>
          </p:cNvPr>
          <p:cNvSpPr/>
          <p:nvPr/>
        </p:nvSpPr>
        <p:spPr>
          <a:xfrm>
            <a:off x="964532" y="2535006"/>
            <a:ext cx="6170394" cy="1015663"/>
          </a:xfrm>
          <a:prstGeom prst="rect">
            <a:avLst/>
          </a:prstGeom>
        </p:spPr>
        <p:txBody>
          <a:bodyPr wrap="square">
            <a:spAutoFit/>
          </a:bodyPr>
          <a:lstStyle/>
          <a:p>
            <a:r>
              <a:rPr lang="en-US" sz="6000" b="1" dirty="0">
                <a:solidFill>
                  <a:schemeClr val="bg1"/>
                </a:solidFill>
                <a:latin typeface="Arial" charset="0"/>
                <a:ea typeface="Arial" charset="0"/>
                <a:cs typeface="Arial" charset="0"/>
              </a:rPr>
              <a:t>THANK YOU</a:t>
            </a:r>
          </a:p>
        </p:txBody>
      </p:sp>
      <p:cxnSp>
        <p:nvCxnSpPr>
          <p:cNvPr id="14" name="Straight Connector 13">
            <a:extLst>
              <a:ext uri="{FF2B5EF4-FFF2-40B4-BE49-F238E27FC236}">
                <a16:creationId xmlns:a16="http://schemas.microsoft.com/office/drawing/2014/main" id="{04CC8C65-4851-EB4C-8E5D-AF11E8218C88}"/>
              </a:ext>
            </a:extLst>
          </p:cNvPr>
          <p:cNvCxnSpPr>
            <a:cxnSpLocks/>
          </p:cNvCxnSpPr>
          <p:nvPr/>
        </p:nvCxnSpPr>
        <p:spPr>
          <a:xfrm>
            <a:off x="0" y="3642121"/>
            <a:ext cx="61166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F5A494A-B1E7-2D44-8AF4-DC35531FF61C}"/>
              </a:ext>
            </a:extLst>
          </p:cNvPr>
          <p:cNvSpPr txBox="1"/>
          <p:nvPr/>
        </p:nvSpPr>
        <p:spPr>
          <a:xfrm>
            <a:off x="1045853" y="3900541"/>
            <a:ext cx="4261104" cy="1323439"/>
          </a:xfrm>
          <a:prstGeom prst="rect">
            <a:avLst/>
          </a:prstGeom>
          <a:noFill/>
        </p:spPr>
        <p:txBody>
          <a:bodyPr wrap="square" rtlCol="0">
            <a:spAutoFit/>
          </a:bodyPr>
          <a:lstStyle/>
          <a:p>
            <a:pPr>
              <a:spcBef>
                <a:spcPts val="1300"/>
              </a:spcBef>
            </a:pPr>
            <a:r>
              <a:rPr lang="en-US" sz="2000" dirty="0">
                <a:solidFill>
                  <a:schemeClr val="bg1"/>
                </a:solidFill>
                <a:latin typeface="Arial" panose="020B0604020202020204" pitchFamily="34" charset="0"/>
                <a:cs typeface="Arial" panose="020B0604020202020204" pitchFamily="34" charset="0"/>
              </a:rPr>
              <a:t>Member Services:</a:t>
            </a:r>
          </a:p>
          <a:p>
            <a:r>
              <a:rPr lang="en-US" sz="2000" b="1" dirty="0">
                <a:solidFill>
                  <a:schemeClr val="bg1"/>
                </a:solidFill>
                <a:latin typeface="Arial" panose="020B0604020202020204" pitchFamily="34" charset="0"/>
                <a:cs typeface="Arial" panose="020B0604020202020204" pitchFamily="34" charset="0"/>
              </a:rPr>
              <a:t>1-800-813-2000 </a:t>
            </a:r>
            <a:r>
              <a:rPr lang="en-US" sz="2000" dirty="0">
                <a:solidFill>
                  <a:schemeClr val="bg1"/>
                </a:solidFill>
                <a:latin typeface="Arial" panose="020B0604020202020204" pitchFamily="34" charset="0"/>
                <a:cs typeface="Arial" panose="020B0604020202020204" pitchFamily="34" charset="0"/>
              </a:rPr>
              <a:t>(TTY </a:t>
            </a:r>
            <a:r>
              <a:rPr lang="en-US" sz="2000" b="1" dirty="0">
                <a:solidFill>
                  <a:schemeClr val="bg1"/>
                </a:solidFill>
                <a:latin typeface="Arial" panose="020B0604020202020204" pitchFamily="34" charset="0"/>
                <a:cs typeface="Arial" panose="020B0604020202020204" pitchFamily="34" charset="0"/>
              </a:rPr>
              <a:t>711</a:t>
            </a:r>
            <a:r>
              <a:rPr lang="en-US" sz="2000" dirty="0">
                <a:solidFill>
                  <a:schemeClr val="bg1"/>
                </a:solidFill>
                <a:latin typeface="Arial" panose="020B0604020202020204" pitchFamily="34" charset="0"/>
                <a:cs typeface="Arial" panose="020B0604020202020204" pitchFamily="34" charset="0"/>
              </a:rPr>
              <a:t>)</a:t>
            </a:r>
          </a:p>
          <a:p>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kp.org/newmember</a:t>
            </a:r>
            <a:endParaRPr lang="en-US" sz="20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46AA631-F9C9-4E17-BCCB-66AE92A4BBA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785808" y="6358106"/>
            <a:ext cx="2176272" cy="243159"/>
          </a:xfrm>
          <a:prstGeom prst="rect">
            <a:avLst/>
          </a:prstGeom>
        </p:spPr>
      </p:pic>
      <p:sp>
        <p:nvSpPr>
          <p:cNvPr id="10" name="TextBox 9">
            <a:extLst>
              <a:ext uri="{FF2B5EF4-FFF2-40B4-BE49-F238E27FC236}">
                <a16:creationId xmlns:a16="http://schemas.microsoft.com/office/drawing/2014/main" id="{CAA81163-B01A-4303-9E7F-CD4DC9DA3017}"/>
              </a:ext>
            </a:extLst>
          </p:cNvPr>
          <p:cNvSpPr txBox="1"/>
          <p:nvPr/>
        </p:nvSpPr>
        <p:spPr>
          <a:xfrm>
            <a:off x="200849" y="6417844"/>
            <a:ext cx="2322432" cy="230832"/>
          </a:xfrm>
          <a:prstGeom prst="rect">
            <a:avLst/>
          </a:prstGeom>
          <a:noFill/>
        </p:spPr>
        <p:txBody>
          <a:bodyPr wrap="square" rtlCol="0">
            <a:spAutoFit/>
          </a:bodyPr>
          <a:lstStyle/>
          <a:p>
            <a:fld id="{F49D388D-EBE7-7941-84C1-178F3321DAF4}" type="slidenum">
              <a:rPr lang="en-US" sz="900" smtClean="0">
                <a:solidFill>
                  <a:schemeClr val="bg1"/>
                </a:solidFill>
                <a:latin typeface="Arial" charset="0"/>
                <a:ea typeface="Arial" charset="0"/>
                <a:cs typeface="Arial" charset="0"/>
              </a:rPr>
              <a:t>16</a:t>
            </a:fld>
            <a:r>
              <a:rPr lang="en-US" sz="900" dirty="0">
                <a:solidFill>
                  <a:schemeClr val="bg1"/>
                </a:solidFill>
                <a:latin typeface="Arial" charset="0"/>
                <a:ea typeface="Arial" charset="0"/>
                <a:cs typeface="Arial" charset="0"/>
              </a:rPr>
              <a:t>  </a:t>
            </a:r>
            <a:r>
              <a:rPr lang="en-US" sz="800" dirty="0">
                <a:solidFill>
                  <a:schemeClr val="bg1"/>
                </a:solidFill>
                <a:latin typeface="Arial" charset="0"/>
                <a:ea typeface="Arial" charset="0"/>
                <a:cs typeface="Arial" charset="0"/>
              </a:rPr>
              <a:t>|</a:t>
            </a:r>
            <a:r>
              <a:rPr lang="en-US" sz="900" dirty="0">
                <a:solidFill>
                  <a:schemeClr val="bg1"/>
                </a:solidFill>
                <a:latin typeface="Arial" charset="0"/>
                <a:ea typeface="Arial" charset="0"/>
                <a:cs typeface="Arial" charset="0"/>
              </a:rPr>
              <a:t>  2020 OPEN ENROLLMENT</a:t>
            </a:r>
          </a:p>
        </p:txBody>
      </p:sp>
    </p:spTree>
    <p:extLst>
      <p:ext uri="{BB962C8B-B14F-4D97-AF65-F5344CB8AC3E}">
        <p14:creationId xmlns:p14="http://schemas.microsoft.com/office/powerpoint/2010/main" val="3501632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A69A80E-D45E-F444-81A7-F135720102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7931"/>
            <a:ext cx="12192000" cy="6700069"/>
          </a:xfrm>
          <a:prstGeom prst="rect">
            <a:avLst/>
          </a:prstGeom>
        </p:spPr>
      </p:pic>
      <p:cxnSp>
        <p:nvCxnSpPr>
          <p:cNvPr id="5" name="Straight Connector 4">
            <a:extLst>
              <a:ext uri="{FF2B5EF4-FFF2-40B4-BE49-F238E27FC236}">
                <a16:creationId xmlns:a16="http://schemas.microsoft.com/office/drawing/2014/main" id="{4448EB7F-2DB0-4A46-A733-0DEDFFDE0B0E}"/>
              </a:ext>
            </a:extLst>
          </p:cNvPr>
          <p:cNvCxnSpPr>
            <a:cxnSpLocks/>
          </p:cNvCxnSpPr>
          <p:nvPr/>
        </p:nvCxnSpPr>
        <p:spPr>
          <a:xfrm>
            <a:off x="0" y="563162"/>
            <a:ext cx="12192000" cy="0"/>
          </a:xfrm>
          <a:prstGeom prst="line">
            <a:avLst/>
          </a:prstGeom>
          <a:ln w="15875">
            <a:solidFill>
              <a:srgbClr val="5FB3E1"/>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6865A3-10CB-254D-9030-0FDCE073BA41}"/>
              </a:ext>
            </a:extLst>
          </p:cNvPr>
          <p:cNvSpPr txBox="1"/>
          <p:nvPr/>
        </p:nvSpPr>
        <p:spPr>
          <a:xfrm>
            <a:off x="382588" y="292100"/>
            <a:ext cx="5905196" cy="169277"/>
          </a:xfrm>
          <a:prstGeom prst="rect">
            <a:avLst/>
          </a:prstGeom>
          <a:noFill/>
        </p:spPr>
        <p:txBody>
          <a:bodyPr wrap="square" lIns="0" tIns="0" rIns="0" bIns="0">
            <a:spAutoFit/>
          </a:bodyPr>
          <a:lstStyle/>
          <a:p>
            <a:pPr eaLnBrk="1" fontAlgn="auto" hangingPunct="1">
              <a:spcBef>
                <a:spcPts val="0"/>
              </a:spcBef>
              <a:spcAft>
                <a:spcPts val="0"/>
              </a:spcAft>
              <a:tabLst>
                <a:tab pos="1430338" algn="l"/>
              </a:tabLst>
              <a:defRPr/>
            </a:pPr>
            <a:r>
              <a:rPr lang="en-US" sz="1100" b="1" dirty="0">
                <a:solidFill>
                  <a:schemeClr val="tx1">
                    <a:lumMod val="50000"/>
                    <a:lumOff val="50000"/>
                  </a:schemeClr>
                </a:solidFill>
                <a:latin typeface="Arial" charset="0"/>
                <a:ea typeface="Arial" charset="0"/>
                <a:cs typeface="Arial" charset="0"/>
              </a:rPr>
              <a:t>Kaiser Permanente  </a:t>
            </a:r>
            <a:r>
              <a:rPr lang="en-US" sz="1100" b="0" dirty="0">
                <a:solidFill>
                  <a:schemeClr val="tx1">
                    <a:lumMod val="50000"/>
                    <a:lumOff val="50000"/>
                  </a:schemeClr>
                </a:solidFill>
                <a:latin typeface="Arial" charset="0"/>
                <a:ea typeface="Arial" charset="0"/>
                <a:cs typeface="Arial" charset="0"/>
              </a:rPr>
              <a:t>Car</a:t>
            </a:r>
            <a:r>
              <a:rPr lang="en-US" sz="1100" dirty="0">
                <a:solidFill>
                  <a:schemeClr val="tx1">
                    <a:lumMod val="50000"/>
                    <a:lumOff val="50000"/>
                  </a:schemeClr>
                </a:solidFill>
                <a:latin typeface="Arial" charset="0"/>
                <a:ea typeface="Arial" charset="0"/>
                <a:cs typeface="Arial" charset="0"/>
              </a:rPr>
              <a:t>e designed to help you thrive</a:t>
            </a:r>
          </a:p>
        </p:txBody>
      </p:sp>
      <p:sp>
        <p:nvSpPr>
          <p:cNvPr id="20" name="TextBox 2">
            <a:extLst>
              <a:ext uri="{FF2B5EF4-FFF2-40B4-BE49-F238E27FC236}">
                <a16:creationId xmlns:a16="http://schemas.microsoft.com/office/drawing/2014/main" id="{C932FA00-EE3E-A54E-B709-B4EFD7BD379B}"/>
              </a:ext>
            </a:extLst>
          </p:cNvPr>
          <p:cNvSpPr txBox="1">
            <a:spLocks noChangeArrowheads="1"/>
          </p:cNvSpPr>
          <p:nvPr/>
        </p:nvSpPr>
        <p:spPr bwMode="auto">
          <a:xfrm>
            <a:off x="506861" y="2410495"/>
            <a:ext cx="5426468" cy="2087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spcBef>
                <a:spcPts val="0"/>
              </a:spcBef>
              <a:spcAft>
                <a:spcPts val="600"/>
              </a:spcAft>
            </a:pPr>
            <a:r>
              <a:rPr lang="en-US" sz="1800" dirty="0">
                <a:solidFill>
                  <a:schemeClr val="tx1">
                    <a:lumMod val="65000"/>
                    <a:lumOff val="35000"/>
                  </a:schemeClr>
                </a:solidFill>
              </a:rPr>
              <a:t>We combine care and coverage:</a:t>
            </a:r>
          </a:p>
          <a:p>
            <a:pPr>
              <a:spcBef>
                <a:spcPts val="0"/>
              </a:spcBef>
              <a:spcAft>
                <a:spcPts val="600"/>
              </a:spcAft>
              <a:buClr>
                <a:srgbClr val="002F69"/>
              </a:buClr>
              <a:buFont typeface="Arial" charset="0"/>
              <a:buChar char="•"/>
            </a:pPr>
            <a:r>
              <a:rPr lang="en-US" sz="1800" b="1" dirty="0">
                <a:solidFill>
                  <a:schemeClr val="tx1">
                    <a:lumMod val="65000"/>
                    <a:lumOff val="35000"/>
                  </a:schemeClr>
                </a:solidFill>
              </a:rPr>
              <a:t>Doctors</a:t>
            </a:r>
          </a:p>
          <a:p>
            <a:pPr>
              <a:spcBef>
                <a:spcPts val="0"/>
              </a:spcBef>
              <a:spcAft>
                <a:spcPts val="600"/>
              </a:spcAft>
              <a:buClr>
                <a:srgbClr val="002F69"/>
              </a:buClr>
              <a:buFont typeface="Arial" charset="0"/>
              <a:buChar char="•"/>
            </a:pPr>
            <a:r>
              <a:rPr lang="en-US" sz="1800" b="1" dirty="0">
                <a:solidFill>
                  <a:schemeClr val="tx1">
                    <a:lumMod val="65000"/>
                    <a:lumOff val="35000"/>
                  </a:schemeClr>
                </a:solidFill>
              </a:rPr>
              <a:t>Hospitals</a:t>
            </a:r>
          </a:p>
          <a:p>
            <a:pPr>
              <a:spcBef>
                <a:spcPts val="0"/>
              </a:spcBef>
              <a:spcAft>
                <a:spcPts val="800"/>
              </a:spcAft>
              <a:buClr>
                <a:srgbClr val="002F69"/>
              </a:buClr>
              <a:buFont typeface="Arial" charset="0"/>
              <a:buChar char="•"/>
            </a:pPr>
            <a:r>
              <a:rPr lang="en-US" sz="1800" b="1" dirty="0">
                <a:solidFill>
                  <a:schemeClr val="tx1">
                    <a:lumMod val="65000"/>
                    <a:lumOff val="35000"/>
                  </a:schemeClr>
                </a:solidFill>
              </a:rPr>
              <a:t>Health plan </a:t>
            </a:r>
          </a:p>
          <a:p>
            <a:pPr marL="0" indent="0">
              <a:spcBef>
                <a:spcPts val="0"/>
              </a:spcBef>
              <a:spcAft>
                <a:spcPts val="2000"/>
              </a:spcAft>
            </a:pPr>
            <a:r>
              <a:rPr lang="en-US" sz="1800" dirty="0">
                <a:solidFill>
                  <a:schemeClr val="tx1">
                    <a:lumMod val="65000"/>
                    <a:lumOff val="35000"/>
                  </a:schemeClr>
                </a:solidFill>
              </a:rPr>
              <a:t>Care can feel easier and faster and is centered around you.</a:t>
            </a:r>
          </a:p>
        </p:txBody>
      </p:sp>
      <p:grpSp>
        <p:nvGrpSpPr>
          <p:cNvPr id="22" name="Group 21">
            <a:extLst>
              <a:ext uri="{FF2B5EF4-FFF2-40B4-BE49-F238E27FC236}">
                <a16:creationId xmlns:a16="http://schemas.microsoft.com/office/drawing/2014/main" id="{120FEAA9-11FA-CB48-ABFC-ABCC56FC70BF}"/>
              </a:ext>
            </a:extLst>
          </p:cNvPr>
          <p:cNvGrpSpPr/>
          <p:nvPr/>
        </p:nvGrpSpPr>
        <p:grpSpPr>
          <a:xfrm>
            <a:off x="6544879" y="664948"/>
            <a:ext cx="5093426" cy="3768476"/>
            <a:chOff x="3844761" y="1308013"/>
            <a:chExt cx="4931209" cy="3648457"/>
          </a:xfrm>
        </p:grpSpPr>
        <p:pic>
          <p:nvPicPr>
            <p:cNvPr id="27" name="Picture 26" descr="A picture containing necklace&#10;&#10;Description automatically generated">
              <a:extLst>
                <a:ext uri="{FF2B5EF4-FFF2-40B4-BE49-F238E27FC236}">
                  <a16:creationId xmlns:a16="http://schemas.microsoft.com/office/drawing/2014/main" id="{7C3753B1-6155-0E42-BF3D-256F163B83E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57860" y="1308013"/>
              <a:ext cx="4762097" cy="3648457"/>
            </a:xfrm>
            <a:prstGeom prst="rect">
              <a:avLst/>
            </a:prstGeom>
          </p:spPr>
        </p:pic>
        <p:sp>
          <p:nvSpPr>
            <p:cNvPr id="28" name="Rectangle 27">
              <a:extLst>
                <a:ext uri="{FF2B5EF4-FFF2-40B4-BE49-F238E27FC236}">
                  <a16:creationId xmlns:a16="http://schemas.microsoft.com/office/drawing/2014/main" id="{7250B5D4-6C55-FA43-BCFF-2263913584AF}"/>
                </a:ext>
              </a:extLst>
            </p:cNvPr>
            <p:cNvSpPr/>
            <p:nvPr/>
          </p:nvSpPr>
          <p:spPr>
            <a:xfrm>
              <a:off x="5536891" y="1477699"/>
              <a:ext cx="1316924" cy="318370"/>
            </a:xfrm>
            <a:prstGeom prst="rect">
              <a:avLst/>
            </a:prstGeom>
            <a:solidFill>
              <a:schemeClr val="bg1"/>
            </a:solidFill>
          </p:spPr>
          <p:txBody>
            <a:bodyPr wrap="none">
              <a:spAutoFit/>
            </a:bodyPr>
            <a:lstStyle/>
            <a:p>
              <a:pPr algn="ctr">
                <a:spcBef>
                  <a:spcPts val="0"/>
                </a:spcBef>
                <a:spcAft>
                  <a:spcPts val="600"/>
                </a:spcAft>
              </a:pPr>
              <a:r>
                <a:rPr lang="en-US" sz="1400" b="1" dirty="0">
                  <a:solidFill>
                    <a:srgbClr val="002F69"/>
                  </a:solidFill>
                  <a:latin typeface="Arial" charset="0"/>
                  <a:ea typeface="Arial" charset="0"/>
                  <a:cs typeface="Arial" charset="0"/>
                </a:rPr>
                <a:t>Primary care</a:t>
              </a:r>
            </a:p>
          </p:txBody>
        </p:sp>
        <p:sp>
          <p:nvSpPr>
            <p:cNvPr id="29" name="Rectangle 28">
              <a:extLst>
                <a:ext uri="{FF2B5EF4-FFF2-40B4-BE49-F238E27FC236}">
                  <a16:creationId xmlns:a16="http://schemas.microsoft.com/office/drawing/2014/main" id="{B0DCCAE3-F915-D94B-A968-AE323BAE5D57}"/>
                </a:ext>
              </a:extLst>
            </p:cNvPr>
            <p:cNvSpPr/>
            <p:nvPr/>
          </p:nvSpPr>
          <p:spPr>
            <a:xfrm>
              <a:off x="7772442" y="2694800"/>
              <a:ext cx="1003528" cy="541229"/>
            </a:xfrm>
            <a:prstGeom prst="rect">
              <a:avLst/>
            </a:prstGeom>
            <a:solidFill>
              <a:schemeClr val="bg1"/>
            </a:solidFill>
          </p:spPr>
          <p:txBody>
            <a:bodyPr wrap="none">
              <a:spAutoFit/>
            </a:bodyPr>
            <a:lstStyle/>
            <a:p>
              <a:pPr>
                <a:spcBef>
                  <a:spcPts val="0"/>
                </a:spcBef>
                <a:spcAft>
                  <a:spcPts val="600"/>
                </a:spcAft>
              </a:pPr>
              <a:r>
                <a:rPr lang="en-US" sz="1400" b="1" dirty="0">
                  <a:solidFill>
                    <a:srgbClr val="002F69"/>
                  </a:solidFill>
                  <a:latin typeface="Arial" charset="0"/>
                  <a:ea typeface="Arial" charset="0"/>
                  <a:cs typeface="Arial" charset="0"/>
                </a:rPr>
                <a:t>Specialty</a:t>
              </a:r>
              <a:br>
                <a:rPr lang="en-US" sz="1400" b="1" dirty="0">
                  <a:solidFill>
                    <a:srgbClr val="002F69"/>
                  </a:solidFill>
                  <a:latin typeface="Arial" charset="0"/>
                  <a:ea typeface="Arial" charset="0"/>
                  <a:cs typeface="Arial" charset="0"/>
                </a:rPr>
              </a:br>
              <a:r>
                <a:rPr lang="en-US" sz="1400" b="1" dirty="0">
                  <a:solidFill>
                    <a:srgbClr val="002F69"/>
                  </a:solidFill>
                  <a:latin typeface="Arial" charset="0"/>
                  <a:ea typeface="Arial" charset="0"/>
                  <a:cs typeface="Arial" charset="0"/>
                </a:rPr>
                <a:t>care</a:t>
              </a:r>
            </a:p>
          </p:txBody>
        </p:sp>
        <p:sp>
          <p:nvSpPr>
            <p:cNvPr id="30" name="Rectangle 29">
              <a:extLst>
                <a:ext uri="{FF2B5EF4-FFF2-40B4-BE49-F238E27FC236}">
                  <a16:creationId xmlns:a16="http://schemas.microsoft.com/office/drawing/2014/main" id="{DB1AA9B5-419D-5447-8A22-7F0A3C1BDEF1}"/>
                </a:ext>
              </a:extLst>
            </p:cNvPr>
            <p:cNvSpPr/>
            <p:nvPr/>
          </p:nvSpPr>
          <p:spPr>
            <a:xfrm>
              <a:off x="3844761" y="2694800"/>
              <a:ext cx="756460" cy="541229"/>
            </a:xfrm>
            <a:prstGeom prst="rect">
              <a:avLst/>
            </a:prstGeom>
            <a:solidFill>
              <a:schemeClr val="bg1"/>
            </a:solidFill>
          </p:spPr>
          <p:txBody>
            <a:bodyPr wrap="none">
              <a:spAutoFit/>
            </a:bodyPr>
            <a:lstStyle/>
            <a:p>
              <a:pPr algn="r">
                <a:spcBef>
                  <a:spcPts val="0"/>
                </a:spcBef>
                <a:spcAft>
                  <a:spcPts val="600"/>
                </a:spcAft>
              </a:pPr>
              <a:r>
                <a:rPr lang="en-US" sz="1400" b="1" dirty="0">
                  <a:solidFill>
                    <a:srgbClr val="002F69"/>
                  </a:solidFill>
                  <a:latin typeface="Arial" charset="0"/>
                  <a:ea typeface="Arial" charset="0"/>
                  <a:cs typeface="Arial" charset="0"/>
                </a:rPr>
                <a:t>Health</a:t>
              </a:r>
              <a:br>
                <a:rPr lang="en-US" sz="1400" b="1" dirty="0">
                  <a:solidFill>
                    <a:srgbClr val="002F69"/>
                  </a:solidFill>
                  <a:latin typeface="Arial" charset="0"/>
                  <a:ea typeface="Arial" charset="0"/>
                  <a:cs typeface="Arial" charset="0"/>
                </a:rPr>
              </a:br>
              <a:r>
                <a:rPr lang="en-US" sz="1400" b="1" dirty="0">
                  <a:solidFill>
                    <a:srgbClr val="002F69"/>
                  </a:solidFill>
                  <a:latin typeface="Arial" charset="0"/>
                  <a:ea typeface="Arial" charset="0"/>
                  <a:cs typeface="Arial" charset="0"/>
                </a:rPr>
                <a:t>plan</a:t>
              </a:r>
            </a:p>
          </p:txBody>
        </p:sp>
        <p:sp>
          <p:nvSpPr>
            <p:cNvPr id="31" name="Rectangle 30">
              <a:extLst>
                <a:ext uri="{FF2B5EF4-FFF2-40B4-BE49-F238E27FC236}">
                  <a16:creationId xmlns:a16="http://schemas.microsoft.com/office/drawing/2014/main" id="{86FD7699-5056-0346-AD11-9B8019FE2A2E}"/>
                </a:ext>
              </a:extLst>
            </p:cNvPr>
            <p:cNvSpPr/>
            <p:nvPr/>
          </p:nvSpPr>
          <p:spPr>
            <a:xfrm>
              <a:off x="7295395" y="4133040"/>
              <a:ext cx="1078147" cy="541229"/>
            </a:xfrm>
            <a:prstGeom prst="rect">
              <a:avLst/>
            </a:prstGeom>
            <a:solidFill>
              <a:schemeClr val="bg1"/>
            </a:solidFill>
          </p:spPr>
          <p:txBody>
            <a:bodyPr wrap="none">
              <a:spAutoFit/>
            </a:bodyPr>
            <a:lstStyle/>
            <a:p>
              <a:pPr>
                <a:spcBef>
                  <a:spcPts val="0"/>
                </a:spcBef>
                <a:spcAft>
                  <a:spcPts val="600"/>
                </a:spcAft>
              </a:pPr>
              <a:r>
                <a:rPr lang="en-US" sz="1400" b="1" dirty="0">
                  <a:solidFill>
                    <a:srgbClr val="002F69"/>
                  </a:solidFill>
                  <a:latin typeface="Arial" charset="0"/>
                  <a:ea typeface="Arial" charset="0"/>
                  <a:cs typeface="Arial" charset="0"/>
                </a:rPr>
                <a:t>Pharmacy</a:t>
              </a:r>
              <a:br>
                <a:rPr lang="en-US" sz="1400" b="1" dirty="0">
                  <a:solidFill>
                    <a:srgbClr val="002F69"/>
                  </a:solidFill>
                  <a:latin typeface="Arial" charset="0"/>
                  <a:ea typeface="Arial" charset="0"/>
                  <a:cs typeface="Arial" charset="0"/>
                </a:rPr>
              </a:br>
              <a:r>
                <a:rPr lang="en-US" sz="1400" b="1" dirty="0">
                  <a:solidFill>
                    <a:srgbClr val="002F69"/>
                  </a:solidFill>
                  <a:latin typeface="Arial" charset="0"/>
                  <a:ea typeface="Arial" charset="0"/>
                  <a:cs typeface="Arial" charset="0"/>
                </a:rPr>
                <a:t>and labs</a:t>
              </a:r>
            </a:p>
          </p:txBody>
        </p:sp>
        <p:sp>
          <p:nvSpPr>
            <p:cNvPr id="32" name="Rectangle 31">
              <a:extLst>
                <a:ext uri="{FF2B5EF4-FFF2-40B4-BE49-F238E27FC236}">
                  <a16:creationId xmlns:a16="http://schemas.microsoft.com/office/drawing/2014/main" id="{BA64AA24-29FC-884F-B3A1-B1F9163F2E15}"/>
                </a:ext>
              </a:extLst>
            </p:cNvPr>
            <p:cNvSpPr/>
            <p:nvPr/>
          </p:nvSpPr>
          <p:spPr>
            <a:xfrm>
              <a:off x="3848627" y="4133040"/>
              <a:ext cx="1189244" cy="541229"/>
            </a:xfrm>
            <a:prstGeom prst="rect">
              <a:avLst/>
            </a:prstGeom>
            <a:solidFill>
              <a:schemeClr val="bg1"/>
            </a:solidFill>
          </p:spPr>
          <p:txBody>
            <a:bodyPr wrap="none">
              <a:spAutoFit/>
            </a:bodyPr>
            <a:lstStyle/>
            <a:p>
              <a:pPr algn="r">
                <a:spcBef>
                  <a:spcPts val="0"/>
                </a:spcBef>
                <a:spcAft>
                  <a:spcPts val="600"/>
                </a:spcAft>
              </a:pPr>
              <a:r>
                <a:rPr lang="en-US" sz="1400" b="1" dirty="0">
                  <a:solidFill>
                    <a:srgbClr val="002F69"/>
                  </a:solidFill>
                  <a:latin typeface="Arial" charset="0"/>
                  <a:ea typeface="Arial" charset="0"/>
                  <a:cs typeface="Arial" charset="0"/>
                </a:rPr>
                <a:t>Digital care</a:t>
              </a:r>
              <a:br>
                <a:rPr lang="en-US" sz="1400" b="1" dirty="0">
                  <a:solidFill>
                    <a:srgbClr val="002F69"/>
                  </a:solidFill>
                  <a:latin typeface="Arial" charset="0"/>
                  <a:ea typeface="Arial" charset="0"/>
                  <a:cs typeface="Arial" charset="0"/>
                </a:rPr>
              </a:br>
              <a:r>
                <a:rPr lang="en-US" sz="1400" b="1" dirty="0">
                  <a:solidFill>
                    <a:srgbClr val="002F69"/>
                  </a:solidFill>
                  <a:latin typeface="Arial" charset="0"/>
                  <a:ea typeface="Arial" charset="0"/>
                  <a:cs typeface="Arial" charset="0"/>
                </a:rPr>
                <a:t>options</a:t>
              </a:r>
            </a:p>
          </p:txBody>
        </p:sp>
      </p:grpSp>
      <p:sp>
        <p:nvSpPr>
          <p:cNvPr id="34" name="Title 1">
            <a:extLst>
              <a:ext uri="{FF2B5EF4-FFF2-40B4-BE49-F238E27FC236}">
                <a16:creationId xmlns:a16="http://schemas.microsoft.com/office/drawing/2014/main" id="{1C166872-83DE-924A-B7B9-AC459D5B8F79}"/>
              </a:ext>
            </a:extLst>
          </p:cNvPr>
          <p:cNvSpPr txBox="1">
            <a:spLocks/>
          </p:cNvSpPr>
          <p:nvPr/>
        </p:nvSpPr>
        <p:spPr bwMode="auto">
          <a:xfrm>
            <a:off x="458407" y="1263304"/>
            <a:ext cx="5628065" cy="760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dirty="0">
                <a:solidFill>
                  <a:srgbClr val="002F69"/>
                </a:solidFill>
              </a:rPr>
              <a:t>It can be </a:t>
            </a:r>
            <a:r>
              <a:rPr lang="en-US" sz="2800" b="1" dirty="0">
                <a:solidFill>
                  <a:srgbClr val="002F69"/>
                </a:solidFill>
              </a:rPr>
              <a:t>easier</a:t>
            </a:r>
            <a:r>
              <a:rPr lang="en-US" sz="2800" dirty="0">
                <a:solidFill>
                  <a:srgbClr val="002F69"/>
                </a:solidFill>
              </a:rPr>
              <a:t> to find your healthy place with connected care</a:t>
            </a:r>
            <a:endParaRPr lang="en-US" sz="2800" i="1" dirty="0">
              <a:solidFill>
                <a:srgbClr val="002F69"/>
              </a:solidFill>
            </a:endParaRPr>
          </a:p>
        </p:txBody>
      </p:sp>
      <p:sp>
        <p:nvSpPr>
          <p:cNvPr id="2" name="Slide Number Placeholder 1"/>
          <p:cNvSpPr>
            <a:spLocks noGrp="1"/>
          </p:cNvSpPr>
          <p:nvPr>
            <p:ph type="sldNum" sz="quarter" idx="12"/>
          </p:nvPr>
        </p:nvSpPr>
        <p:spPr>
          <a:xfrm>
            <a:off x="233271" y="6236901"/>
            <a:ext cx="828086" cy="3814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23E27A-96F4-1C4B-AEAF-A5029A330857}" type="slidenum">
              <a:rPr lang="en-US" smtClean="0"/>
              <a:pPr/>
              <a:t>2</a:t>
            </a:fld>
            <a:endParaRPr lang="en-US" dirty="0"/>
          </a:p>
        </p:txBody>
      </p:sp>
    </p:spTree>
    <p:extLst>
      <p:ext uri="{BB962C8B-B14F-4D97-AF65-F5344CB8AC3E}">
        <p14:creationId xmlns:p14="http://schemas.microsoft.com/office/powerpoint/2010/main" val="710898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rcRect/>
          <a:stretch/>
        </p:blipFill>
        <p:spPr>
          <a:xfrm>
            <a:off x="599118" y="1117410"/>
            <a:ext cx="4452567" cy="4878565"/>
          </a:xfrm>
          <a:prstGeom prst="rect">
            <a:avLst/>
          </a:prstGeom>
          <a:ln>
            <a:noFill/>
          </a:ln>
        </p:spPr>
      </p:pic>
      <p:cxnSp>
        <p:nvCxnSpPr>
          <p:cNvPr id="5" name="Straight Connector 4">
            <a:extLst>
              <a:ext uri="{FF2B5EF4-FFF2-40B4-BE49-F238E27FC236}">
                <a16:creationId xmlns:a16="http://schemas.microsoft.com/office/drawing/2014/main" id="{4448EB7F-2DB0-4A46-A733-0DEDFFDE0B0E}"/>
              </a:ext>
            </a:extLst>
          </p:cNvPr>
          <p:cNvCxnSpPr>
            <a:cxnSpLocks/>
          </p:cNvCxnSpPr>
          <p:nvPr/>
        </p:nvCxnSpPr>
        <p:spPr>
          <a:xfrm>
            <a:off x="0" y="563162"/>
            <a:ext cx="12192000" cy="0"/>
          </a:xfrm>
          <a:prstGeom prst="line">
            <a:avLst/>
          </a:prstGeom>
          <a:ln w="15875">
            <a:solidFill>
              <a:srgbClr val="5FB3E1"/>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6865A3-10CB-254D-9030-0FDCE073BA41}"/>
              </a:ext>
            </a:extLst>
          </p:cNvPr>
          <p:cNvSpPr txBox="1"/>
          <p:nvPr/>
        </p:nvSpPr>
        <p:spPr>
          <a:xfrm>
            <a:off x="382588" y="292100"/>
            <a:ext cx="5905196" cy="169277"/>
          </a:xfrm>
          <a:prstGeom prst="rect">
            <a:avLst/>
          </a:prstGeom>
          <a:noFill/>
        </p:spPr>
        <p:txBody>
          <a:bodyPr wrap="square" lIns="0" tIns="0" rIns="0" bIns="0">
            <a:spAutoFit/>
          </a:bodyPr>
          <a:lstStyle/>
          <a:p>
            <a:pPr eaLnBrk="1" fontAlgn="auto" hangingPunct="1">
              <a:spcBef>
                <a:spcPts val="0"/>
              </a:spcBef>
              <a:spcAft>
                <a:spcPts val="0"/>
              </a:spcAft>
              <a:tabLst>
                <a:tab pos="1430338" algn="l"/>
              </a:tabLst>
              <a:defRPr/>
            </a:pPr>
            <a:r>
              <a:rPr lang="en-US" sz="1100" b="1" dirty="0">
                <a:solidFill>
                  <a:schemeClr val="tx1">
                    <a:lumMod val="50000"/>
                    <a:lumOff val="50000"/>
                  </a:schemeClr>
                </a:solidFill>
                <a:latin typeface="Arial" charset="0"/>
                <a:ea typeface="Arial" charset="0"/>
                <a:cs typeface="Arial" charset="0"/>
              </a:rPr>
              <a:t>Kaiser Permanente  </a:t>
            </a:r>
            <a:r>
              <a:rPr lang="en-US" sz="1100" b="0" dirty="0">
                <a:solidFill>
                  <a:schemeClr val="tx1">
                    <a:lumMod val="50000"/>
                    <a:lumOff val="50000"/>
                  </a:schemeClr>
                </a:solidFill>
                <a:latin typeface="Arial" charset="0"/>
                <a:ea typeface="Arial" charset="0"/>
                <a:cs typeface="Arial" charset="0"/>
              </a:rPr>
              <a:t>Car</a:t>
            </a:r>
            <a:r>
              <a:rPr lang="en-US" sz="1100" dirty="0">
                <a:solidFill>
                  <a:schemeClr val="tx1">
                    <a:lumMod val="50000"/>
                    <a:lumOff val="50000"/>
                  </a:schemeClr>
                </a:solidFill>
                <a:latin typeface="Arial" charset="0"/>
                <a:ea typeface="Arial" charset="0"/>
                <a:cs typeface="Arial" charset="0"/>
              </a:rPr>
              <a:t>e designed to help you thrive</a:t>
            </a:r>
          </a:p>
        </p:txBody>
      </p:sp>
      <p:pic>
        <p:nvPicPr>
          <p:cNvPr id="26" name="Graphic 41">
            <a:extLst>
              <a:ext uri="{FF2B5EF4-FFF2-40B4-BE49-F238E27FC236}">
                <a16:creationId xmlns:a16="http://schemas.microsoft.com/office/drawing/2014/main" id="{2E70C959-978A-EE44-B937-F09EAF3E4C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86898" y="6236900"/>
            <a:ext cx="2355987" cy="259558"/>
          </a:xfrm>
          <a:prstGeom prst="rect">
            <a:avLst/>
          </a:prstGeom>
        </p:spPr>
      </p:pic>
      <p:sp>
        <p:nvSpPr>
          <p:cNvPr id="49" name="Title 1">
            <a:extLst>
              <a:ext uri="{FF2B5EF4-FFF2-40B4-BE49-F238E27FC236}">
                <a16:creationId xmlns:a16="http://schemas.microsoft.com/office/drawing/2014/main" id="{17828577-5197-174E-8A30-711232062315}"/>
              </a:ext>
            </a:extLst>
          </p:cNvPr>
          <p:cNvSpPr txBox="1">
            <a:spLocks/>
          </p:cNvSpPr>
          <p:nvPr/>
        </p:nvSpPr>
        <p:spPr bwMode="auto">
          <a:xfrm>
            <a:off x="5744244" y="1029899"/>
            <a:ext cx="5563337" cy="482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dirty="0">
                <a:solidFill>
                  <a:srgbClr val="002F69"/>
                </a:solidFill>
                <a:ea typeface="Arial" charset="0"/>
                <a:cs typeface="Arial" charset="0"/>
              </a:rPr>
              <a:t>Kaiser Permanente </a:t>
            </a:r>
            <a:r>
              <a:rPr lang="en-US" sz="2800" b="1" dirty="0">
                <a:solidFill>
                  <a:srgbClr val="002F69"/>
                </a:solidFill>
                <a:ea typeface="Arial" charset="0"/>
                <a:cs typeface="Arial" charset="0"/>
              </a:rPr>
              <a:t>Northwest</a:t>
            </a:r>
          </a:p>
        </p:txBody>
      </p:sp>
      <p:sp>
        <p:nvSpPr>
          <p:cNvPr id="24" name="Rectangle 23">
            <a:extLst>
              <a:ext uri="{FF2B5EF4-FFF2-40B4-BE49-F238E27FC236}">
                <a16:creationId xmlns:a16="http://schemas.microsoft.com/office/drawing/2014/main" id="{AE4848C3-7E6C-4593-A93C-EF53A1F5F112}"/>
              </a:ext>
            </a:extLst>
          </p:cNvPr>
          <p:cNvSpPr/>
          <p:nvPr/>
        </p:nvSpPr>
        <p:spPr>
          <a:xfrm>
            <a:off x="5744243" y="1686782"/>
            <a:ext cx="6447757" cy="1596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spcBef>
                <a:spcPts val="1350"/>
              </a:spcBef>
            </a:pPr>
            <a:r>
              <a:rPr lang="en-US" sz="1600" b="1" dirty="0">
                <a:solidFill>
                  <a:srgbClr val="002F69"/>
                </a:solidFill>
                <a:latin typeface="Arial" charset="0"/>
                <a:ea typeface="Arial" charset="0"/>
                <a:cs typeface="Arial" charset="0"/>
              </a:rPr>
              <a:t>Care Near You</a:t>
            </a:r>
          </a:p>
          <a:p>
            <a:pPr marL="285750" indent="-285750">
              <a:spcBef>
                <a:spcPts val="600"/>
              </a:spcBef>
              <a:buClr>
                <a:srgbClr val="002F69"/>
              </a:buClr>
              <a:buFont typeface="Arial" panose="020B0604020202020204" pitchFamily="34" charset="0"/>
              <a:buChar char="•"/>
            </a:pPr>
            <a:r>
              <a:rPr lang="en-US" sz="1400" dirty="0">
                <a:solidFill>
                  <a:schemeClr val="tx1">
                    <a:lumMod val="65000"/>
                    <a:lumOff val="35000"/>
                  </a:schemeClr>
                </a:solidFill>
                <a:latin typeface="Arial" charset="0"/>
                <a:ea typeface="Arial" charset="0"/>
                <a:cs typeface="Arial" charset="0"/>
              </a:rPr>
              <a:t>35 medical offices</a:t>
            </a:r>
          </a:p>
          <a:p>
            <a:pPr marL="285750" indent="-285750">
              <a:spcBef>
                <a:spcPts val="300"/>
              </a:spcBef>
              <a:buClr>
                <a:srgbClr val="002F69"/>
              </a:buClr>
              <a:buFont typeface="Arial" panose="020B0604020202020204" pitchFamily="34" charset="0"/>
              <a:buChar char="•"/>
            </a:pPr>
            <a:r>
              <a:rPr lang="en-US" sz="1400" dirty="0">
                <a:solidFill>
                  <a:schemeClr val="tx1">
                    <a:lumMod val="65000"/>
                    <a:lumOff val="35000"/>
                  </a:schemeClr>
                </a:solidFill>
                <a:latin typeface="Arial" charset="0"/>
                <a:ea typeface="Arial" charset="0"/>
                <a:cs typeface="Arial" charset="0"/>
              </a:rPr>
              <a:t>6 urgent care clinics</a:t>
            </a:r>
          </a:p>
          <a:p>
            <a:pPr marL="285750" indent="-285750">
              <a:spcBef>
                <a:spcPts val="300"/>
              </a:spcBef>
              <a:buClr>
                <a:srgbClr val="002F69"/>
              </a:buClr>
              <a:buFont typeface="Arial" panose="020B0604020202020204" pitchFamily="34" charset="0"/>
              <a:buChar char="•"/>
            </a:pPr>
            <a:r>
              <a:rPr lang="en-US" sz="1400" dirty="0">
                <a:solidFill>
                  <a:schemeClr val="tx1">
                    <a:lumMod val="65000"/>
                    <a:lumOff val="35000"/>
                  </a:schemeClr>
                </a:solidFill>
                <a:latin typeface="Arial" charset="0"/>
                <a:ea typeface="Arial" charset="0"/>
                <a:cs typeface="Arial" charset="0"/>
              </a:rPr>
              <a:t>6 Vision Essentials clinics</a:t>
            </a:r>
          </a:p>
          <a:p>
            <a:pPr marL="285750" indent="-285750">
              <a:spcBef>
                <a:spcPts val="300"/>
              </a:spcBef>
              <a:buClr>
                <a:srgbClr val="002F69"/>
              </a:buClr>
              <a:buFont typeface="Arial" panose="020B0604020202020204" pitchFamily="34" charset="0"/>
              <a:buChar char="•"/>
            </a:pPr>
            <a:endParaRPr lang="en-US" sz="1400" dirty="0">
              <a:solidFill>
                <a:schemeClr val="tx1">
                  <a:lumMod val="65000"/>
                  <a:lumOff val="35000"/>
                </a:schemeClr>
              </a:solidFill>
              <a:latin typeface="Arial" charset="0"/>
              <a:ea typeface="Arial" charset="0"/>
              <a:cs typeface="Arial" charset="0"/>
            </a:endParaRPr>
          </a:p>
          <a:p>
            <a:pPr marL="285750" indent="-285750">
              <a:spcBef>
                <a:spcPts val="300"/>
              </a:spcBef>
              <a:buClr>
                <a:srgbClr val="002F69"/>
              </a:buClr>
              <a:buFont typeface="Arial" panose="020B0604020202020204" pitchFamily="34" charset="0"/>
              <a:buChar char="•"/>
            </a:pPr>
            <a:r>
              <a:rPr lang="en-US" sz="1400" dirty="0">
                <a:solidFill>
                  <a:schemeClr val="tx1">
                    <a:lumMod val="65000"/>
                    <a:lumOff val="35000"/>
                  </a:schemeClr>
                </a:solidFill>
                <a:latin typeface="Arial" charset="0"/>
                <a:ea typeface="Arial" charset="0"/>
                <a:cs typeface="Arial" charset="0"/>
              </a:rPr>
              <a:t>2 hospitals</a:t>
            </a:r>
          </a:p>
          <a:p>
            <a:pPr marL="285750" indent="-285750">
              <a:spcBef>
                <a:spcPts val="300"/>
              </a:spcBef>
              <a:buClr>
                <a:srgbClr val="002F69"/>
              </a:buClr>
              <a:buFont typeface="Arial" panose="020B0604020202020204" pitchFamily="34" charset="0"/>
              <a:buChar char="•"/>
            </a:pPr>
            <a:r>
              <a:rPr lang="en-US" sz="1400" dirty="0">
                <a:solidFill>
                  <a:schemeClr val="tx1">
                    <a:lumMod val="65000"/>
                    <a:lumOff val="35000"/>
                  </a:schemeClr>
                </a:solidFill>
                <a:latin typeface="Arial" charset="0"/>
                <a:ea typeface="Arial" charset="0"/>
                <a:cs typeface="Arial" charset="0"/>
              </a:rPr>
              <a:t>2 Care Essentials</a:t>
            </a:r>
            <a:r>
              <a:rPr lang="en-US" sz="1400" baseline="30000" dirty="0">
                <a:solidFill>
                  <a:schemeClr val="tx1">
                    <a:lumMod val="65000"/>
                    <a:lumOff val="35000"/>
                  </a:schemeClr>
                </a:solidFill>
                <a:latin typeface="Arial" charset="0"/>
                <a:ea typeface="Arial" charset="0"/>
                <a:cs typeface="Arial" charset="0"/>
              </a:rPr>
              <a:t>®</a:t>
            </a:r>
            <a:r>
              <a:rPr lang="en-US" sz="1400" dirty="0">
                <a:solidFill>
                  <a:schemeClr val="tx1">
                    <a:lumMod val="65000"/>
                    <a:lumOff val="35000"/>
                  </a:schemeClr>
                </a:solidFill>
                <a:latin typeface="Arial" charset="0"/>
                <a:ea typeface="Arial" charset="0"/>
                <a:cs typeface="Arial" charset="0"/>
              </a:rPr>
              <a:t> clinics</a:t>
            </a:r>
          </a:p>
          <a:p>
            <a:pPr marL="285750" indent="-285750">
              <a:spcBef>
                <a:spcPts val="300"/>
              </a:spcBef>
              <a:buClr>
                <a:srgbClr val="002F69"/>
              </a:buClr>
              <a:buFont typeface="Arial" panose="020B0604020202020204" pitchFamily="34" charset="0"/>
              <a:buChar char="•"/>
            </a:pPr>
            <a:r>
              <a:rPr lang="en-US" sz="1400" dirty="0">
                <a:solidFill>
                  <a:schemeClr val="tx1">
                    <a:lumMod val="65000"/>
                    <a:lumOff val="35000"/>
                  </a:schemeClr>
                </a:solidFill>
                <a:latin typeface="Arial" charset="0"/>
                <a:ea typeface="Arial" charset="0"/>
                <a:cs typeface="Arial" charset="0"/>
              </a:rPr>
              <a:t>Affiliated hospitals and medical offices</a:t>
            </a:r>
          </a:p>
        </p:txBody>
      </p:sp>
      <p:sp>
        <p:nvSpPr>
          <p:cNvPr id="33" name="Rectangle 32">
            <a:extLst>
              <a:ext uri="{FF2B5EF4-FFF2-40B4-BE49-F238E27FC236}">
                <a16:creationId xmlns:a16="http://schemas.microsoft.com/office/drawing/2014/main" id="{685471E0-58D2-4CFD-848C-AF9D197A3054}"/>
              </a:ext>
            </a:extLst>
          </p:cNvPr>
          <p:cNvSpPr/>
          <p:nvPr/>
        </p:nvSpPr>
        <p:spPr>
          <a:xfrm>
            <a:off x="5744243" y="5238789"/>
            <a:ext cx="4079899" cy="307777"/>
          </a:xfrm>
          <a:prstGeom prst="rect">
            <a:avLst/>
          </a:prstGeom>
        </p:spPr>
        <p:txBody>
          <a:bodyPr wrap="none">
            <a:spAutoFit/>
          </a:bodyPr>
          <a:lstStyle/>
          <a:p>
            <a:r>
              <a:rPr lang="en-US" sz="1400" dirty="0">
                <a:solidFill>
                  <a:schemeClr val="tx1">
                    <a:lumMod val="65000"/>
                    <a:lumOff val="35000"/>
                  </a:schemeClr>
                </a:solidFill>
                <a:latin typeface="Arial" charset="0"/>
                <a:ea typeface="Arial" charset="0"/>
                <a:cs typeface="Arial" charset="0"/>
              </a:rPr>
              <a:t>Visit </a:t>
            </a:r>
            <a:r>
              <a:rPr lang="en-US" sz="1400" b="1" dirty="0">
                <a:solidFill>
                  <a:srgbClr val="002F69"/>
                </a:solidFill>
                <a:latin typeface="Arial" charset="0"/>
                <a:ea typeface="Arial" charset="0"/>
                <a:cs typeface="Arial" charset="0"/>
                <a:hlinkClick r:id="rId6"/>
              </a:rPr>
              <a:t>kp.org/locations</a:t>
            </a:r>
            <a:r>
              <a:rPr lang="en-US" sz="1400" b="1" dirty="0">
                <a:solidFill>
                  <a:srgbClr val="002F69"/>
                </a:solidFill>
                <a:latin typeface="Arial" charset="0"/>
                <a:ea typeface="Arial" charset="0"/>
                <a:cs typeface="Arial" charset="0"/>
              </a:rPr>
              <a:t> </a:t>
            </a:r>
            <a:r>
              <a:rPr lang="en-US" sz="1400" dirty="0">
                <a:solidFill>
                  <a:schemeClr val="tx1">
                    <a:lumMod val="65000"/>
                    <a:lumOff val="35000"/>
                  </a:schemeClr>
                </a:solidFill>
                <a:latin typeface="Arial" charset="0"/>
                <a:ea typeface="Arial" charset="0"/>
                <a:cs typeface="Arial" charset="0"/>
              </a:rPr>
              <a:t>to find your nearest facility</a:t>
            </a:r>
          </a:p>
        </p:txBody>
      </p:sp>
      <p:sp>
        <p:nvSpPr>
          <p:cNvPr id="37" name="Rectangle 36">
            <a:extLst>
              <a:ext uri="{FF2B5EF4-FFF2-40B4-BE49-F238E27FC236}">
                <a16:creationId xmlns:a16="http://schemas.microsoft.com/office/drawing/2014/main" id="{AFB4B244-A21B-4D26-864D-FF7C7AA524AC}"/>
              </a:ext>
            </a:extLst>
          </p:cNvPr>
          <p:cNvSpPr/>
          <p:nvPr/>
        </p:nvSpPr>
        <p:spPr>
          <a:xfrm>
            <a:off x="5744244" y="3457200"/>
            <a:ext cx="5413436" cy="1520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en-US" sz="1600" b="1" dirty="0">
                <a:solidFill>
                  <a:srgbClr val="002F69"/>
                </a:solidFill>
                <a:latin typeface="Arial" charset="0"/>
                <a:ea typeface="Arial" charset="0"/>
                <a:cs typeface="Arial" charset="0"/>
              </a:rPr>
              <a:t>Serving Oregon and Southwest Washington</a:t>
            </a:r>
          </a:p>
          <a:p>
            <a:pPr marL="285750" indent="-285750">
              <a:spcBef>
                <a:spcPts val="600"/>
              </a:spcBef>
              <a:buClr>
                <a:srgbClr val="002F69"/>
              </a:buClr>
              <a:buFont typeface="Arial" panose="020B0604020202020204" pitchFamily="34" charset="0"/>
              <a:buChar char="•"/>
            </a:pPr>
            <a:r>
              <a:rPr lang="en-US" sz="1400" dirty="0">
                <a:solidFill>
                  <a:schemeClr val="tx1">
                    <a:lumMod val="65000"/>
                    <a:lumOff val="35000"/>
                  </a:schemeClr>
                </a:solidFill>
                <a:latin typeface="Arial" charset="0"/>
                <a:ea typeface="Arial" charset="0"/>
                <a:cs typeface="Arial" charset="0"/>
              </a:rPr>
              <a:t>Healthgrades Top 100 Hospitals</a:t>
            </a:r>
          </a:p>
          <a:p>
            <a:pPr marL="285750" indent="-285750">
              <a:spcBef>
                <a:spcPts val="300"/>
              </a:spcBef>
              <a:buClr>
                <a:srgbClr val="002F69"/>
              </a:buClr>
              <a:buFont typeface="Arial" panose="020B0604020202020204" pitchFamily="34" charset="0"/>
              <a:buChar char="•"/>
            </a:pPr>
            <a:r>
              <a:rPr lang="en-US" sz="1400" dirty="0">
                <a:solidFill>
                  <a:schemeClr val="tx1">
                    <a:lumMod val="65000"/>
                    <a:lumOff val="35000"/>
                  </a:schemeClr>
                </a:solidFill>
                <a:latin typeface="Arial" charset="0"/>
                <a:ea typeface="Arial" charset="0"/>
                <a:cs typeface="Arial" charset="0"/>
              </a:rPr>
              <a:t>NCQA’s Best Health Plans</a:t>
            </a:r>
          </a:p>
          <a:p>
            <a:pPr marL="285750" indent="-285750">
              <a:spcBef>
                <a:spcPts val="300"/>
              </a:spcBef>
              <a:buClr>
                <a:srgbClr val="002F69"/>
              </a:buClr>
              <a:buFont typeface="Arial" panose="020B0604020202020204" pitchFamily="34" charset="0"/>
              <a:buChar char="•"/>
            </a:pPr>
            <a:r>
              <a:rPr lang="en-US" sz="1400" dirty="0">
                <a:solidFill>
                  <a:schemeClr val="tx1">
                    <a:lumMod val="65000"/>
                    <a:lumOff val="35000"/>
                  </a:schemeClr>
                </a:solidFill>
                <a:latin typeface="Arial" charset="0"/>
                <a:ea typeface="Arial" charset="0"/>
                <a:cs typeface="Arial" charset="0"/>
              </a:rPr>
              <a:t>DiversityInc Top 50 Hall of Fame</a:t>
            </a:r>
          </a:p>
          <a:p>
            <a:pPr marL="285750" indent="-285750">
              <a:spcBef>
                <a:spcPts val="300"/>
              </a:spcBef>
              <a:buClr>
                <a:srgbClr val="002F69"/>
              </a:buClr>
              <a:buFont typeface="Arial" panose="020B0604020202020204" pitchFamily="34" charset="0"/>
              <a:buChar char="•"/>
            </a:pPr>
            <a:r>
              <a:rPr lang="en-US" sz="1400" dirty="0">
                <a:solidFill>
                  <a:schemeClr val="tx1">
                    <a:lumMod val="65000"/>
                    <a:lumOff val="35000"/>
                  </a:schemeClr>
                </a:solidFill>
                <a:latin typeface="Arial" charset="0"/>
                <a:ea typeface="Arial" charset="0"/>
                <a:cs typeface="Arial" charset="0"/>
              </a:rPr>
              <a:t>Highest in customer loyalty 10 years in a row</a:t>
            </a:r>
          </a:p>
        </p:txBody>
      </p:sp>
      <p:sp>
        <p:nvSpPr>
          <p:cNvPr id="40" name="Rectangle 39">
            <a:extLst>
              <a:ext uri="{FF2B5EF4-FFF2-40B4-BE49-F238E27FC236}">
                <a16:creationId xmlns:a16="http://schemas.microsoft.com/office/drawing/2014/main" id="{F0220D08-AFB5-4041-844F-C5E6574EB15B}"/>
              </a:ext>
            </a:extLst>
          </p:cNvPr>
          <p:cNvSpPr/>
          <p:nvPr/>
        </p:nvSpPr>
        <p:spPr>
          <a:xfrm>
            <a:off x="552133" y="6150629"/>
            <a:ext cx="8999104" cy="553998"/>
          </a:xfrm>
          <a:prstGeom prst="rect">
            <a:avLst/>
          </a:prstGeom>
        </p:spPr>
        <p:txBody>
          <a:bodyPr wrap="square">
            <a:spAutoFit/>
          </a:bodyPr>
          <a:lstStyle/>
          <a:p>
            <a:r>
              <a:rPr lang="en-US" sz="600" b="1" dirty="0">
                <a:solidFill>
                  <a:schemeClr val="tx1">
                    <a:lumMod val="50000"/>
                    <a:lumOff val="50000"/>
                  </a:schemeClr>
                </a:solidFill>
                <a:latin typeface="Arial" charset="0"/>
                <a:ea typeface="Arial" charset="0"/>
                <a:cs typeface="Arial" charset="0"/>
              </a:rPr>
              <a:t>NCQA: </a:t>
            </a:r>
            <a:r>
              <a:rPr lang="en-US" sz="600" dirty="0">
                <a:solidFill>
                  <a:schemeClr val="tx1">
                    <a:lumMod val="50000"/>
                    <a:lumOff val="50000"/>
                  </a:schemeClr>
                </a:solidFill>
                <a:latin typeface="Arial" charset="0"/>
                <a:ea typeface="Arial" charset="0"/>
                <a:cs typeface="Arial" charset="0"/>
              </a:rPr>
              <a:t>No Plan Rated Higher for Private and Medicare Health Insurance Plan in Oregon and Washington. According to NCQA’s Medicare Health Insurance Plan Ratings 2011–2020 and NCQA’s Private Health Insurance Plan Ratings 2019–2020.</a:t>
            </a:r>
          </a:p>
          <a:p>
            <a:r>
              <a:rPr lang="en-US" sz="600" b="1" dirty="0">
                <a:solidFill>
                  <a:schemeClr val="tx1">
                    <a:lumMod val="50000"/>
                    <a:lumOff val="50000"/>
                  </a:schemeClr>
                </a:solidFill>
                <a:latin typeface="Arial" charset="0"/>
                <a:ea typeface="Arial" charset="0"/>
                <a:cs typeface="Arial" charset="0"/>
              </a:rPr>
              <a:t>DiversityInc: </a:t>
            </a:r>
            <a:r>
              <a:rPr lang="en-US" sz="600" dirty="0">
                <a:solidFill>
                  <a:schemeClr val="tx1">
                    <a:lumMod val="50000"/>
                    <a:lumOff val="50000"/>
                  </a:schemeClr>
                </a:solidFill>
                <a:latin typeface="Arial" charset="0"/>
                <a:ea typeface="Arial" charset="0"/>
                <a:cs typeface="Arial" charset="0"/>
              </a:rPr>
              <a:t>Kaiser Permanente is recognized in DiversityInc Top 50 Hall of Fame for its ongoing commitment to diversity and inclusion. The criteria for the Hall of Fame is based on companies who have at one time ranked number one since the 2012 survey.</a:t>
            </a:r>
          </a:p>
          <a:p>
            <a:pPr lvl="0">
              <a:defRPr/>
            </a:pPr>
            <a:r>
              <a:rPr lang="en-US" sz="600" b="1" dirty="0">
                <a:solidFill>
                  <a:schemeClr val="tx1">
                    <a:lumMod val="50000"/>
                    <a:lumOff val="50000"/>
                  </a:schemeClr>
                </a:solidFill>
                <a:latin typeface="Arial" charset="0"/>
                <a:ea typeface="Arial" charset="0"/>
                <a:cs typeface="Arial" charset="0"/>
              </a:rPr>
              <a:t>Satmetrix: </a:t>
            </a:r>
            <a:r>
              <a:rPr lang="en-US" sz="600" dirty="0">
                <a:solidFill>
                  <a:schemeClr val="tx1">
                    <a:lumMod val="50000"/>
                    <a:lumOff val="50000"/>
                  </a:schemeClr>
                </a:solidFill>
                <a:latin typeface="Arial" charset="0"/>
                <a:ea typeface="Arial" charset="0"/>
                <a:cs typeface="Arial" charset="0"/>
              </a:rPr>
              <a:t>For the 10th year in a row, Kaiser Permanente is number one in the health plan category for Customer Loyalty. Satmetrix, the co-developer of Net Promoter</a:t>
            </a:r>
            <a:r>
              <a:rPr lang="en-US" sz="600" baseline="30000" dirty="0">
                <a:solidFill>
                  <a:schemeClr val="tx1">
                    <a:lumMod val="50000"/>
                    <a:lumOff val="50000"/>
                  </a:schemeClr>
                </a:solidFill>
                <a:latin typeface="Arial" charset="0"/>
                <a:ea typeface="Arial" charset="0"/>
                <a:cs typeface="Arial" charset="0"/>
              </a:rPr>
              <a:t>®</a:t>
            </a:r>
            <a:r>
              <a:rPr lang="en-US" sz="600" dirty="0">
                <a:solidFill>
                  <a:schemeClr val="tx1">
                    <a:lumMod val="50000"/>
                    <a:lumOff val="50000"/>
                  </a:schemeClr>
                </a:solidFill>
                <a:latin typeface="Arial" charset="0"/>
                <a:ea typeface="Arial" charset="0"/>
                <a:cs typeface="Arial" charset="0"/>
              </a:rPr>
              <a:t>, benchmarks leading brands according to their Net Promoter Score</a:t>
            </a:r>
            <a:r>
              <a:rPr lang="en-US" sz="600" baseline="30000" dirty="0">
                <a:solidFill>
                  <a:schemeClr val="tx1">
                    <a:lumMod val="50000"/>
                    <a:lumOff val="50000"/>
                  </a:schemeClr>
                </a:solidFill>
                <a:latin typeface="Arial" charset="0"/>
                <a:ea typeface="Arial" charset="0"/>
                <a:cs typeface="Arial" charset="0"/>
              </a:rPr>
              <a:t>®</a:t>
            </a:r>
            <a:r>
              <a:rPr lang="en-US" sz="600" dirty="0">
                <a:solidFill>
                  <a:schemeClr val="tx1">
                    <a:lumMod val="50000"/>
                    <a:lumOff val="50000"/>
                  </a:schemeClr>
                </a:solidFill>
                <a:latin typeface="Arial" charset="0"/>
                <a:ea typeface="Arial" charset="0"/>
                <a:cs typeface="Arial" charset="0"/>
              </a:rPr>
              <a:t> (NPS). </a:t>
            </a:r>
          </a:p>
          <a:p>
            <a:pPr lvl="0">
              <a:defRPr/>
            </a:pPr>
            <a:r>
              <a:rPr lang="en-US" sz="600" b="1" dirty="0">
                <a:solidFill>
                  <a:schemeClr val="tx1">
                    <a:lumMod val="50000"/>
                    <a:lumOff val="50000"/>
                  </a:schemeClr>
                </a:solidFill>
                <a:latin typeface="Arial" charset="0"/>
                <a:ea typeface="Arial" charset="0"/>
                <a:cs typeface="Arial" charset="0"/>
              </a:rPr>
              <a:t>Society of Thoracic Surgeons: </a:t>
            </a:r>
            <a:r>
              <a:rPr lang="en-US" sz="600" dirty="0">
                <a:solidFill>
                  <a:schemeClr val="tx1">
                    <a:lumMod val="50000"/>
                    <a:lumOff val="50000"/>
                  </a:schemeClr>
                </a:solidFill>
                <a:latin typeface="Arial" charset="0"/>
                <a:ea typeface="Arial" charset="0"/>
                <a:cs typeface="Arial" charset="0"/>
              </a:rPr>
              <a:t>Based on performance for adult heart bypass, aortic, and mitral valve replacement surgeries. Analysis of national data covering the period from July 2017 through June 2019.</a:t>
            </a:r>
          </a:p>
          <a:p>
            <a:pPr lvl="0">
              <a:defRPr/>
            </a:pPr>
            <a:r>
              <a:rPr lang="en-US" sz="600" dirty="0">
                <a:solidFill>
                  <a:schemeClr val="tx1">
                    <a:lumMod val="50000"/>
                    <a:lumOff val="50000"/>
                  </a:schemeClr>
                </a:solidFill>
                <a:latin typeface="Arial" charset="0"/>
                <a:ea typeface="Arial" charset="0"/>
                <a:cs typeface="Arial" charset="0"/>
              </a:rPr>
              <a:t>publicreporting.sts.org/search/cabg_report_card/surgery_group?title=&amp;field_year_target_id=11&amp;field_state_value=OR</a:t>
            </a:r>
          </a:p>
        </p:txBody>
      </p:sp>
      <p:sp>
        <p:nvSpPr>
          <p:cNvPr id="2" name="Slide Number Placeholder 1"/>
          <p:cNvSpPr>
            <a:spLocks noGrp="1"/>
          </p:cNvSpPr>
          <p:nvPr>
            <p:ph type="sldNum" sz="quarter" idx="12"/>
          </p:nvPr>
        </p:nvSpPr>
        <p:spPr>
          <a:xfrm>
            <a:off x="233271" y="6236901"/>
            <a:ext cx="828086" cy="3814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23E27A-96F4-1C4B-AEAF-A5029A330857}" type="slidenum">
              <a:rPr lang="en-US" smtClean="0"/>
              <a:pPr/>
              <a:t>3</a:t>
            </a:fld>
            <a:endParaRPr lang="en-US" dirty="0"/>
          </a:p>
        </p:txBody>
      </p:sp>
    </p:spTree>
    <p:extLst>
      <p:ext uri="{BB962C8B-B14F-4D97-AF65-F5344CB8AC3E}">
        <p14:creationId xmlns:p14="http://schemas.microsoft.com/office/powerpoint/2010/main" val="863892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448EB7F-2DB0-4A46-A733-0DEDFFDE0B0E}"/>
              </a:ext>
            </a:extLst>
          </p:cNvPr>
          <p:cNvCxnSpPr>
            <a:cxnSpLocks/>
          </p:cNvCxnSpPr>
          <p:nvPr/>
        </p:nvCxnSpPr>
        <p:spPr>
          <a:xfrm>
            <a:off x="0" y="563162"/>
            <a:ext cx="12192000" cy="0"/>
          </a:xfrm>
          <a:prstGeom prst="line">
            <a:avLst/>
          </a:prstGeom>
          <a:ln w="15875">
            <a:solidFill>
              <a:srgbClr val="5FB3E1"/>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6865A3-10CB-254D-9030-0FDCE073BA41}"/>
              </a:ext>
            </a:extLst>
          </p:cNvPr>
          <p:cNvSpPr txBox="1"/>
          <p:nvPr/>
        </p:nvSpPr>
        <p:spPr>
          <a:xfrm>
            <a:off x="382588" y="292100"/>
            <a:ext cx="5905196" cy="169277"/>
          </a:xfrm>
          <a:prstGeom prst="rect">
            <a:avLst/>
          </a:prstGeom>
          <a:noFill/>
        </p:spPr>
        <p:txBody>
          <a:bodyPr wrap="square" lIns="0" tIns="0" rIns="0" bIns="0">
            <a:spAutoFit/>
          </a:bodyPr>
          <a:lstStyle/>
          <a:p>
            <a:pPr eaLnBrk="1" fontAlgn="auto" hangingPunct="1">
              <a:spcBef>
                <a:spcPts val="0"/>
              </a:spcBef>
              <a:spcAft>
                <a:spcPts val="0"/>
              </a:spcAft>
              <a:tabLst>
                <a:tab pos="1430338" algn="l"/>
              </a:tabLst>
              <a:defRPr/>
            </a:pPr>
            <a:r>
              <a:rPr lang="en-US" sz="1100" b="1" dirty="0">
                <a:solidFill>
                  <a:schemeClr val="tx1">
                    <a:lumMod val="50000"/>
                    <a:lumOff val="50000"/>
                  </a:schemeClr>
                </a:solidFill>
                <a:latin typeface="Arial" charset="0"/>
                <a:ea typeface="Arial" charset="0"/>
                <a:cs typeface="Arial" charset="0"/>
              </a:rPr>
              <a:t>Kaiser Permanente  </a:t>
            </a:r>
            <a:r>
              <a:rPr lang="en-US" sz="1100" b="0" dirty="0">
                <a:solidFill>
                  <a:schemeClr val="tx1">
                    <a:lumMod val="50000"/>
                    <a:lumOff val="50000"/>
                  </a:schemeClr>
                </a:solidFill>
                <a:latin typeface="Arial" charset="0"/>
                <a:ea typeface="Arial" charset="0"/>
                <a:cs typeface="Arial" charset="0"/>
              </a:rPr>
              <a:t>Car</a:t>
            </a:r>
            <a:r>
              <a:rPr lang="en-US" sz="1100" dirty="0">
                <a:solidFill>
                  <a:schemeClr val="tx1">
                    <a:lumMod val="50000"/>
                    <a:lumOff val="50000"/>
                  </a:schemeClr>
                </a:solidFill>
                <a:latin typeface="Arial" charset="0"/>
                <a:ea typeface="Arial" charset="0"/>
                <a:cs typeface="Arial" charset="0"/>
              </a:rPr>
              <a:t>e designed to help you thrive</a:t>
            </a:r>
          </a:p>
        </p:txBody>
      </p:sp>
      <p:pic>
        <p:nvPicPr>
          <p:cNvPr id="9" name="Graphic 41">
            <a:extLst>
              <a:ext uri="{FF2B5EF4-FFF2-40B4-BE49-F238E27FC236}">
                <a16:creationId xmlns:a16="http://schemas.microsoft.com/office/drawing/2014/main" id="{2E70C959-978A-EE44-B937-F09EAF3E4C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6898" y="6236900"/>
            <a:ext cx="2355987" cy="259558"/>
          </a:xfrm>
          <a:prstGeom prst="rect">
            <a:avLst/>
          </a:prstGeom>
        </p:spPr>
      </p:pic>
      <p:sp>
        <p:nvSpPr>
          <p:cNvPr id="10" name="Rectangle 9"/>
          <p:cNvSpPr>
            <a:spLocks noChangeArrowheads="1"/>
          </p:cNvSpPr>
          <p:nvPr/>
        </p:nvSpPr>
        <p:spPr bwMode="auto">
          <a:xfrm>
            <a:off x="6785858" y="5361194"/>
            <a:ext cx="18473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n-US" sz="1400" dirty="0">
              <a:solidFill>
                <a:schemeClr val="tx1">
                  <a:lumMod val="75000"/>
                  <a:lumOff val="25000"/>
                </a:schemeClr>
              </a:solidFill>
              <a:latin typeface="Arial" charset="0"/>
              <a:ea typeface="Arial" charset="0"/>
              <a:cs typeface="Arial" charset="0"/>
            </a:endParaRPr>
          </a:p>
        </p:txBody>
      </p:sp>
      <p:sp>
        <p:nvSpPr>
          <p:cNvPr id="12" name="Rectangle 11"/>
          <p:cNvSpPr>
            <a:spLocks noChangeArrowheads="1"/>
          </p:cNvSpPr>
          <p:nvPr/>
        </p:nvSpPr>
        <p:spPr bwMode="auto">
          <a:xfrm>
            <a:off x="8394268" y="2803867"/>
            <a:ext cx="3368366" cy="232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b="1" dirty="0">
                <a:solidFill>
                  <a:srgbClr val="002F69"/>
                </a:solidFill>
                <a:latin typeface="Arial" charset="0"/>
                <a:ea typeface="Arial" charset="0"/>
                <a:cs typeface="Arial" charset="0"/>
              </a:rPr>
              <a:t>Financial and social health</a:t>
            </a:r>
          </a:p>
          <a:p>
            <a:pPr marL="285750" indent="-285750">
              <a:spcBef>
                <a:spcPts val="1200"/>
              </a:spcBef>
              <a:buClr>
                <a:srgbClr val="002F69"/>
              </a:buClr>
              <a:buSzPct val="100000"/>
              <a:buFont typeface="Arial" charset="0"/>
              <a:buChar char="•"/>
            </a:pPr>
            <a:r>
              <a:rPr lang="en-US" sz="1400" dirty="0">
                <a:solidFill>
                  <a:schemeClr val="tx1">
                    <a:lumMod val="65000"/>
                    <a:lumOff val="35000"/>
                  </a:schemeClr>
                </a:solidFill>
                <a:latin typeface="Arial" charset="0"/>
                <a:ea typeface="Arial" charset="0"/>
                <a:cs typeface="Arial" charset="0"/>
              </a:rPr>
              <a:t>Continuation of coverage after a layoff and medical financial assistance</a:t>
            </a:r>
          </a:p>
          <a:p>
            <a:pPr marL="285750" indent="-285750">
              <a:spcBef>
                <a:spcPts val="300"/>
              </a:spcBef>
              <a:buClr>
                <a:srgbClr val="002F69"/>
              </a:buClr>
              <a:buSzPct val="100000"/>
              <a:buFont typeface="Arial" charset="0"/>
              <a:buChar char="•"/>
            </a:pPr>
            <a:r>
              <a:rPr lang="en-US" sz="1400" dirty="0">
                <a:solidFill>
                  <a:schemeClr val="tx1">
                    <a:lumMod val="65000"/>
                    <a:lumOff val="35000"/>
                  </a:schemeClr>
                </a:solidFill>
                <a:latin typeface="Arial" charset="0"/>
                <a:ea typeface="Arial" charset="0"/>
                <a:cs typeface="Arial" charset="0"/>
              </a:rPr>
              <a:t>Community support for essentials like housing, childcare, or food through Thrive Local</a:t>
            </a:r>
          </a:p>
          <a:p>
            <a:pPr marL="285750" indent="-285750">
              <a:spcBef>
                <a:spcPts val="300"/>
              </a:spcBef>
              <a:buClr>
                <a:srgbClr val="002F69"/>
              </a:buClr>
              <a:buSzPct val="100000"/>
              <a:buFont typeface="Arial" charset="0"/>
              <a:buChar char="•"/>
            </a:pPr>
            <a:r>
              <a:rPr lang="en-US" sz="1400" dirty="0">
                <a:solidFill>
                  <a:schemeClr val="tx1">
                    <a:lumMod val="65000"/>
                    <a:lumOff val="35000"/>
                  </a:schemeClr>
                </a:solidFill>
                <a:latin typeface="Arial" charset="0"/>
                <a:ea typeface="Arial" charset="0"/>
                <a:cs typeface="Arial" charset="0"/>
              </a:rPr>
              <a:t>Timely communications with local updates and tips on how to stay well</a:t>
            </a:r>
            <a:endParaRPr lang="en-US" sz="1400" baseline="30000" dirty="0">
              <a:solidFill>
                <a:schemeClr val="tx1">
                  <a:lumMod val="65000"/>
                  <a:lumOff val="35000"/>
                </a:schemeClr>
              </a:solidFill>
              <a:latin typeface="Arial" charset="0"/>
              <a:ea typeface="Arial" charset="0"/>
              <a:cs typeface="Arial" charset="0"/>
            </a:endParaRPr>
          </a:p>
        </p:txBody>
      </p:sp>
      <p:sp>
        <p:nvSpPr>
          <p:cNvPr id="13" name="Rectangle 12"/>
          <p:cNvSpPr>
            <a:spLocks noChangeArrowheads="1"/>
          </p:cNvSpPr>
          <p:nvPr/>
        </p:nvSpPr>
        <p:spPr bwMode="auto">
          <a:xfrm>
            <a:off x="4409039" y="2803867"/>
            <a:ext cx="3355865" cy="3377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1" hangingPunct="1"/>
            <a:r>
              <a:rPr lang="en-US" b="1" dirty="0">
                <a:solidFill>
                  <a:srgbClr val="002F69"/>
                </a:solidFill>
                <a:latin typeface="Arial" charset="0"/>
                <a:ea typeface="Arial" charset="0"/>
                <a:cs typeface="Arial" charset="0"/>
              </a:rPr>
              <a:t>In-person care</a:t>
            </a:r>
          </a:p>
          <a:p>
            <a:pPr marL="285750" indent="-285750">
              <a:spcBef>
                <a:spcPts val="1200"/>
              </a:spcBef>
              <a:buClr>
                <a:srgbClr val="002F69"/>
              </a:buClr>
              <a:buSzPct val="100000"/>
              <a:buFont typeface="Arial" charset="0"/>
              <a:buChar char="•"/>
            </a:pPr>
            <a:r>
              <a:rPr lang="en-US" sz="1400" dirty="0">
                <a:solidFill>
                  <a:schemeClr val="tx1">
                    <a:lumMod val="65000"/>
                    <a:lumOff val="35000"/>
                  </a:schemeClr>
                </a:solidFill>
                <a:latin typeface="Arial" charset="0"/>
                <a:ea typeface="Arial" charset="0"/>
                <a:cs typeface="Arial" charset="0"/>
              </a:rPr>
              <a:t>Face masks required and provided if you don’t have one</a:t>
            </a:r>
          </a:p>
          <a:p>
            <a:pPr marL="285750" indent="-285750">
              <a:spcBef>
                <a:spcPts val="300"/>
              </a:spcBef>
              <a:buClr>
                <a:srgbClr val="002F69"/>
              </a:buClr>
              <a:buSzPct val="100000"/>
              <a:buFont typeface="Arial" charset="0"/>
              <a:buChar char="•"/>
            </a:pPr>
            <a:r>
              <a:rPr lang="en-US" sz="1400" dirty="0">
                <a:solidFill>
                  <a:schemeClr val="tx1">
                    <a:lumMod val="65000"/>
                    <a:lumOff val="35000"/>
                  </a:schemeClr>
                </a:solidFill>
                <a:latin typeface="Arial" charset="0"/>
                <a:ea typeface="Arial" charset="0"/>
                <a:cs typeface="Arial" charset="0"/>
              </a:rPr>
              <a:t>Temperature screenings upon entry</a:t>
            </a:r>
          </a:p>
          <a:p>
            <a:pPr marL="285750" indent="-285750">
              <a:spcBef>
                <a:spcPts val="300"/>
              </a:spcBef>
              <a:buClr>
                <a:srgbClr val="002F69"/>
              </a:buClr>
              <a:buSzPct val="100000"/>
              <a:buFont typeface="Arial" charset="0"/>
              <a:buChar char="•"/>
            </a:pPr>
            <a:r>
              <a:rPr lang="en-US" sz="1400" dirty="0">
                <a:solidFill>
                  <a:schemeClr val="tx1">
                    <a:lumMod val="65000"/>
                    <a:lumOff val="35000"/>
                  </a:schemeClr>
                </a:solidFill>
                <a:latin typeface="Arial" charset="0"/>
                <a:ea typeface="Arial" charset="0"/>
                <a:cs typeface="Arial" charset="0"/>
              </a:rPr>
              <a:t>Physical distancing with floor decals</a:t>
            </a:r>
          </a:p>
          <a:p>
            <a:pPr marL="285750" indent="-285750">
              <a:spcBef>
                <a:spcPts val="300"/>
              </a:spcBef>
              <a:buClr>
                <a:srgbClr val="002F69"/>
              </a:buClr>
              <a:buSzPct val="100000"/>
              <a:buFont typeface="Arial" charset="0"/>
              <a:buChar char="•"/>
            </a:pPr>
            <a:r>
              <a:rPr lang="en-US" sz="1400" dirty="0">
                <a:solidFill>
                  <a:schemeClr val="tx1">
                    <a:lumMod val="65000"/>
                    <a:lumOff val="35000"/>
                  </a:schemeClr>
                </a:solidFill>
                <a:latin typeface="Arial" charset="0"/>
                <a:ea typeface="Arial" charset="0"/>
                <a:cs typeface="Arial" charset="0"/>
              </a:rPr>
              <a:t>Limited visitors</a:t>
            </a:r>
          </a:p>
          <a:p>
            <a:pPr marL="285750" indent="-285750">
              <a:spcBef>
                <a:spcPts val="300"/>
              </a:spcBef>
              <a:buClr>
                <a:srgbClr val="002F69"/>
              </a:buClr>
              <a:buSzPct val="100000"/>
              <a:buFont typeface="Arial" charset="0"/>
              <a:buChar char="•"/>
            </a:pPr>
            <a:r>
              <a:rPr lang="en-US" sz="1400" dirty="0">
                <a:solidFill>
                  <a:schemeClr val="tx1">
                    <a:lumMod val="65000"/>
                    <a:lumOff val="35000"/>
                  </a:schemeClr>
                </a:solidFill>
                <a:latin typeface="Arial" charset="0"/>
                <a:ea typeface="Arial" charset="0"/>
                <a:cs typeface="Arial" charset="0"/>
              </a:rPr>
              <a:t>Increased cleanings</a:t>
            </a:r>
          </a:p>
          <a:p>
            <a:pPr marL="285750" indent="-285750">
              <a:spcBef>
                <a:spcPts val="300"/>
              </a:spcBef>
              <a:buClr>
                <a:srgbClr val="002F69"/>
              </a:buClr>
              <a:buSzPct val="100000"/>
              <a:buFont typeface="Arial" charset="0"/>
              <a:buChar char="•"/>
            </a:pPr>
            <a:r>
              <a:rPr lang="en-US" sz="1400" dirty="0">
                <a:solidFill>
                  <a:schemeClr val="tx1">
                    <a:lumMod val="65000"/>
                    <a:lumOff val="35000"/>
                  </a:schemeClr>
                </a:solidFill>
                <a:latin typeface="Arial" charset="0"/>
                <a:ea typeface="Arial" charset="0"/>
                <a:cs typeface="Arial" charset="0"/>
              </a:rPr>
              <a:t>Staggering appointments to keep occupancy levels down</a:t>
            </a:r>
          </a:p>
          <a:p>
            <a:pPr marL="285750" indent="-285750">
              <a:spcBef>
                <a:spcPts val="300"/>
              </a:spcBef>
              <a:buClr>
                <a:srgbClr val="002F69"/>
              </a:buClr>
              <a:buSzPct val="100000"/>
              <a:buFont typeface="Arial" charset="0"/>
              <a:buChar char="•"/>
            </a:pPr>
            <a:r>
              <a:rPr lang="en-US" sz="1400" dirty="0">
                <a:solidFill>
                  <a:schemeClr val="tx1">
                    <a:lumMod val="65000"/>
                    <a:lumOff val="35000"/>
                  </a:schemeClr>
                </a:solidFill>
                <a:latin typeface="Arial" charset="0"/>
                <a:ea typeface="Arial" charset="0"/>
                <a:cs typeface="Arial" charset="0"/>
              </a:rPr>
              <a:t>Virtual waiting rooms — wait in your vehicle until we are ready to see you</a:t>
            </a:r>
          </a:p>
          <a:p>
            <a:pPr marL="285750" indent="-285750">
              <a:spcBef>
                <a:spcPts val="300"/>
              </a:spcBef>
              <a:buClr>
                <a:srgbClr val="002F69"/>
              </a:buClr>
              <a:buSzPct val="100000"/>
              <a:buFont typeface="Arial" charset="0"/>
              <a:buChar char="•"/>
            </a:pPr>
            <a:r>
              <a:rPr lang="en-US" sz="1400" dirty="0">
                <a:solidFill>
                  <a:schemeClr val="tx1">
                    <a:lumMod val="65000"/>
                    <a:lumOff val="35000"/>
                  </a:schemeClr>
                </a:solidFill>
                <a:latin typeface="Arial" charset="0"/>
                <a:ea typeface="Arial" charset="0"/>
                <a:cs typeface="Arial" charset="0"/>
              </a:rPr>
              <a:t>Curbside prescription pickup at select pharmacies </a:t>
            </a:r>
            <a:r>
              <a:rPr lang="en-US" sz="1400" b="1" dirty="0">
                <a:solidFill>
                  <a:srgbClr val="0070C0"/>
                </a:solidFill>
                <a:latin typeface="Arial" charset="0"/>
                <a:ea typeface="Arial" charset="0"/>
                <a:cs typeface="Arial" charset="0"/>
              </a:rPr>
              <a:t> </a:t>
            </a:r>
            <a:endParaRPr lang="en-US" sz="1400" b="1" i="1" dirty="0">
              <a:solidFill>
                <a:srgbClr val="0070C0"/>
              </a:solidFill>
              <a:latin typeface="Arial" charset="0"/>
              <a:ea typeface="Arial" charset="0"/>
              <a:cs typeface="Arial" charset="0"/>
            </a:endParaRPr>
          </a:p>
        </p:txBody>
      </p:sp>
      <p:sp>
        <p:nvSpPr>
          <p:cNvPr id="14" name="Rectangle 13"/>
          <p:cNvSpPr>
            <a:spLocks noChangeArrowheads="1"/>
          </p:cNvSpPr>
          <p:nvPr/>
        </p:nvSpPr>
        <p:spPr bwMode="auto">
          <a:xfrm>
            <a:off x="595927" y="2803867"/>
            <a:ext cx="3123758" cy="326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buClr>
                <a:srgbClr val="002F69"/>
              </a:buClr>
            </a:pPr>
            <a:r>
              <a:rPr lang="en-US" b="1" dirty="0">
                <a:solidFill>
                  <a:srgbClr val="002F69"/>
                </a:solidFill>
                <a:latin typeface="Arial" charset="0"/>
                <a:ea typeface="Arial" charset="0"/>
                <a:cs typeface="Arial" charset="0"/>
              </a:rPr>
              <a:t>Telehealth options</a:t>
            </a:r>
          </a:p>
          <a:p>
            <a:pPr marL="285750" indent="-285750">
              <a:spcBef>
                <a:spcPts val="1200"/>
              </a:spcBef>
              <a:buClr>
                <a:srgbClr val="002F69"/>
              </a:buClr>
              <a:buFont typeface="Arial" charset="0"/>
              <a:buChar char="•"/>
            </a:pPr>
            <a:r>
              <a:rPr lang="en-US" sz="1400" dirty="0">
                <a:solidFill>
                  <a:schemeClr val="tx1">
                    <a:lumMod val="65000"/>
                    <a:lumOff val="35000"/>
                  </a:schemeClr>
                </a:solidFill>
                <a:latin typeface="Arial" charset="0"/>
                <a:ea typeface="Arial" charset="0"/>
                <a:cs typeface="Arial" charset="0"/>
              </a:rPr>
              <a:t>Care through e-visits, video visits, email, and phone appointments*</a:t>
            </a:r>
          </a:p>
          <a:p>
            <a:pPr marL="285750" indent="-285750">
              <a:spcBef>
                <a:spcPts val="300"/>
              </a:spcBef>
              <a:buClr>
                <a:srgbClr val="002F69"/>
              </a:buClr>
              <a:buFont typeface="Arial" charset="0"/>
              <a:buChar char="•"/>
            </a:pPr>
            <a:r>
              <a:rPr lang="en-US" sz="1400" dirty="0">
                <a:solidFill>
                  <a:schemeClr val="tx1">
                    <a:lumMod val="65000"/>
                    <a:lumOff val="35000"/>
                  </a:schemeClr>
                </a:solidFill>
                <a:latin typeface="Arial" charset="0"/>
                <a:ea typeface="Arial" charset="0"/>
                <a:cs typeface="Arial" charset="0"/>
              </a:rPr>
              <a:t>Expanded mail-order pharmacy capacity</a:t>
            </a:r>
          </a:p>
          <a:p>
            <a:pPr marL="285750" indent="-285750">
              <a:spcBef>
                <a:spcPts val="300"/>
              </a:spcBef>
              <a:buClr>
                <a:srgbClr val="002F69"/>
              </a:buClr>
              <a:buFont typeface="Arial" charset="0"/>
              <a:buChar char="•"/>
            </a:pPr>
            <a:r>
              <a:rPr lang="en-US" sz="1400" dirty="0">
                <a:solidFill>
                  <a:schemeClr val="tx1">
                    <a:lumMod val="65000"/>
                    <a:lumOff val="35000"/>
                  </a:schemeClr>
                </a:solidFill>
                <a:latin typeface="Arial" charset="0"/>
                <a:ea typeface="Arial" charset="0"/>
                <a:cs typeface="Arial" charset="0"/>
              </a:rPr>
              <a:t>Emotional wellness online support resources</a:t>
            </a:r>
          </a:p>
          <a:p>
            <a:pPr marL="285750" indent="-285750">
              <a:spcBef>
                <a:spcPts val="300"/>
              </a:spcBef>
              <a:buClr>
                <a:srgbClr val="002F69"/>
              </a:buClr>
              <a:buFont typeface="Arial" charset="0"/>
              <a:buChar char="•"/>
            </a:pPr>
            <a:r>
              <a:rPr lang="en-US" sz="1400" dirty="0">
                <a:solidFill>
                  <a:schemeClr val="tx1">
                    <a:lumMod val="65000"/>
                    <a:lumOff val="35000"/>
                  </a:schemeClr>
                </a:solidFill>
                <a:latin typeface="Arial" charset="0"/>
                <a:ea typeface="Arial" charset="0"/>
                <a:cs typeface="Arial" charset="0"/>
              </a:rPr>
              <a:t>Online screening tool to assess your symptoms, see if you meet COVID-19 testing guidelines, and get scheduled for a COVID-19 test appointment as needed</a:t>
            </a:r>
          </a:p>
          <a:p>
            <a:pPr marL="285750" indent="-285750">
              <a:spcBef>
                <a:spcPts val="300"/>
              </a:spcBef>
              <a:buClr>
                <a:srgbClr val="002F69"/>
              </a:buClr>
              <a:buFont typeface="Arial" charset="0"/>
              <a:buChar char="•"/>
            </a:pPr>
            <a:r>
              <a:rPr lang="en-US" sz="1400" b="1" dirty="0">
                <a:solidFill>
                  <a:schemeClr val="tx1">
                    <a:lumMod val="65000"/>
                    <a:lumOff val="35000"/>
                  </a:schemeClr>
                </a:solidFill>
                <a:latin typeface="Arial" charset="0"/>
                <a:ea typeface="Arial" charset="0"/>
                <a:cs typeface="Arial" charset="0"/>
                <a:hlinkClick r:id="rId5"/>
              </a:rPr>
              <a:t>www.kp.org/getcare</a:t>
            </a:r>
            <a:r>
              <a:rPr lang="en-US" sz="1400" b="1" dirty="0">
                <a:solidFill>
                  <a:schemeClr val="tx1">
                    <a:lumMod val="65000"/>
                    <a:lumOff val="35000"/>
                  </a:schemeClr>
                </a:solidFill>
                <a:latin typeface="Arial" charset="0"/>
                <a:ea typeface="Arial" charset="0"/>
                <a:cs typeface="Arial" charset="0"/>
              </a:rPr>
              <a:t> </a:t>
            </a:r>
          </a:p>
        </p:txBody>
      </p:sp>
      <p:sp>
        <p:nvSpPr>
          <p:cNvPr id="15" name="Title 1">
            <a:extLst>
              <a:ext uri="{FF2B5EF4-FFF2-40B4-BE49-F238E27FC236}">
                <a16:creationId xmlns:a16="http://schemas.microsoft.com/office/drawing/2014/main" id="{17828577-5197-174E-8A30-711232062315}"/>
              </a:ext>
            </a:extLst>
          </p:cNvPr>
          <p:cNvSpPr txBox="1">
            <a:spLocks/>
          </p:cNvSpPr>
          <p:nvPr/>
        </p:nvSpPr>
        <p:spPr bwMode="auto">
          <a:xfrm>
            <a:off x="492689" y="954949"/>
            <a:ext cx="11269945" cy="48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2800" b="1" dirty="0">
                <a:solidFill>
                  <a:srgbClr val="002F69"/>
                </a:solidFill>
                <a:ea typeface="Arial" charset="0"/>
                <a:cs typeface="Arial" charset="0"/>
              </a:rPr>
              <a:t>Steps we are taking </a:t>
            </a:r>
            <a:r>
              <a:rPr lang="en-US" sz="2800" dirty="0">
                <a:solidFill>
                  <a:srgbClr val="002F69"/>
                </a:solidFill>
                <a:ea typeface="Arial" charset="0"/>
                <a:cs typeface="Arial" charset="0"/>
              </a:rPr>
              <a:t>to help keep you safe</a:t>
            </a:r>
          </a:p>
        </p:txBody>
      </p:sp>
      <p:sp>
        <p:nvSpPr>
          <p:cNvPr id="16" name="TextBox 15">
            <a:extLst>
              <a:ext uri="{FF2B5EF4-FFF2-40B4-BE49-F238E27FC236}">
                <a16:creationId xmlns:a16="http://schemas.microsoft.com/office/drawing/2014/main" id="{1192DC01-17CB-47A2-8012-41C513ABA09D}"/>
              </a:ext>
            </a:extLst>
          </p:cNvPr>
          <p:cNvSpPr txBox="1"/>
          <p:nvPr/>
        </p:nvSpPr>
        <p:spPr>
          <a:xfrm>
            <a:off x="492689" y="6351624"/>
            <a:ext cx="8994209" cy="184666"/>
          </a:xfrm>
          <a:prstGeom prst="rect">
            <a:avLst/>
          </a:prstGeom>
          <a:noFill/>
        </p:spPr>
        <p:txBody>
          <a:bodyPr wrap="square">
            <a:spAutoFit/>
          </a:bodyPr>
          <a:lstStyle/>
          <a:p>
            <a:pPr algn="ctr"/>
            <a:r>
              <a:rPr lang="en-US" sz="600" b="1" dirty="0">
                <a:solidFill>
                  <a:schemeClr val="tx1">
                    <a:lumMod val="65000"/>
                    <a:lumOff val="35000"/>
                  </a:schemeClr>
                </a:solidFill>
                <a:latin typeface="Arial" charset="0"/>
                <a:ea typeface="Arial" charset="0"/>
                <a:cs typeface="Arial" charset="0"/>
              </a:rPr>
              <a:t>*When appropriate and available. These features available when you get care at Kaiser Permanente facilities.</a:t>
            </a:r>
            <a:endParaRPr lang="en-US" sz="600" dirty="0">
              <a:solidFill>
                <a:schemeClr val="tx1">
                  <a:lumMod val="65000"/>
                  <a:lumOff val="35000"/>
                </a:schemeClr>
              </a:solidFill>
              <a:latin typeface="Arial" charset="0"/>
              <a:ea typeface="Arial" charset="0"/>
              <a:cs typeface="Arial" charset="0"/>
            </a:endParaRPr>
          </a:p>
        </p:txBody>
      </p:sp>
      <p:pic>
        <p:nvPicPr>
          <p:cNvPr id="31" name="Graphic 82">
            <a:extLst>
              <a:ext uri="{FF2B5EF4-FFF2-40B4-BE49-F238E27FC236}">
                <a16:creationId xmlns:a16="http://schemas.microsoft.com/office/drawing/2014/main" id="{590DB879-DD5B-054A-AFE3-72D9693A42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5926" y="1722129"/>
            <a:ext cx="957047" cy="957047"/>
          </a:xfrm>
          <a:prstGeom prst="rect">
            <a:avLst/>
          </a:prstGeom>
        </p:spPr>
      </p:pic>
      <p:pic>
        <p:nvPicPr>
          <p:cNvPr id="32" name="Graphic 121">
            <a:extLst>
              <a:ext uri="{FF2B5EF4-FFF2-40B4-BE49-F238E27FC236}">
                <a16:creationId xmlns:a16="http://schemas.microsoft.com/office/drawing/2014/main" id="{27415F85-46E3-1D44-B8AF-E1D007981EF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09039" y="1717767"/>
            <a:ext cx="961408" cy="961408"/>
          </a:xfrm>
          <a:prstGeom prst="rect">
            <a:avLst/>
          </a:prstGeom>
        </p:spPr>
      </p:pic>
      <p:pic>
        <p:nvPicPr>
          <p:cNvPr id="37" name="Graphic 199">
            <a:extLst>
              <a:ext uri="{FF2B5EF4-FFF2-40B4-BE49-F238E27FC236}">
                <a16:creationId xmlns:a16="http://schemas.microsoft.com/office/drawing/2014/main" id="{6DBC7D28-ED40-3A4E-8C1B-4D1E1A1E46C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25489" y="1717765"/>
            <a:ext cx="961409" cy="961409"/>
          </a:xfrm>
          <a:prstGeom prst="rect">
            <a:avLst/>
          </a:prstGeom>
        </p:spPr>
      </p:pic>
      <p:sp>
        <p:nvSpPr>
          <p:cNvPr id="2" name="Slide Number Placeholder 1"/>
          <p:cNvSpPr>
            <a:spLocks noGrp="1"/>
          </p:cNvSpPr>
          <p:nvPr>
            <p:ph type="sldNum" sz="quarter" idx="12"/>
          </p:nvPr>
        </p:nvSpPr>
        <p:spPr>
          <a:xfrm>
            <a:off x="233271" y="6236901"/>
            <a:ext cx="828086" cy="3814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23E27A-96F4-1C4B-AEAF-A5029A330857}" type="slidenum">
              <a:rPr lang="en-US" smtClean="0"/>
              <a:pPr/>
              <a:t>4</a:t>
            </a:fld>
            <a:endParaRPr lang="en-US" dirty="0"/>
          </a:p>
        </p:txBody>
      </p:sp>
      <p:cxnSp>
        <p:nvCxnSpPr>
          <p:cNvPr id="19" name="Straight Connector 18">
            <a:extLst>
              <a:ext uri="{FF2B5EF4-FFF2-40B4-BE49-F238E27FC236}">
                <a16:creationId xmlns:a16="http://schemas.microsoft.com/office/drawing/2014/main" id="{FEE18922-1543-FE43-9D11-D435AFBAE403}"/>
              </a:ext>
            </a:extLst>
          </p:cNvPr>
          <p:cNvCxnSpPr>
            <a:cxnSpLocks/>
          </p:cNvCxnSpPr>
          <p:nvPr/>
        </p:nvCxnSpPr>
        <p:spPr>
          <a:xfrm>
            <a:off x="3961523" y="1717765"/>
            <a:ext cx="0" cy="4461202"/>
          </a:xfrm>
          <a:prstGeom prst="line">
            <a:avLst/>
          </a:prstGeom>
          <a:ln w="19050">
            <a:solidFill>
              <a:srgbClr val="0170C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E18922-1543-FE43-9D11-D435AFBAE403}"/>
              </a:ext>
            </a:extLst>
          </p:cNvPr>
          <p:cNvCxnSpPr>
            <a:cxnSpLocks/>
          </p:cNvCxnSpPr>
          <p:nvPr/>
        </p:nvCxnSpPr>
        <p:spPr>
          <a:xfrm>
            <a:off x="8079704" y="1717765"/>
            <a:ext cx="0" cy="4461202"/>
          </a:xfrm>
          <a:prstGeom prst="line">
            <a:avLst/>
          </a:prstGeom>
          <a:ln w="19050">
            <a:solidFill>
              <a:srgbClr val="0170C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035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39438" y="399026"/>
            <a:ext cx="8913124" cy="6059949"/>
          </a:xfrm>
          <a:prstGeom prst="rect">
            <a:avLst/>
          </a:prstGeom>
        </p:spPr>
      </p:pic>
      <p:pic>
        <p:nvPicPr>
          <p:cNvPr id="3" name="Picture 2">
            <a:extLst>
              <a:ext uri="{FF2B5EF4-FFF2-40B4-BE49-F238E27FC236}">
                <a16:creationId xmlns:a16="http://schemas.microsoft.com/office/drawing/2014/main" id="{66B22D12-A7BE-4F23-899E-D28B7CBCA757}"/>
              </a:ext>
            </a:extLst>
          </p:cNvPr>
          <p:cNvPicPr>
            <a:picLocks noChangeAspect="1"/>
          </p:cNvPicPr>
          <p:nvPr/>
        </p:nvPicPr>
        <p:blipFill>
          <a:blip r:embed="rId4"/>
          <a:stretch>
            <a:fillRect/>
          </a:stretch>
        </p:blipFill>
        <p:spPr>
          <a:xfrm>
            <a:off x="0" y="0"/>
            <a:ext cx="12192000" cy="399026"/>
          </a:xfrm>
          <a:prstGeom prst="rect">
            <a:avLst/>
          </a:prstGeom>
        </p:spPr>
      </p:pic>
    </p:spTree>
    <p:extLst>
      <p:ext uri="{BB962C8B-B14F-4D97-AF65-F5344CB8AC3E}">
        <p14:creationId xmlns:p14="http://schemas.microsoft.com/office/powerpoint/2010/main" val="2627159626"/>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399" y="0"/>
            <a:ext cx="5816600" cy="6858000"/>
          </a:xfrm>
          <a:prstGeom prst="rect">
            <a:avLst/>
          </a:prstGeom>
        </p:spPr>
      </p:pic>
      <p:sp>
        <p:nvSpPr>
          <p:cNvPr id="11" name="Rectangle 10">
            <a:extLst>
              <a:ext uri="{FF2B5EF4-FFF2-40B4-BE49-F238E27FC236}">
                <a16:creationId xmlns:a16="http://schemas.microsoft.com/office/drawing/2014/main" id="{559FF891-D9C1-9F46-95AF-A2D0CC7B29A8}"/>
              </a:ext>
            </a:extLst>
          </p:cNvPr>
          <p:cNvSpPr/>
          <p:nvPr/>
        </p:nvSpPr>
        <p:spPr>
          <a:xfrm rot="5400000">
            <a:off x="-240175" y="240174"/>
            <a:ext cx="6857999" cy="6377652"/>
          </a:xfrm>
          <a:prstGeom prst="rect">
            <a:avLst/>
          </a:prstGeom>
          <a:solidFill>
            <a:srgbClr val="007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7C39195-F8B8-804E-8CEF-8BB001880B20}"/>
              </a:ext>
            </a:extLst>
          </p:cNvPr>
          <p:cNvSpPr txBox="1"/>
          <p:nvPr/>
        </p:nvSpPr>
        <p:spPr>
          <a:xfrm>
            <a:off x="936289" y="1260392"/>
            <a:ext cx="4622929" cy="1200329"/>
          </a:xfrm>
          <a:prstGeom prst="rect">
            <a:avLst/>
          </a:prstGeom>
          <a:noFill/>
        </p:spPr>
        <p:txBody>
          <a:bodyPr wrap="square" rtlCol="0">
            <a:spAutoFit/>
          </a:bodyPr>
          <a:lstStyle/>
          <a:p>
            <a:r>
              <a:rPr lang="en-US" sz="3600" b="1" dirty="0">
                <a:solidFill>
                  <a:schemeClr val="bg1"/>
                </a:solidFill>
                <a:latin typeface="Arial" charset="0"/>
                <a:ea typeface="Arial" charset="0"/>
                <a:cs typeface="Arial" charset="0"/>
              </a:rPr>
              <a:t>PHARMACIES</a:t>
            </a:r>
          </a:p>
          <a:p>
            <a:r>
              <a:rPr lang="en-US" sz="3600" dirty="0">
                <a:solidFill>
                  <a:schemeClr val="bg1"/>
                </a:solidFill>
                <a:latin typeface="Arial" charset="0"/>
                <a:ea typeface="Arial" charset="0"/>
                <a:cs typeface="Arial" charset="0"/>
              </a:rPr>
              <a:t>AND MAIL ORDER</a:t>
            </a:r>
          </a:p>
        </p:txBody>
      </p:sp>
      <p:sp>
        <p:nvSpPr>
          <p:cNvPr id="10" name="Subtitle 4">
            <a:extLst>
              <a:ext uri="{FF2B5EF4-FFF2-40B4-BE49-F238E27FC236}">
                <a16:creationId xmlns:a16="http://schemas.microsoft.com/office/drawing/2014/main" id="{31CF3B80-1D18-DA40-9C26-A5CC45CA2027}"/>
              </a:ext>
            </a:extLst>
          </p:cNvPr>
          <p:cNvSpPr>
            <a:spLocks noGrp="1"/>
          </p:cNvSpPr>
          <p:nvPr>
            <p:ph type="subTitle" idx="4294967295"/>
          </p:nvPr>
        </p:nvSpPr>
        <p:spPr>
          <a:xfrm>
            <a:off x="930439" y="2898930"/>
            <a:ext cx="5149850" cy="3224212"/>
          </a:xfrm>
          <a:prstGeom prst="rect">
            <a:avLst/>
          </a:prstGeom>
        </p:spPr>
        <p:txBody>
          <a:bodyPr>
            <a:normAutofit lnSpcReduction="10000"/>
          </a:bodyPr>
          <a:lstStyle/>
          <a:p>
            <a:pPr marL="342900" indent="-342900" algn="l">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Evidence-based</a:t>
            </a:r>
          </a:p>
          <a:p>
            <a:pPr marL="342900" indent="-342900" algn="l">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Rx management</a:t>
            </a:r>
          </a:p>
          <a:p>
            <a:pPr marL="342900" indent="-342900" algn="l">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Safety protocols</a:t>
            </a:r>
          </a:p>
          <a:p>
            <a:pPr marL="342900" indent="-342900" algn="l">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Convenience of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mail-order pharmacy</a:t>
            </a:r>
          </a:p>
          <a:p>
            <a:pPr marL="800100" lvl="1" indent="-342900" algn="l">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Save a trip to the pharmacy</a:t>
            </a:r>
          </a:p>
          <a:p>
            <a:pPr marL="800100" lvl="1" indent="-342900" algn="l">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3-month supply for price of 2</a:t>
            </a:r>
          </a:p>
          <a:p>
            <a:pPr marL="800100" lvl="1" indent="-342900" algn="l">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Convenient refills at kp.org</a:t>
            </a:r>
          </a:p>
        </p:txBody>
      </p:sp>
      <p:cxnSp>
        <p:nvCxnSpPr>
          <p:cNvPr id="3" name="Straight Connector 2"/>
          <p:cNvCxnSpPr/>
          <p:nvPr/>
        </p:nvCxnSpPr>
        <p:spPr>
          <a:xfrm>
            <a:off x="0" y="775502"/>
            <a:ext cx="26737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488561F-1737-4F3F-8F33-32DE7CE51CE7}"/>
              </a:ext>
            </a:extLst>
          </p:cNvPr>
          <p:cNvSpPr txBox="1"/>
          <p:nvPr/>
        </p:nvSpPr>
        <p:spPr>
          <a:xfrm>
            <a:off x="200849" y="6417844"/>
            <a:ext cx="2322432" cy="230832"/>
          </a:xfrm>
          <a:prstGeom prst="rect">
            <a:avLst/>
          </a:prstGeom>
          <a:noFill/>
        </p:spPr>
        <p:txBody>
          <a:bodyPr wrap="square" rtlCol="0">
            <a:spAutoFit/>
          </a:bodyPr>
          <a:lstStyle/>
          <a:p>
            <a:fld id="{F49D388D-EBE7-7941-84C1-178F3321DAF4}" type="slidenum">
              <a:rPr lang="en-US" sz="900" smtClean="0">
                <a:solidFill>
                  <a:schemeClr val="bg1"/>
                </a:solidFill>
                <a:latin typeface="Arial" charset="0"/>
                <a:ea typeface="Arial" charset="0"/>
                <a:cs typeface="Arial" charset="0"/>
              </a:rPr>
              <a:t>6</a:t>
            </a:fld>
            <a:r>
              <a:rPr lang="en-US" sz="900" dirty="0">
                <a:solidFill>
                  <a:schemeClr val="bg1"/>
                </a:solidFill>
                <a:latin typeface="Arial" charset="0"/>
                <a:ea typeface="Arial" charset="0"/>
                <a:cs typeface="Arial" charset="0"/>
              </a:rPr>
              <a:t>  </a:t>
            </a:r>
            <a:r>
              <a:rPr lang="en-US" sz="800" dirty="0">
                <a:solidFill>
                  <a:schemeClr val="bg1"/>
                </a:solidFill>
                <a:latin typeface="Arial" charset="0"/>
                <a:ea typeface="Arial" charset="0"/>
                <a:cs typeface="Arial" charset="0"/>
              </a:rPr>
              <a:t>|</a:t>
            </a:r>
            <a:r>
              <a:rPr lang="en-US" sz="900" dirty="0">
                <a:solidFill>
                  <a:schemeClr val="bg1"/>
                </a:solidFill>
                <a:latin typeface="Arial" charset="0"/>
                <a:ea typeface="Arial" charset="0"/>
                <a:cs typeface="Arial" charset="0"/>
              </a:rPr>
              <a:t>  2020 OPEN ENROLLMENT</a:t>
            </a:r>
          </a:p>
        </p:txBody>
      </p:sp>
      <p:pic>
        <p:nvPicPr>
          <p:cNvPr id="16" name="Picture 15">
            <a:extLst>
              <a:ext uri="{FF2B5EF4-FFF2-40B4-BE49-F238E27FC236}">
                <a16:creationId xmlns:a16="http://schemas.microsoft.com/office/drawing/2014/main" id="{44EA6BB5-0E07-4E65-A537-7E60F560C7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5808" y="6358106"/>
            <a:ext cx="2176272" cy="243840"/>
          </a:xfrm>
          <a:prstGeom prst="rect">
            <a:avLst/>
          </a:prstGeom>
        </p:spPr>
      </p:pic>
      <p:sp>
        <p:nvSpPr>
          <p:cNvPr id="25" name="TextBox 24">
            <a:extLst>
              <a:ext uri="{FF2B5EF4-FFF2-40B4-BE49-F238E27FC236}">
                <a16:creationId xmlns:a16="http://schemas.microsoft.com/office/drawing/2014/main" id="{CCB32555-B0A2-4904-BADE-E3B5106C99EA}"/>
              </a:ext>
            </a:extLst>
          </p:cNvPr>
          <p:cNvSpPr txBox="1"/>
          <p:nvPr/>
        </p:nvSpPr>
        <p:spPr>
          <a:xfrm>
            <a:off x="961498" y="471304"/>
            <a:ext cx="2753679" cy="307777"/>
          </a:xfrm>
          <a:prstGeom prst="rect">
            <a:avLst/>
          </a:prstGeom>
          <a:noFill/>
        </p:spPr>
        <p:txBody>
          <a:bodyPr wrap="square" rtlCol="0">
            <a:spAutoFit/>
          </a:bodyPr>
          <a:lstStyle/>
          <a:p>
            <a:r>
              <a:rPr lang="en-US" sz="1400" dirty="0">
                <a:solidFill>
                  <a:schemeClr val="bg1"/>
                </a:solidFill>
                <a:latin typeface="Arial" charset="0"/>
                <a:ea typeface="Arial" charset="0"/>
                <a:cs typeface="Arial" charset="0"/>
              </a:rPr>
              <a:t>GETTING </a:t>
            </a:r>
            <a:r>
              <a:rPr lang="en-US" sz="1400" b="1" dirty="0">
                <a:solidFill>
                  <a:schemeClr val="bg1"/>
                </a:solidFill>
                <a:latin typeface="Arial" charset="0"/>
                <a:cs typeface="Arial" charset="0"/>
              </a:rPr>
              <a:t>CARE</a:t>
            </a:r>
            <a:endParaRPr lang="en-US" sz="1400" b="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647986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9">
            <a:extLst>
              <a:ext uri="{FF2B5EF4-FFF2-40B4-BE49-F238E27FC236}">
                <a16:creationId xmlns:a16="http://schemas.microsoft.com/office/drawing/2014/main" id="{4A7C9AE3-A081-5A4A-9E4E-753D238FC07E}"/>
              </a:ext>
            </a:extLst>
          </p:cNvPr>
          <p:cNvPicPr>
            <a:picLocks noChangeAspect="1"/>
          </p:cNvPicPr>
          <p:nvPr/>
        </p:nvPicPr>
        <p:blipFill>
          <a:blip r:embed="rId3"/>
          <a:stretch>
            <a:fillRect/>
          </a:stretch>
        </p:blipFill>
        <p:spPr bwMode="auto">
          <a:xfrm>
            <a:off x="4634481" y="1826346"/>
            <a:ext cx="2540490" cy="451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 name="Straight Connector 61"/>
          <p:cNvCxnSpPr/>
          <p:nvPr/>
        </p:nvCxnSpPr>
        <p:spPr>
          <a:xfrm flipH="1">
            <a:off x="7119073" y="5429469"/>
            <a:ext cx="1194134" cy="0"/>
          </a:xfrm>
          <a:prstGeom prst="line">
            <a:avLst/>
          </a:prstGeom>
          <a:ln w="28575">
            <a:solidFill>
              <a:srgbClr val="0067A5"/>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7042873" y="5333612"/>
            <a:ext cx="191714" cy="191714"/>
          </a:xfrm>
          <a:prstGeom prst="ellipse">
            <a:avLst/>
          </a:prstGeom>
          <a:solidFill>
            <a:schemeClr val="bg1"/>
          </a:solidFill>
          <a:ln w="28575">
            <a:solidFill>
              <a:srgbClr val="0067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A371000-9FAE-49FD-AB3E-53C54D6789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5808" y="6358106"/>
            <a:ext cx="2176272" cy="243840"/>
          </a:xfrm>
          <a:prstGeom prst="rect">
            <a:avLst/>
          </a:prstGeom>
        </p:spPr>
      </p:pic>
      <p:grpSp>
        <p:nvGrpSpPr>
          <p:cNvPr id="16" name="Group 15">
            <a:extLst>
              <a:ext uri="{FF2B5EF4-FFF2-40B4-BE49-F238E27FC236}">
                <a16:creationId xmlns:a16="http://schemas.microsoft.com/office/drawing/2014/main" id="{C4BC6A3D-8D86-493A-930F-D74C0154CAD1}"/>
              </a:ext>
            </a:extLst>
          </p:cNvPr>
          <p:cNvGrpSpPr/>
          <p:nvPr/>
        </p:nvGrpSpPr>
        <p:grpSpPr>
          <a:xfrm>
            <a:off x="7942177" y="5151801"/>
            <a:ext cx="589660" cy="589660"/>
            <a:chOff x="7942177" y="5151801"/>
            <a:chExt cx="589660" cy="589660"/>
          </a:xfrm>
        </p:grpSpPr>
        <p:sp>
          <p:nvSpPr>
            <p:cNvPr id="26" name="Oval 25"/>
            <p:cNvSpPr/>
            <p:nvPr/>
          </p:nvSpPr>
          <p:spPr>
            <a:xfrm>
              <a:off x="7942177" y="5151801"/>
              <a:ext cx="589660" cy="589660"/>
            </a:xfrm>
            <a:prstGeom prst="ellipse">
              <a:avLst/>
            </a:prstGeom>
            <a:solidFill>
              <a:srgbClr val="00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7746" y="5271685"/>
              <a:ext cx="398522" cy="332801"/>
            </a:xfrm>
            <a:prstGeom prst="rect">
              <a:avLst/>
            </a:prstGeom>
          </p:spPr>
        </p:pic>
      </p:grpSp>
      <p:sp>
        <p:nvSpPr>
          <p:cNvPr id="32" name="Rectangle 31"/>
          <p:cNvSpPr/>
          <p:nvPr/>
        </p:nvSpPr>
        <p:spPr>
          <a:xfrm>
            <a:off x="8611041" y="5172985"/>
            <a:ext cx="2950634" cy="584775"/>
          </a:xfrm>
          <a:prstGeom prst="rect">
            <a:avLst/>
          </a:prstGeom>
        </p:spPr>
        <p:txBody>
          <a:bodyPr wrap="square">
            <a:spAutoFit/>
          </a:bodyPr>
          <a:lstStyle/>
          <a:p>
            <a:pPr fontAlgn="base">
              <a:spcBef>
                <a:spcPct val="0"/>
              </a:spcBef>
              <a:spcAft>
                <a:spcPct val="0"/>
              </a:spcAft>
            </a:pPr>
            <a:r>
              <a:rPr lang="en-US" sz="1600" b="1" kern="0" dirty="0">
                <a:solidFill>
                  <a:schemeClr val="accent2"/>
                </a:solidFill>
                <a:latin typeface="Arial" charset="0"/>
                <a:ea typeface="Arial" charset="0"/>
                <a:cs typeface="Arial" charset="0"/>
              </a:rPr>
              <a:t>View your medical record </a:t>
            </a:r>
            <a:r>
              <a:rPr lang="en-US" sz="1600" kern="0" dirty="0">
                <a:solidFill>
                  <a:schemeClr val="tx1">
                    <a:lumMod val="50000"/>
                    <a:lumOff val="50000"/>
                  </a:schemeClr>
                </a:solidFill>
                <a:latin typeface="Arial" charset="0"/>
                <a:ea typeface="Arial" charset="0"/>
                <a:cs typeface="Arial" charset="0"/>
              </a:rPr>
              <a:t>and check most test results.</a:t>
            </a:r>
          </a:p>
        </p:txBody>
      </p:sp>
      <p:grpSp>
        <p:nvGrpSpPr>
          <p:cNvPr id="20" name="Group 19">
            <a:extLst>
              <a:ext uri="{FF2B5EF4-FFF2-40B4-BE49-F238E27FC236}">
                <a16:creationId xmlns:a16="http://schemas.microsoft.com/office/drawing/2014/main" id="{16EF0F98-5EBE-4F14-94F1-2CD6968F990F}"/>
              </a:ext>
            </a:extLst>
          </p:cNvPr>
          <p:cNvGrpSpPr/>
          <p:nvPr/>
        </p:nvGrpSpPr>
        <p:grpSpPr>
          <a:xfrm>
            <a:off x="7042873" y="3044643"/>
            <a:ext cx="4721733" cy="830997"/>
            <a:chOff x="7042873" y="3044643"/>
            <a:chExt cx="4721733" cy="830997"/>
          </a:xfrm>
        </p:grpSpPr>
        <p:cxnSp>
          <p:nvCxnSpPr>
            <p:cNvPr id="60" name="Straight Connector 59"/>
            <p:cNvCxnSpPr/>
            <p:nvPr/>
          </p:nvCxnSpPr>
          <p:spPr>
            <a:xfrm flipH="1">
              <a:off x="7119073" y="3460141"/>
              <a:ext cx="1194134" cy="0"/>
            </a:xfrm>
            <a:prstGeom prst="line">
              <a:avLst/>
            </a:prstGeom>
            <a:ln w="28575">
              <a:solidFill>
                <a:srgbClr val="0067A5"/>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4B1B11C2-6B0A-4880-BB15-6906F52ECDF1}"/>
                </a:ext>
              </a:extLst>
            </p:cNvPr>
            <p:cNvGrpSpPr/>
            <p:nvPr/>
          </p:nvGrpSpPr>
          <p:grpSpPr>
            <a:xfrm>
              <a:off x="7942177" y="3136236"/>
              <a:ext cx="589660" cy="589660"/>
              <a:chOff x="7942177" y="3136236"/>
              <a:chExt cx="589660" cy="589660"/>
            </a:xfrm>
          </p:grpSpPr>
          <p:sp>
            <p:nvSpPr>
              <p:cNvPr id="23" name="Oval 22"/>
              <p:cNvSpPr/>
              <p:nvPr/>
            </p:nvSpPr>
            <p:spPr>
              <a:xfrm>
                <a:off x="7942177" y="3136236"/>
                <a:ext cx="589660" cy="589660"/>
              </a:xfrm>
              <a:prstGeom prst="ellipse">
                <a:avLst/>
              </a:prstGeom>
              <a:solidFill>
                <a:srgbClr val="00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8180" y="3306851"/>
                <a:ext cx="397655" cy="257241"/>
              </a:xfrm>
              <a:prstGeom prst="rect">
                <a:avLst/>
              </a:prstGeom>
            </p:spPr>
          </p:pic>
        </p:grpSp>
        <p:sp>
          <p:nvSpPr>
            <p:cNvPr id="31" name="Rectangle 30"/>
            <p:cNvSpPr/>
            <p:nvPr/>
          </p:nvSpPr>
          <p:spPr>
            <a:xfrm>
              <a:off x="8578383" y="3044643"/>
              <a:ext cx="3186223" cy="830997"/>
            </a:xfrm>
            <a:prstGeom prst="rect">
              <a:avLst/>
            </a:prstGeom>
          </p:spPr>
          <p:txBody>
            <a:bodyPr wrap="square">
              <a:spAutoFit/>
            </a:bodyPr>
            <a:lstStyle/>
            <a:p>
              <a:pPr fontAlgn="base">
                <a:spcBef>
                  <a:spcPct val="0"/>
                </a:spcBef>
                <a:spcAft>
                  <a:spcPct val="0"/>
                </a:spcAft>
              </a:pPr>
              <a:r>
                <a:rPr lang="en-US" sz="1600" b="1" kern="0" dirty="0">
                  <a:solidFill>
                    <a:schemeClr val="accent2"/>
                  </a:solidFill>
                  <a:latin typeface="Arial" charset="0"/>
                  <a:ea typeface="Arial" charset="0"/>
                  <a:cs typeface="Arial" charset="0"/>
                </a:rPr>
                <a:t>Email your doctor’s office </a:t>
              </a:r>
              <a:r>
                <a:rPr lang="en-US" sz="1600" kern="0" dirty="0">
                  <a:solidFill>
                    <a:schemeClr val="tx1">
                      <a:lumMod val="50000"/>
                      <a:lumOff val="50000"/>
                    </a:schemeClr>
                  </a:solidFill>
                  <a:latin typeface="Arial" charset="0"/>
                  <a:ea typeface="Arial" charset="0"/>
                  <a:cs typeface="Arial" charset="0"/>
                </a:rPr>
                <a:t>with routine questions or check your messages — wherever you are.</a:t>
              </a:r>
            </a:p>
          </p:txBody>
        </p:sp>
        <p:sp>
          <p:nvSpPr>
            <p:cNvPr id="59" name="Oval 58"/>
            <p:cNvSpPr/>
            <p:nvPr/>
          </p:nvSpPr>
          <p:spPr>
            <a:xfrm>
              <a:off x="7042873" y="3357356"/>
              <a:ext cx="191714" cy="191714"/>
            </a:xfrm>
            <a:prstGeom prst="ellipse">
              <a:avLst/>
            </a:prstGeom>
            <a:solidFill>
              <a:schemeClr val="bg1"/>
            </a:solidFill>
            <a:ln w="28575">
              <a:solidFill>
                <a:srgbClr val="0067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B33183C6-60E3-462C-8904-16053E2B9F2F}"/>
              </a:ext>
            </a:extLst>
          </p:cNvPr>
          <p:cNvGrpSpPr/>
          <p:nvPr/>
        </p:nvGrpSpPr>
        <p:grpSpPr>
          <a:xfrm>
            <a:off x="601776" y="4512443"/>
            <a:ext cx="4145215" cy="1364084"/>
            <a:chOff x="601776" y="4537843"/>
            <a:chExt cx="4145215" cy="1364084"/>
          </a:xfrm>
        </p:grpSpPr>
        <p:sp>
          <p:nvSpPr>
            <p:cNvPr id="29" name="Rectangle 28"/>
            <p:cNvSpPr/>
            <p:nvPr/>
          </p:nvSpPr>
          <p:spPr>
            <a:xfrm>
              <a:off x="1244909" y="5262607"/>
              <a:ext cx="2947206" cy="584775"/>
            </a:xfrm>
            <a:prstGeom prst="rect">
              <a:avLst/>
            </a:prstGeom>
          </p:spPr>
          <p:txBody>
            <a:bodyPr wrap="square">
              <a:spAutoFit/>
            </a:bodyPr>
            <a:lstStyle/>
            <a:p>
              <a:pPr fontAlgn="base">
                <a:spcBef>
                  <a:spcPct val="0"/>
                </a:spcBef>
                <a:spcAft>
                  <a:spcPct val="0"/>
                </a:spcAft>
              </a:pPr>
              <a:r>
                <a:rPr lang="en-US" sz="1600" b="1" kern="0" dirty="0">
                  <a:solidFill>
                    <a:schemeClr val="accent2"/>
                  </a:solidFill>
                  <a:latin typeface="Arial" charset="0"/>
                  <a:ea typeface="Arial" charset="0"/>
                  <a:cs typeface="Arial" charset="0"/>
                </a:rPr>
                <a:t>Order prescription refills </a:t>
              </a:r>
              <a:r>
                <a:rPr lang="en-US" sz="1600" kern="0" dirty="0">
                  <a:solidFill>
                    <a:schemeClr val="tx1">
                      <a:lumMod val="50000"/>
                      <a:lumOff val="50000"/>
                    </a:schemeClr>
                  </a:solidFill>
                  <a:latin typeface="Arial" charset="0"/>
                  <a:ea typeface="Arial" charset="0"/>
                  <a:cs typeface="Arial" charset="0"/>
                </a:rPr>
                <a:t>and view current medications.</a:t>
              </a:r>
            </a:p>
          </p:txBody>
        </p:sp>
        <p:cxnSp>
          <p:nvCxnSpPr>
            <p:cNvPr id="57" name="Straight Connector 56"/>
            <p:cNvCxnSpPr>
              <a:cxnSpLocks/>
            </p:cNvCxnSpPr>
            <p:nvPr/>
          </p:nvCxnSpPr>
          <p:spPr>
            <a:xfrm flipH="1">
              <a:off x="882925" y="5035089"/>
              <a:ext cx="3509144" cy="0"/>
            </a:xfrm>
            <a:prstGeom prst="line">
              <a:avLst/>
            </a:prstGeom>
            <a:ln w="28575">
              <a:solidFill>
                <a:srgbClr val="0067A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882925" y="5029183"/>
              <a:ext cx="0" cy="602344"/>
            </a:xfrm>
            <a:prstGeom prst="line">
              <a:avLst/>
            </a:prstGeom>
            <a:ln w="28575">
              <a:solidFill>
                <a:srgbClr val="0067A5"/>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773B1E23-E8AE-479F-AC5E-D0682ED3E940}"/>
                </a:ext>
              </a:extLst>
            </p:cNvPr>
            <p:cNvGrpSpPr/>
            <p:nvPr/>
          </p:nvGrpSpPr>
          <p:grpSpPr>
            <a:xfrm>
              <a:off x="601776" y="5312267"/>
              <a:ext cx="589660" cy="589660"/>
              <a:chOff x="601776" y="5312267"/>
              <a:chExt cx="589660" cy="589660"/>
            </a:xfrm>
          </p:grpSpPr>
          <p:sp>
            <p:nvSpPr>
              <p:cNvPr id="14" name="Oval 13"/>
              <p:cNvSpPr/>
              <p:nvPr/>
            </p:nvSpPr>
            <p:spPr>
              <a:xfrm>
                <a:off x="601776" y="5312267"/>
                <a:ext cx="589660" cy="589660"/>
              </a:xfrm>
              <a:prstGeom prst="ellipse">
                <a:avLst/>
              </a:prstGeom>
              <a:solidFill>
                <a:srgbClr val="00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2879" y="5450178"/>
                <a:ext cx="261639" cy="307648"/>
              </a:xfrm>
              <a:prstGeom prst="rect">
                <a:avLst/>
              </a:prstGeom>
            </p:spPr>
          </p:pic>
        </p:grpSp>
        <p:cxnSp>
          <p:nvCxnSpPr>
            <p:cNvPr id="48" name="Straight Connector 47">
              <a:extLst>
                <a:ext uri="{FF2B5EF4-FFF2-40B4-BE49-F238E27FC236}">
                  <a16:creationId xmlns:a16="http://schemas.microsoft.com/office/drawing/2014/main" id="{8F2D3002-A682-C14F-B905-312119D715E6}"/>
                </a:ext>
              </a:extLst>
            </p:cNvPr>
            <p:cNvCxnSpPr>
              <a:cxnSpLocks/>
            </p:cNvCxnSpPr>
            <p:nvPr/>
          </p:nvCxnSpPr>
          <p:spPr>
            <a:xfrm flipV="1">
              <a:off x="4389120" y="4619827"/>
              <a:ext cx="0" cy="427661"/>
            </a:xfrm>
            <a:prstGeom prst="line">
              <a:avLst/>
            </a:prstGeom>
            <a:ln w="28575">
              <a:solidFill>
                <a:srgbClr val="0067A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97CE9BD-FCD4-D249-92AF-E14198AC0E9A}"/>
                </a:ext>
              </a:extLst>
            </p:cNvPr>
            <p:cNvCxnSpPr>
              <a:cxnSpLocks/>
              <a:stCxn id="56" idx="6"/>
            </p:cNvCxnSpPr>
            <p:nvPr/>
          </p:nvCxnSpPr>
          <p:spPr>
            <a:xfrm flipH="1">
              <a:off x="4384481" y="4633700"/>
              <a:ext cx="362510" cy="0"/>
            </a:xfrm>
            <a:prstGeom prst="line">
              <a:avLst/>
            </a:prstGeom>
            <a:ln w="28575">
              <a:solidFill>
                <a:srgbClr val="0067A5"/>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4555277" y="4537843"/>
              <a:ext cx="191714" cy="191714"/>
            </a:xfrm>
            <a:prstGeom prst="ellipse">
              <a:avLst/>
            </a:prstGeom>
            <a:solidFill>
              <a:schemeClr val="bg1"/>
            </a:solidFill>
            <a:ln w="28575">
              <a:solidFill>
                <a:srgbClr val="0067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Oval 66">
            <a:extLst>
              <a:ext uri="{FF2B5EF4-FFF2-40B4-BE49-F238E27FC236}">
                <a16:creationId xmlns:a16="http://schemas.microsoft.com/office/drawing/2014/main" id="{E3DE9168-6C71-B046-883B-987F88EC4D0A}"/>
              </a:ext>
            </a:extLst>
          </p:cNvPr>
          <p:cNvSpPr/>
          <p:nvPr/>
        </p:nvSpPr>
        <p:spPr>
          <a:xfrm>
            <a:off x="7040342" y="3948009"/>
            <a:ext cx="191714" cy="191714"/>
          </a:xfrm>
          <a:prstGeom prst="ellipse">
            <a:avLst/>
          </a:prstGeom>
          <a:solidFill>
            <a:schemeClr val="bg1"/>
          </a:solidFill>
          <a:ln w="28575">
            <a:solidFill>
              <a:srgbClr val="0067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81F1A673-B118-1045-854B-97BD07412AAF}"/>
              </a:ext>
            </a:extLst>
          </p:cNvPr>
          <p:cNvCxnSpPr>
            <a:cxnSpLocks/>
          </p:cNvCxnSpPr>
          <p:nvPr/>
        </p:nvCxnSpPr>
        <p:spPr>
          <a:xfrm flipH="1">
            <a:off x="7234587" y="4049350"/>
            <a:ext cx="1002420" cy="0"/>
          </a:xfrm>
          <a:prstGeom prst="line">
            <a:avLst/>
          </a:prstGeom>
          <a:ln w="28575">
            <a:solidFill>
              <a:srgbClr val="0067A5"/>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7AB9916D-9825-6849-962D-2848464425B0}"/>
              </a:ext>
            </a:extLst>
          </p:cNvPr>
          <p:cNvSpPr/>
          <p:nvPr/>
        </p:nvSpPr>
        <p:spPr>
          <a:xfrm>
            <a:off x="8583798" y="4287850"/>
            <a:ext cx="3069938" cy="830997"/>
          </a:xfrm>
          <a:prstGeom prst="rect">
            <a:avLst/>
          </a:prstGeom>
        </p:spPr>
        <p:txBody>
          <a:bodyPr wrap="square">
            <a:spAutoFit/>
          </a:bodyPr>
          <a:lstStyle/>
          <a:p>
            <a:pPr fontAlgn="base">
              <a:spcBef>
                <a:spcPct val="0"/>
              </a:spcBef>
              <a:spcAft>
                <a:spcPct val="0"/>
              </a:spcAft>
            </a:pPr>
            <a:r>
              <a:rPr lang="en-US" sz="1600" b="1" kern="0" dirty="0">
                <a:solidFill>
                  <a:schemeClr val="accent2"/>
                </a:solidFill>
                <a:latin typeface="Arial" charset="0"/>
                <a:ea typeface="Arial" charset="0"/>
                <a:cs typeface="Arial" charset="0"/>
              </a:rPr>
              <a:t>Make routine appointments </a:t>
            </a:r>
            <a:r>
              <a:rPr lang="en-US" sz="1600" kern="0" dirty="0">
                <a:solidFill>
                  <a:schemeClr val="tx1">
                    <a:lumMod val="50000"/>
                    <a:lumOff val="50000"/>
                  </a:schemeClr>
                </a:solidFill>
                <a:latin typeface="Arial" charset="0"/>
                <a:ea typeface="Arial" charset="0"/>
                <a:cs typeface="Arial" charset="0"/>
              </a:rPr>
              <a:t>for yourself and your family with easy-to-use scheduling tools.</a:t>
            </a:r>
          </a:p>
        </p:txBody>
      </p:sp>
      <p:cxnSp>
        <p:nvCxnSpPr>
          <p:cNvPr id="70" name="Straight Connector 69">
            <a:extLst>
              <a:ext uri="{FF2B5EF4-FFF2-40B4-BE49-F238E27FC236}">
                <a16:creationId xmlns:a16="http://schemas.microsoft.com/office/drawing/2014/main" id="{DF66D980-6CA8-3644-867E-109C21388FFE}"/>
              </a:ext>
            </a:extLst>
          </p:cNvPr>
          <p:cNvCxnSpPr>
            <a:cxnSpLocks/>
          </p:cNvCxnSpPr>
          <p:nvPr/>
        </p:nvCxnSpPr>
        <p:spPr>
          <a:xfrm flipV="1">
            <a:off x="8223806" y="4043866"/>
            <a:ext cx="0" cy="602344"/>
          </a:xfrm>
          <a:prstGeom prst="line">
            <a:avLst/>
          </a:prstGeom>
          <a:ln w="28575">
            <a:solidFill>
              <a:srgbClr val="0067A5"/>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D24D6D1B-A544-40A9-9443-AF590E052990}"/>
              </a:ext>
            </a:extLst>
          </p:cNvPr>
          <p:cNvGrpSpPr/>
          <p:nvPr/>
        </p:nvGrpSpPr>
        <p:grpSpPr>
          <a:xfrm>
            <a:off x="7942657" y="4432763"/>
            <a:ext cx="589660" cy="589660"/>
            <a:chOff x="7942657" y="4432763"/>
            <a:chExt cx="589660" cy="589660"/>
          </a:xfrm>
        </p:grpSpPr>
        <p:sp>
          <p:nvSpPr>
            <p:cNvPr id="72" name="Oval 71">
              <a:extLst>
                <a:ext uri="{FF2B5EF4-FFF2-40B4-BE49-F238E27FC236}">
                  <a16:creationId xmlns:a16="http://schemas.microsoft.com/office/drawing/2014/main" id="{F65F4846-ED95-6345-A71F-8FBE5AD216E8}"/>
                </a:ext>
              </a:extLst>
            </p:cNvPr>
            <p:cNvSpPr/>
            <p:nvPr/>
          </p:nvSpPr>
          <p:spPr>
            <a:xfrm>
              <a:off x="7942657" y="4432763"/>
              <a:ext cx="589660" cy="589660"/>
            </a:xfrm>
            <a:prstGeom prst="ellipse">
              <a:avLst/>
            </a:prstGeom>
            <a:solidFill>
              <a:srgbClr val="00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72">
              <a:extLst>
                <a:ext uri="{FF2B5EF4-FFF2-40B4-BE49-F238E27FC236}">
                  <a16:creationId xmlns:a16="http://schemas.microsoft.com/office/drawing/2014/main" id="{C253F7FA-F8A5-DB4D-AD4F-EBBEC1A5F5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65568" y="4532739"/>
              <a:ext cx="343839" cy="343839"/>
            </a:xfrm>
            <a:prstGeom prst="rect">
              <a:avLst/>
            </a:prstGeom>
          </p:spPr>
        </p:pic>
      </p:grpSp>
      <p:grpSp>
        <p:nvGrpSpPr>
          <p:cNvPr id="37" name="Group 36">
            <a:extLst>
              <a:ext uri="{FF2B5EF4-FFF2-40B4-BE49-F238E27FC236}">
                <a16:creationId xmlns:a16="http://schemas.microsoft.com/office/drawing/2014/main" id="{D3B148FE-ECFB-4423-AFB3-ACBDEB8BDDF4}"/>
              </a:ext>
            </a:extLst>
          </p:cNvPr>
          <p:cNvGrpSpPr/>
          <p:nvPr/>
        </p:nvGrpSpPr>
        <p:grpSpPr>
          <a:xfrm>
            <a:off x="594914" y="2167049"/>
            <a:ext cx="4149836" cy="1102444"/>
            <a:chOff x="607614" y="1849549"/>
            <a:chExt cx="4149836" cy="1102444"/>
          </a:xfrm>
        </p:grpSpPr>
        <p:sp>
          <p:nvSpPr>
            <p:cNvPr id="30" name="Rectangle 29"/>
            <p:cNvSpPr/>
            <p:nvPr/>
          </p:nvSpPr>
          <p:spPr>
            <a:xfrm>
              <a:off x="1250747" y="2120996"/>
              <a:ext cx="2950634" cy="830997"/>
            </a:xfrm>
            <a:prstGeom prst="rect">
              <a:avLst/>
            </a:prstGeom>
          </p:spPr>
          <p:txBody>
            <a:bodyPr wrap="square">
              <a:spAutoFit/>
            </a:bodyPr>
            <a:lstStyle/>
            <a:p>
              <a:pPr fontAlgn="base">
                <a:spcBef>
                  <a:spcPct val="0"/>
                </a:spcBef>
                <a:spcAft>
                  <a:spcPct val="0"/>
                </a:spcAft>
              </a:pPr>
              <a:r>
                <a:rPr lang="en-US" sz="1600" b="1" kern="0" dirty="0">
                  <a:solidFill>
                    <a:schemeClr val="accent2"/>
                  </a:solidFill>
                  <a:latin typeface="Arial" charset="0"/>
                  <a:ea typeface="Arial" charset="0"/>
                  <a:cs typeface="Arial" charset="0"/>
                </a:rPr>
                <a:t>View your bill, </a:t>
              </a:r>
              <a:r>
                <a:rPr lang="en-US" sz="1600" kern="0" dirty="0">
                  <a:solidFill>
                    <a:schemeClr val="tx1">
                      <a:lumMod val="50000"/>
                      <a:lumOff val="50000"/>
                    </a:schemeClr>
                  </a:solidFill>
                  <a:latin typeface="Arial" charset="0"/>
                  <a:ea typeface="Arial" charset="0"/>
                  <a:cs typeface="Arial" charset="0"/>
                </a:rPr>
                <a:t>make a payment, and see payment history.</a:t>
              </a:r>
            </a:p>
          </p:txBody>
        </p:sp>
        <p:sp>
          <p:nvSpPr>
            <p:cNvPr id="61" name="Oval 60">
              <a:extLst>
                <a:ext uri="{FF2B5EF4-FFF2-40B4-BE49-F238E27FC236}">
                  <a16:creationId xmlns:a16="http://schemas.microsoft.com/office/drawing/2014/main" id="{E623FFFD-CF42-E44F-A8B0-A4356A070BDC}"/>
                </a:ext>
              </a:extLst>
            </p:cNvPr>
            <p:cNvSpPr/>
            <p:nvPr/>
          </p:nvSpPr>
          <p:spPr>
            <a:xfrm>
              <a:off x="4565736" y="1849549"/>
              <a:ext cx="191714" cy="191714"/>
            </a:xfrm>
            <a:prstGeom prst="ellipse">
              <a:avLst/>
            </a:prstGeom>
            <a:solidFill>
              <a:schemeClr val="bg1"/>
            </a:solidFill>
            <a:ln w="28575">
              <a:solidFill>
                <a:srgbClr val="0067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4" name="Straight Connector 63">
              <a:extLst>
                <a:ext uri="{FF2B5EF4-FFF2-40B4-BE49-F238E27FC236}">
                  <a16:creationId xmlns:a16="http://schemas.microsoft.com/office/drawing/2014/main" id="{148079C5-CB90-D44B-A132-B715C27D04FA}"/>
                </a:ext>
              </a:extLst>
            </p:cNvPr>
            <p:cNvCxnSpPr/>
            <p:nvPr/>
          </p:nvCxnSpPr>
          <p:spPr>
            <a:xfrm flipH="1">
              <a:off x="882336" y="1945406"/>
              <a:ext cx="3672352" cy="0"/>
            </a:xfrm>
            <a:prstGeom prst="line">
              <a:avLst/>
            </a:prstGeom>
            <a:ln w="28575">
              <a:solidFill>
                <a:srgbClr val="0067A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03D6555-327A-A34C-9E24-9E224CE6F0B8}"/>
                </a:ext>
              </a:extLst>
            </p:cNvPr>
            <p:cNvCxnSpPr>
              <a:cxnSpLocks/>
            </p:cNvCxnSpPr>
            <p:nvPr/>
          </p:nvCxnSpPr>
          <p:spPr>
            <a:xfrm flipH="1" flipV="1">
              <a:off x="896606" y="1945406"/>
              <a:ext cx="2172" cy="397029"/>
            </a:xfrm>
            <a:prstGeom prst="line">
              <a:avLst/>
            </a:prstGeom>
            <a:ln w="28575">
              <a:solidFill>
                <a:srgbClr val="0067A5"/>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459A7FE-F453-4B26-B2F9-DA983BD5350D}"/>
                </a:ext>
              </a:extLst>
            </p:cNvPr>
            <p:cNvGrpSpPr/>
            <p:nvPr/>
          </p:nvGrpSpPr>
          <p:grpSpPr>
            <a:xfrm>
              <a:off x="607614" y="2207156"/>
              <a:ext cx="589660" cy="589660"/>
              <a:chOff x="607614" y="2499256"/>
              <a:chExt cx="589660" cy="589660"/>
            </a:xfrm>
          </p:grpSpPr>
          <p:sp>
            <p:nvSpPr>
              <p:cNvPr id="4" name="Oval 3"/>
              <p:cNvSpPr/>
              <p:nvPr/>
            </p:nvSpPr>
            <p:spPr>
              <a:xfrm>
                <a:off x="607614" y="2499256"/>
                <a:ext cx="589660" cy="589660"/>
              </a:xfrm>
              <a:prstGeom prst="ellipse">
                <a:avLst/>
              </a:prstGeom>
              <a:solidFill>
                <a:srgbClr val="00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578" y="2605138"/>
                <a:ext cx="274057" cy="365409"/>
              </a:xfrm>
              <a:prstGeom prst="rect">
                <a:avLst/>
              </a:prstGeom>
            </p:spPr>
          </p:pic>
        </p:grpSp>
      </p:grpSp>
      <p:sp>
        <p:nvSpPr>
          <p:cNvPr id="52" name="TextBox 51">
            <a:extLst>
              <a:ext uri="{FF2B5EF4-FFF2-40B4-BE49-F238E27FC236}">
                <a16:creationId xmlns:a16="http://schemas.microsoft.com/office/drawing/2014/main" id="{0FF860A3-25CD-4C0D-BEDD-25F1DA9C4D37}"/>
              </a:ext>
            </a:extLst>
          </p:cNvPr>
          <p:cNvSpPr txBox="1"/>
          <p:nvPr/>
        </p:nvSpPr>
        <p:spPr>
          <a:xfrm>
            <a:off x="200849" y="6417844"/>
            <a:ext cx="2322432" cy="230832"/>
          </a:xfrm>
          <a:prstGeom prst="rect">
            <a:avLst/>
          </a:prstGeom>
          <a:noFill/>
        </p:spPr>
        <p:txBody>
          <a:bodyPr wrap="square" rtlCol="0">
            <a:spAutoFit/>
          </a:bodyPr>
          <a:lstStyle/>
          <a:p>
            <a:fld id="{F49D388D-EBE7-7941-84C1-178F3321DAF4}" type="slidenum">
              <a:rPr lang="en-US" sz="900" smtClean="0">
                <a:solidFill>
                  <a:schemeClr val="tx1">
                    <a:lumMod val="50000"/>
                    <a:lumOff val="50000"/>
                  </a:schemeClr>
                </a:solidFill>
                <a:latin typeface="Arial" charset="0"/>
                <a:ea typeface="Arial" charset="0"/>
                <a:cs typeface="Arial" charset="0"/>
              </a:rPr>
              <a:t>7</a:t>
            </a:fld>
            <a:r>
              <a:rPr lang="en-US" sz="900" dirty="0">
                <a:solidFill>
                  <a:schemeClr val="tx1">
                    <a:lumMod val="50000"/>
                    <a:lumOff val="50000"/>
                  </a:schemeClr>
                </a:solidFill>
                <a:latin typeface="Arial" charset="0"/>
                <a:ea typeface="Arial" charset="0"/>
                <a:cs typeface="Arial" charset="0"/>
              </a:rPr>
              <a:t>  </a:t>
            </a:r>
            <a:r>
              <a:rPr lang="en-US" sz="800" dirty="0">
                <a:solidFill>
                  <a:schemeClr val="tx1">
                    <a:lumMod val="50000"/>
                    <a:lumOff val="50000"/>
                  </a:schemeClr>
                </a:solidFill>
                <a:latin typeface="Arial" charset="0"/>
                <a:ea typeface="Arial" charset="0"/>
                <a:cs typeface="Arial" charset="0"/>
              </a:rPr>
              <a:t>|</a:t>
            </a:r>
            <a:r>
              <a:rPr lang="en-US" sz="900" dirty="0">
                <a:solidFill>
                  <a:schemeClr val="tx1">
                    <a:lumMod val="50000"/>
                    <a:lumOff val="50000"/>
                  </a:schemeClr>
                </a:solidFill>
                <a:latin typeface="Arial" charset="0"/>
                <a:ea typeface="Arial" charset="0"/>
                <a:cs typeface="Arial" charset="0"/>
              </a:rPr>
              <a:t>  2020 OPEN ENROLLMENT</a:t>
            </a:r>
          </a:p>
        </p:txBody>
      </p:sp>
      <p:grpSp>
        <p:nvGrpSpPr>
          <p:cNvPr id="38" name="Group 37">
            <a:extLst>
              <a:ext uri="{FF2B5EF4-FFF2-40B4-BE49-F238E27FC236}">
                <a16:creationId xmlns:a16="http://schemas.microsoft.com/office/drawing/2014/main" id="{0F1F3186-7760-47DF-A357-4067192947EA}"/>
              </a:ext>
            </a:extLst>
          </p:cNvPr>
          <p:cNvGrpSpPr/>
          <p:nvPr/>
        </p:nvGrpSpPr>
        <p:grpSpPr>
          <a:xfrm>
            <a:off x="601776" y="2711995"/>
            <a:ext cx="4166061" cy="1829991"/>
            <a:chOff x="601776" y="2711995"/>
            <a:chExt cx="4166061" cy="1829991"/>
          </a:xfrm>
        </p:grpSpPr>
        <p:cxnSp>
          <p:nvCxnSpPr>
            <p:cNvPr id="50" name="Straight Connector 49"/>
            <p:cNvCxnSpPr>
              <a:cxnSpLocks/>
            </p:cNvCxnSpPr>
            <p:nvPr/>
          </p:nvCxnSpPr>
          <p:spPr>
            <a:xfrm flipH="1">
              <a:off x="888763" y="3571086"/>
              <a:ext cx="3495718" cy="4132"/>
            </a:xfrm>
            <a:prstGeom prst="line">
              <a:avLst/>
            </a:prstGeom>
            <a:ln w="28575">
              <a:solidFill>
                <a:srgbClr val="0067A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021CE5-EE0A-DF4B-9BFF-14F6CE6224B1}"/>
                </a:ext>
              </a:extLst>
            </p:cNvPr>
            <p:cNvCxnSpPr>
              <a:cxnSpLocks/>
            </p:cNvCxnSpPr>
            <p:nvPr/>
          </p:nvCxnSpPr>
          <p:spPr>
            <a:xfrm flipV="1">
              <a:off x="882925" y="3563429"/>
              <a:ext cx="0" cy="602344"/>
            </a:xfrm>
            <a:prstGeom prst="line">
              <a:avLst/>
            </a:prstGeom>
            <a:ln w="28575">
              <a:solidFill>
                <a:srgbClr val="0067A5"/>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A78F987-D31C-DD47-A5E9-A4A728D6F3FE}"/>
                </a:ext>
              </a:extLst>
            </p:cNvPr>
            <p:cNvCxnSpPr>
              <a:cxnSpLocks/>
            </p:cNvCxnSpPr>
            <p:nvPr/>
          </p:nvCxnSpPr>
          <p:spPr>
            <a:xfrm flipH="1" flipV="1">
              <a:off x="4369241" y="2795941"/>
              <a:ext cx="3499" cy="767489"/>
            </a:xfrm>
            <a:prstGeom prst="line">
              <a:avLst/>
            </a:prstGeom>
            <a:ln w="28575">
              <a:solidFill>
                <a:srgbClr val="0067A5"/>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F49D681-9F51-4F03-9F35-A948E3BDBC7C}"/>
                </a:ext>
              </a:extLst>
            </p:cNvPr>
            <p:cNvGrpSpPr/>
            <p:nvPr/>
          </p:nvGrpSpPr>
          <p:grpSpPr>
            <a:xfrm>
              <a:off x="601776" y="3952326"/>
              <a:ext cx="589660" cy="589660"/>
              <a:chOff x="601776" y="3952326"/>
              <a:chExt cx="589660" cy="589660"/>
            </a:xfrm>
          </p:grpSpPr>
          <p:sp>
            <p:nvSpPr>
              <p:cNvPr id="46" name="Oval 45">
                <a:extLst>
                  <a:ext uri="{FF2B5EF4-FFF2-40B4-BE49-F238E27FC236}">
                    <a16:creationId xmlns:a16="http://schemas.microsoft.com/office/drawing/2014/main" id="{AB49E1F6-0BEE-DE43-AEE4-B769E8E3E30F}"/>
                  </a:ext>
                </a:extLst>
              </p:cNvPr>
              <p:cNvSpPr/>
              <p:nvPr/>
            </p:nvSpPr>
            <p:spPr>
              <a:xfrm>
                <a:off x="601776" y="3952326"/>
                <a:ext cx="589660" cy="589660"/>
              </a:xfrm>
              <a:prstGeom prst="ellipse">
                <a:avLst/>
              </a:prstGeom>
              <a:solidFill>
                <a:srgbClr val="00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10"/>
              <a:stretch>
                <a:fillRect/>
              </a:stretch>
            </p:blipFill>
            <p:spPr>
              <a:xfrm>
                <a:off x="775319" y="4102015"/>
                <a:ext cx="282276" cy="263005"/>
              </a:xfrm>
              <a:prstGeom prst="rect">
                <a:avLst/>
              </a:prstGeom>
            </p:spPr>
          </p:pic>
        </p:grpSp>
        <p:cxnSp>
          <p:nvCxnSpPr>
            <p:cNvPr id="53" name="Straight Connector 52">
              <a:extLst>
                <a:ext uri="{FF2B5EF4-FFF2-40B4-BE49-F238E27FC236}">
                  <a16:creationId xmlns:a16="http://schemas.microsoft.com/office/drawing/2014/main" id="{1BC499E6-E573-4504-907A-AEA2AA31D57A}"/>
                </a:ext>
              </a:extLst>
            </p:cNvPr>
            <p:cNvCxnSpPr>
              <a:cxnSpLocks/>
            </p:cNvCxnSpPr>
            <p:nvPr/>
          </p:nvCxnSpPr>
          <p:spPr>
            <a:xfrm flipH="1">
              <a:off x="4369241" y="2808627"/>
              <a:ext cx="362510" cy="0"/>
            </a:xfrm>
            <a:prstGeom prst="line">
              <a:avLst/>
            </a:prstGeom>
            <a:ln w="28575">
              <a:solidFill>
                <a:srgbClr val="0067A5"/>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CA2E96FE-C5BD-487B-8C49-E601D6E370BC}"/>
                </a:ext>
              </a:extLst>
            </p:cNvPr>
            <p:cNvSpPr/>
            <p:nvPr/>
          </p:nvSpPr>
          <p:spPr>
            <a:xfrm>
              <a:off x="4576123" y="2711995"/>
              <a:ext cx="191714" cy="191714"/>
            </a:xfrm>
            <a:prstGeom prst="ellipse">
              <a:avLst/>
            </a:prstGeom>
            <a:solidFill>
              <a:schemeClr val="bg1"/>
            </a:solidFill>
            <a:ln w="28575">
              <a:solidFill>
                <a:srgbClr val="0067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0" name="Rectangle 79">
            <a:extLst>
              <a:ext uri="{FF2B5EF4-FFF2-40B4-BE49-F238E27FC236}">
                <a16:creationId xmlns:a16="http://schemas.microsoft.com/office/drawing/2014/main" id="{4D748226-445E-4FA5-83A4-7908E4F5F99B}"/>
              </a:ext>
            </a:extLst>
          </p:cNvPr>
          <p:cNvSpPr/>
          <p:nvPr/>
        </p:nvSpPr>
        <p:spPr>
          <a:xfrm>
            <a:off x="923461" y="1101406"/>
            <a:ext cx="10030492" cy="830997"/>
          </a:xfrm>
          <a:prstGeom prst="rect">
            <a:avLst/>
          </a:prstGeom>
        </p:spPr>
        <p:txBody>
          <a:bodyPr wrap="square">
            <a:spAutoFit/>
          </a:bodyPr>
          <a:lstStyle/>
          <a:p>
            <a:r>
              <a:rPr lang="en-US" sz="4800" dirty="0">
                <a:solidFill>
                  <a:srgbClr val="0067A5"/>
                </a:solidFill>
                <a:latin typeface="Arial" charset="0"/>
                <a:ea typeface="Arial" charset="0"/>
                <a:cs typeface="Arial" charset="0"/>
              </a:rPr>
              <a:t>MORE HEALTH. </a:t>
            </a:r>
            <a:r>
              <a:rPr lang="en-US" sz="4800" b="1" dirty="0">
                <a:solidFill>
                  <a:srgbClr val="0067A5"/>
                </a:solidFill>
                <a:latin typeface="Arial" charset="0"/>
                <a:ea typeface="Arial" charset="0"/>
                <a:cs typeface="Arial" charset="0"/>
              </a:rPr>
              <a:t>LESS HASSLE.</a:t>
            </a:r>
            <a:endParaRPr lang="en-US" sz="4800" dirty="0">
              <a:solidFill>
                <a:srgbClr val="0067A5"/>
              </a:solidFill>
              <a:latin typeface="Arial" charset="0"/>
              <a:ea typeface="Arial" charset="0"/>
              <a:cs typeface="Arial" charset="0"/>
            </a:endParaRPr>
          </a:p>
        </p:txBody>
      </p:sp>
      <p:cxnSp>
        <p:nvCxnSpPr>
          <p:cNvPr id="81" name="Straight Connector 80">
            <a:extLst>
              <a:ext uri="{FF2B5EF4-FFF2-40B4-BE49-F238E27FC236}">
                <a16:creationId xmlns:a16="http://schemas.microsoft.com/office/drawing/2014/main" id="{527684F9-1EC9-4CCF-B4A7-4612A9B25557}"/>
              </a:ext>
            </a:extLst>
          </p:cNvPr>
          <p:cNvCxnSpPr/>
          <p:nvPr/>
        </p:nvCxnSpPr>
        <p:spPr>
          <a:xfrm>
            <a:off x="-5443" y="780945"/>
            <a:ext cx="2673752" cy="0"/>
          </a:xfrm>
          <a:prstGeom prst="line">
            <a:avLst/>
          </a:prstGeom>
          <a:ln>
            <a:solidFill>
              <a:srgbClr val="0067A5"/>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2C8BE65-7E94-4C7F-8BF2-2F44A66309DE}"/>
              </a:ext>
            </a:extLst>
          </p:cNvPr>
          <p:cNvSpPr txBox="1"/>
          <p:nvPr/>
        </p:nvSpPr>
        <p:spPr>
          <a:xfrm>
            <a:off x="923461" y="471304"/>
            <a:ext cx="2753679" cy="307777"/>
          </a:xfrm>
          <a:prstGeom prst="rect">
            <a:avLst/>
          </a:prstGeom>
          <a:noFill/>
        </p:spPr>
        <p:txBody>
          <a:bodyPr wrap="square" rtlCol="0">
            <a:spAutoFit/>
          </a:bodyPr>
          <a:lstStyle/>
          <a:p>
            <a:r>
              <a:rPr lang="en-US" sz="1400" dirty="0">
                <a:solidFill>
                  <a:srgbClr val="0067A5"/>
                </a:solidFill>
                <a:latin typeface="Arial" charset="0"/>
                <a:ea typeface="Arial" charset="0"/>
                <a:cs typeface="Arial" charset="0"/>
              </a:rPr>
              <a:t>GETTING </a:t>
            </a:r>
            <a:r>
              <a:rPr lang="en-US" sz="1400" b="1" dirty="0">
                <a:solidFill>
                  <a:srgbClr val="0067A5"/>
                </a:solidFill>
                <a:latin typeface="Arial" charset="0"/>
                <a:cs typeface="Arial" charset="0"/>
              </a:rPr>
              <a:t>CARE</a:t>
            </a:r>
            <a:endParaRPr lang="en-US" sz="1400" b="1" dirty="0">
              <a:solidFill>
                <a:srgbClr val="0067A5"/>
              </a:solidFill>
              <a:latin typeface="Arial" charset="0"/>
              <a:ea typeface="Arial" charset="0"/>
              <a:cs typeface="Arial" charset="0"/>
            </a:endParaRPr>
          </a:p>
        </p:txBody>
      </p:sp>
      <p:grpSp>
        <p:nvGrpSpPr>
          <p:cNvPr id="7" name="Group 6">
            <a:extLst>
              <a:ext uri="{FF2B5EF4-FFF2-40B4-BE49-F238E27FC236}">
                <a16:creationId xmlns:a16="http://schemas.microsoft.com/office/drawing/2014/main" id="{E2DEB96D-C47D-414B-97EC-FAD7B8F12928}"/>
              </a:ext>
            </a:extLst>
          </p:cNvPr>
          <p:cNvGrpSpPr/>
          <p:nvPr/>
        </p:nvGrpSpPr>
        <p:grpSpPr>
          <a:xfrm>
            <a:off x="8352668" y="421264"/>
            <a:ext cx="3839332" cy="437557"/>
            <a:chOff x="8352668" y="238384"/>
            <a:chExt cx="3839332" cy="437557"/>
          </a:xfrm>
        </p:grpSpPr>
        <p:sp>
          <p:nvSpPr>
            <p:cNvPr id="83" name="Rectangle 82">
              <a:extLst>
                <a:ext uri="{FF2B5EF4-FFF2-40B4-BE49-F238E27FC236}">
                  <a16:creationId xmlns:a16="http://schemas.microsoft.com/office/drawing/2014/main" id="{81DD4EE9-6592-43DA-82B0-03A48C819F02}"/>
                </a:ext>
              </a:extLst>
            </p:cNvPr>
            <p:cNvSpPr/>
            <p:nvPr/>
          </p:nvSpPr>
          <p:spPr>
            <a:xfrm>
              <a:off x="8768079" y="238384"/>
              <a:ext cx="3423921" cy="417237"/>
            </a:xfrm>
            <a:prstGeom prst="rect">
              <a:avLst/>
            </a:prstGeom>
            <a:solidFill>
              <a:srgbClr val="0067A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Google Shape;189;p28">
              <a:extLst>
                <a:ext uri="{FF2B5EF4-FFF2-40B4-BE49-F238E27FC236}">
                  <a16:creationId xmlns:a16="http://schemas.microsoft.com/office/drawing/2014/main" id="{F6E18500-C86F-4F91-941B-47AB8DEE25B4}"/>
                </a:ext>
              </a:extLst>
            </p:cNvPr>
            <p:cNvSpPr txBox="1"/>
            <p:nvPr/>
          </p:nvSpPr>
          <p:spPr>
            <a:xfrm>
              <a:off x="8352668" y="258704"/>
              <a:ext cx="3301068" cy="417237"/>
            </a:xfrm>
            <a:prstGeom prst="rect">
              <a:avLst/>
            </a:prstGeom>
            <a:noFill/>
            <a:ln>
              <a:noFill/>
            </a:ln>
          </p:spPr>
          <p:txBody>
            <a:bodyPr spcFirstLastPara="1" wrap="square" lIns="91425" tIns="45700" rIns="91425" bIns="45700" anchor="t" anchorCtr="0">
              <a:noAutofit/>
            </a:bodyPr>
            <a:lstStyle/>
            <a:p>
              <a:pPr marR="0" lvl="0" algn="r" rtl="0">
                <a:buClr>
                  <a:schemeClr val="dk1"/>
                </a:buClr>
                <a:buSzPts val="1800"/>
              </a:pPr>
              <a:r>
                <a:rPr lang="en-US" sz="1600" b="0" i="0" u="none" dirty="0">
                  <a:solidFill>
                    <a:srgbClr val="0067A5"/>
                  </a:solidFill>
                  <a:latin typeface="Arial" panose="020B0604020202020204" pitchFamily="34" charset="0"/>
                  <a:ea typeface="Arial"/>
                  <a:cs typeface="Arial" panose="020B0604020202020204" pitchFamily="34" charset="0"/>
                  <a:sym typeface="Arial"/>
                </a:rPr>
                <a:t>Download the app: </a:t>
              </a:r>
              <a:r>
                <a:rPr lang="en-US" sz="1600" b="1" dirty="0" err="1">
                  <a:solidFill>
                    <a:srgbClr val="0067A5"/>
                  </a:solidFill>
                  <a:latin typeface="Arial" charset="0"/>
                  <a:ea typeface="Arial" charset="0"/>
                  <a:cs typeface="Arial" charset="0"/>
                </a:rPr>
                <a:t>m.kp.org</a:t>
              </a:r>
              <a:endParaRPr lang="en-US" sz="1600" b="1" dirty="0">
                <a:solidFill>
                  <a:srgbClr val="0067A5"/>
                </a:solidFill>
                <a:latin typeface="Arial" charset="0"/>
                <a:ea typeface="Arial" charset="0"/>
                <a:cs typeface="Arial" charset="0"/>
              </a:endParaRPr>
            </a:p>
            <a:p>
              <a:pPr marR="0" lvl="0" algn="r" rtl="0">
                <a:buClr>
                  <a:schemeClr val="dk1"/>
                </a:buClr>
                <a:buSzPts val="1800"/>
              </a:pPr>
              <a:endParaRPr sz="1600" dirty="0">
                <a:solidFill>
                  <a:srgbClr val="7C2855"/>
                </a:solidFill>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4AA876E5-9B24-459F-9F6E-1304D2CA860D}"/>
              </a:ext>
            </a:extLst>
          </p:cNvPr>
          <p:cNvGrpSpPr/>
          <p:nvPr/>
        </p:nvGrpSpPr>
        <p:grpSpPr>
          <a:xfrm>
            <a:off x="7042873" y="2009226"/>
            <a:ext cx="4462524" cy="925787"/>
            <a:chOff x="7042873" y="2009226"/>
            <a:chExt cx="4462524" cy="925787"/>
          </a:xfrm>
        </p:grpSpPr>
        <p:sp>
          <p:nvSpPr>
            <p:cNvPr id="55" name="Rectangle 54">
              <a:extLst>
                <a:ext uri="{FF2B5EF4-FFF2-40B4-BE49-F238E27FC236}">
                  <a16:creationId xmlns:a16="http://schemas.microsoft.com/office/drawing/2014/main" id="{3E384830-CAF1-4ECE-88C4-DA5A81CB733F}"/>
                </a:ext>
              </a:extLst>
            </p:cNvPr>
            <p:cNvSpPr/>
            <p:nvPr/>
          </p:nvSpPr>
          <p:spPr>
            <a:xfrm>
              <a:off x="8554763" y="2014111"/>
              <a:ext cx="2950634" cy="830997"/>
            </a:xfrm>
            <a:prstGeom prst="rect">
              <a:avLst/>
            </a:prstGeom>
          </p:spPr>
          <p:txBody>
            <a:bodyPr wrap="square">
              <a:spAutoFit/>
            </a:bodyPr>
            <a:lstStyle/>
            <a:p>
              <a:pPr fontAlgn="base">
                <a:spcBef>
                  <a:spcPct val="0"/>
                </a:spcBef>
                <a:spcAft>
                  <a:spcPct val="0"/>
                </a:spcAft>
              </a:pPr>
              <a:r>
                <a:rPr lang="en-US" sz="1600" kern="0" dirty="0">
                  <a:solidFill>
                    <a:schemeClr val="tx1">
                      <a:lumMod val="50000"/>
                      <a:lumOff val="50000"/>
                    </a:schemeClr>
                  </a:solidFill>
                  <a:latin typeface="Arial" charset="0"/>
                  <a:cs typeface="Arial" charset="0"/>
                </a:rPr>
                <a:t>Get </a:t>
              </a:r>
              <a:r>
                <a:rPr lang="en-US" sz="1600" b="1" kern="0" dirty="0">
                  <a:solidFill>
                    <a:schemeClr val="accent2"/>
                  </a:solidFill>
                  <a:latin typeface="Arial" charset="0"/>
                  <a:ea typeface="Arial" charset="0"/>
                  <a:cs typeface="Arial" charset="0"/>
                </a:rPr>
                <a:t>online care, </a:t>
              </a:r>
              <a:r>
                <a:rPr lang="en-US" sz="1600" kern="0" dirty="0">
                  <a:solidFill>
                    <a:schemeClr val="tx1">
                      <a:lumMod val="50000"/>
                      <a:lumOff val="50000"/>
                    </a:schemeClr>
                  </a:solidFill>
                  <a:latin typeface="Arial" charset="0"/>
                  <a:cs typeface="Arial" charset="0"/>
                </a:rPr>
                <a:t>get</a:t>
              </a:r>
              <a:r>
                <a:rPr lang="en-US" sz="1600" b="1" kern="0" dirty="0">
                  <a:solidFill>
                    <a:schemeClr val="accent2"/>
                  </a:solidFill>
                  <a:latin typeface="Arial" charset="0"/>
                  <a:ea typeface="Arial" charset="0"/>
                  <a:cs typeface="Arial" charset="0"/>
                </a:rPr>
                <a:t> care by phone, </a:t>
              </a:r>
              <a:r>
                <a:rPr lang="en-US" sz="1600" kern="0" dirty="0">
                  <a:solidFill>
                    <a:schemeClr val="tx1">
                      <a:lumMod val="50000"/>
                      <a:lumOff val="50000"/>
                    </a:schemeClr>
                  </a:solidFill>
                  <a:latin typeface="Arial" charset="0"/>
                  <a:cs typeface="Arial" charset="0"/>
                </a:rPr>
                <a:t>or schedule </a:t>
              </a:r>
              <a:r>
                <a:rPr lang="en-US" sz="1600" b="1" kern="0" dirty="0">
                  <a:solidFill>
                    <a:schemeClr val="accent2"/>
                  </a:solidFill>
                  <a:latin typeface="Arial" charset="0"/>
                  <a:ea typeface="Arial" charset="0"/>
                  <a:cs typeface="Arial" charset="0"/>
                </a:rPr>
                <a:t>in-person care </a:t>
              </a:r>
              <a:r>
                <a:rPr lang="en-US" sz="1600" kern="0" dirty="0">
                  <a:solidFill>
                    <a:schemeClr val="tx1">
                      <a:lumMod val="50000"/>
                      <a:lumOff val="50000"/>
                    </a:schemeClr>
                  </a:solidFill>
                  <a:latin typeface="Arial" charset="0"/>
                  <a:ea typeface="Arial" charset="0"/>
                  <a:cs typeface="Arial" charset="0"/>
                </a:rPr>
                <a:t>with a care provider.</a:t>
              </a:r>
            </a:p>
          </p:txBody>
        </p:sp>
        <p:cxnSp>
          <p:nvCxnSpPr>
            <p:cNvPr id="77" name="Straight Connector 76">
              <a:extLst>
                <a:ext uri="{FF2B5EF4-FFF2-40B4-BE49-F238E27FC236}">
                  <a16:creationId xmlns:a16="http://schemas.microsoft.com/office/drawing/2014/main" id="{CDAE4D0E-5FA9-48E5-8DF7-46E3C4CFDEFE}"/>
                </a:ext>
              </a:extLst>
            </p:cNvPr>
            <p:cNvCxnSpPr>
              <a:cxnSpLocks/>
            </p:cNvCxnSpPr>
            <p:nvPr/>
          </p:nvCxnSpPr>
          <p:spPr>
            <a:xfrm flipH="1">
              <a:off x="7131773" y="2841471"/>
              <a:ext cx="1105234" cy="0"/>
            </a:xfrm>
            <a:prstGeom prst="line">
              <a:avLst/>
            </a:prstGeom>
            <a:ln w="28575">
              <a:solidFill>
                <a:srgbClr val="0067A5"/>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F29B1ED-5E2A-423B-B7A9-1CCA854E8094}"/>
                </a:ext>
              </a:extLst>
            </p:cNvPr>
            <p:cNvCxnSpPr>
              <a:cxnSpLocks/>
            </p:cNvCxnSpPr>
            <p:nvPr/>
          </p:nvCxnSpPr>
          <p:spPr>
            <a:xfrm flipV="1">
              <a:off x="8223806" y="2251354"/>
              <a:ext cx="0" cy="602344"/>
            </a:xfrm>
            <a:prstGeom prst="line">
              <a:avLst/>
            </a:prstGeom>
            <a:ln w="28575">
              <a:solidFill>
                <a:srgbClr val="0067A5"/>
              </a:solidFill>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295E83EF-CD3A-4128-93EB-28233BF60AE6}"/>
                </a:ext>
              </a:extLst>
            </p:cNvPr>
            <p:cNvSpPr/>
            <p:nvPr/>
          </p:nvSpPr>
          <p:spPr>
            <a:xfrm>
              <a:off x="7042873" y="2743299"/>
              <a:ext cx="191714" cy="191714"/>
            </a:xfrm>
            <a:prstGeom prst="ellipse">
              <a:avLst/>
            </a:prstGeom>
            <a:solidFill>
              <a:schemeClr val="bg1"/>
            </a:solidFill>
            <a:ln w="28575">
              <a:solidFill>
                <a:srgbClr val="0067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15B85A49-5ECF-4C75-8991-CCB1FC1D9701}"/>
                </a:ext>
              </a:extLst>
            </p:cNvPr>
            <p:cNvGrpSpPr/>
            <p:nvPr/>
          </p:nvGrpSpPr>
          <p:grpSpPr>
            <a:xfrm>
              <a:off x="7933399" y="2009226"/>
              <a:ext cx="589660" cy="589660"/>
              <a:chOff x="7933399" y="2009226"/>
              <a:chExt cx="589660" cy="589660"/>
            </a:xfrm>
          </p:grpSpPr>
          <p:sp>
            <p:nvSpPr>
              <p:cNvPr id="74" name="Oval 73">
                <a:extLst>
                  <a:ext uri="{FF2B5EF4-FFF2-40B4-BE49-F238E27FC236}">
                    <a16:creationId xmlns:a16="http://schemas.microsoft.com/office/drawing/2014/main" id="{A97F0F54-3EB5-4002-9380-F0A76F9186A0}"/>
                  </a:ext>
                </a:extLst>
              </p:cNvPr>
              <p:cNvSpPr/>
              <p:nvPr/>
            </p:nvSpPr>
            <p:spPr>
              <a:xfrm>
                <a:off x="7933399" y="2009226"/>
                <a:ext cx="589660" cy="589660"/>
              </a:xfrm>
              <a:prstGeom prst="ellipse">
                <a:avLst/>
              </a:prstGeom>
              <a:solidFill>
                <a:srgbClr val="00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0B8E0B3B-2833-4DCF-9DA1-BE2E277B64A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10953" y="2076302"/>
                <a:ext cx="234958" cy="431912"/>
              </a:xfrm>
              <a:prstGeom prst="rect">
                <a:avLst/>
              </a:prstGeom>
            </p:spPr>
          </p:pic>
        </p:grpSp>
      </p:grpSp>
      <p:sp>
        <p:nvSpPr>
          <p:cNvPr id="85" name="Rectangle 84">
            <a:extLst>
              <a:ext uri="{FF2B5EF4-FFF2-40B4-BE49-F238E27FC236}">
                <a16:creationId xmlns:a16="http://schemas.microsoft.com/office/drawing/2014/main" id="{92F374FD-B381-4098-92E7-3022C14C7BF4}"/>
              </a:ext>
            </a:extLst>
          </p:cNvPr>
          <p:cNvSpPr/>
          <p:nvPr/>
        </p:nvSpPr>
        <p:spPr>
          <a:xfrm>
            <a:off x="1233256" y="3649102"/>
            <a:ext cx="2950634" cy="1323439"/>
          </a:xfrm>
          <a:prstGeom prst="rect">
            <a:avLst/>
          </a:prstGeom>
        </p:spPr>
        <p:txBody>
          <a:bodyPr wrap="square">
            <a:spAutoFit/>
          </a:bodyPr>
          <a:lstStyle/>
          <a:p>
            <a:pPr fontAlgn="base">
              <a:spcBef>
                <a:spcPct val="0"/>
              </a:spcBef>
              <a:spcAft>
                <a:spcPct val="0"/>
              </a:spcAft>
            </a:pPr>
            <a:r>
              <a:rPr lang="en-US" sz="1600" b="1" kern="0" dirty="0">
                <a:solidFill>
                  <a:schemeClr val="accent2"/>
                </a:solidFill>
                <a:latin typeface="Arial" charset="0"/>
                <a:ea typeface="Arial" charset="0"/>
                <a:cs typeface="Arial" charset="0"/>
              </a:rPr>
              <a:t>Start an e-visit </a:t>
            </a:r>
            <a:r>
              <a:rPr lang="en-US" sz="1600" kern="0" dirty="0">
                <a:solidFill>
                  <a:schemeClr val="tx1">
                    <a:lumMod val="50000"/>
                    <a:lumOff val="50000"/>
                  </a:schemeClr>
                </a:solidFill>
                <a:latin typeface="Arial" charset="0"/>
                <a:ea typeface="Arial" charset="0"/>
                <a:cs typeface="Arial" charset="0"/>
              </a:rPr>
              <a:t>with a Kaiser Permanente doctor and get a treatment plan — including prescriptions — in less than an hour.</a:t>
            </a:r>
          </a:p>
        </p:txBody>
      </p:sp>
    </p:spTree>
    <p:extLst>
      <p:ext uri="{BB962C8B-B14F-4D97-AF65-F5344CB8AC3E}">
        <p14:creationId xmlns:p14="http://schemas.microsoft.com/office/powerpoint/2010/main" val="384002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C36A3B-16EB-3E4F-95F5-D747B00E9329}"/>
              </a:ext>
            </a:extLst>
          </p:cNvPr>
          <p:cNvSpPr/>
          <p:nvPr/>
        </p:nvSpPr>
        <p:spPr>
          <a:xfrm>
            <a:off x="0" y="2449363"/>
            <a:ext cx="12192000" cy="3411791"/>
          </a:xfrm>
          <a:prstGeom prst="rect">
            <a:avLst/>
          </a:prstGeom>
          <a:solidFill>
            <a:srgbClr val="96CCE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a typeface="Arial" charset="0"/>
              <a:cs typeface="Arial" charset="0"/>
            </a:endParaRPr>
          </a:p>
        </p:txBody>
      </p:sp>
      <p:cxnSp>
        <p:nvCxnSpPr>
          <p:cNvPr id="5" name="Straight Connector 4">
            <a:extLst>
              <a:ext uri="{FF2B5EF4-FFF2-40B4-BE49-F238E27FC236}">
                <a16:creationId xmlns:a16="http://schemas.microsoft.com/office/drawing/2014/main" id="{4448EB7F-2DB0-4A46-A733-0DEDFFDE0B0E}"/>
              </a:ext>
            </a:extLst>
          </p:cNvPr>
          <p:cNvCxnSpPr>
            <a:cxnSpLocks/>
          </p:cNvCxnSpPr>
          <p:nvPr/>
        </p:nvCxnSpPr>
        <p:spPr>
          <a:xfrm>
            <a:off x="0" y="563162"/>
            <a:ext cx="12192000" cy="0"/>
          </a:xfrm>
          <a:prstGeom prst="line">
            <a:avLst/>
          </a:prstGeom>
          <a:ln w="15875">
            <a:solidFill>
              <a:srgbClr val="5FB3E1"/>
            </a:solidFill>
            <a:prstDash val="soli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6865A3-10CB-254D-9030-0FDCE073BA41}"/>
              </a:ext>
            </a:extLst>
          </p:cNvPr>
          <p:cNvSpPr txBox="1"/>
          <p:nvPr/>
        </p:nvSpPr>
        <p:spPr>
          <a:xfrm>
            <a:off x="382588" y="292100"/>
            <a:ext cx="5905196" cy="169277"/>
          </a:xfrm>
          <a:prstGeom prst="rect">
            <a:avLst/>
          </a:prstGeom>
          <a:noFill/>
        </p:spPr>
        <p:txBody>
          <a:bodyPr wrap="square" lIns="0" tIns="0" rIns="0" bIns="0">
            <a:spAutoFit/>
          </a:bodyPr>
          <a:lstStyle/>
          <a:p>
            <a:pPr eaLnBrk="1" fontAlgn="auto" hangingPunct="1">
              <a:spcBef>
                <a:spcPts val="0"/>
              </a:spcBef>
              <a:spcAft>
                <a:spcPts val="0"/>
              </a:spcAft>
              <a:tabLst>
                <a:tab pos="1430338" algn="l"/>
              </a:tabLst>
              <a:defRPr/>
            </a:pPr>
            <a:r>
              <a:rPr lang="en-US" sz="1100" b="1" dirty="0">
                <a:solidFill>
                  <a:schemeClr val="tx1">
                    <a:lumMod val="50000"/>
                    <a:lumOff val="50000"/>
                  </a:schemeClr>
                </a:solidFill>
                <a:latin typeface="Arial" charset="0"/>
                <a:ea typeface="Arial" charset="0"/>
                <a:cs typeface="Arial" charset="0"/>
              </a:rPr>
              <a:t>Kaiser Permanente  </a:t>
            </a:r>
            <a:r>
              <a:rPr lang="en-US" sz="1100" b="0" dirty="0">
                <a:solidFill>
                  <a:schemeClr val="tx1">
                    <a:lumMod val="50000"/>
                    <a:lumOff val="50000"/>
                  </a:schemeClr>
                </a:solidFill>
                <a:latin typeface="Arial" charset="0"/>
                <a:ea typeface="Arial" charset="0"/>
                <a:cs typeface="Arial" charset="0"/>
              </a:rPr>
              <a:t>Car</a:t>
            </a:r>
            <a:r>
              <a:rPr lang="en-US" sz="1100" dirty="0">
                <a:solidFill>
                  <a:schemeClr val="tx1">
                    <a:lumMod val="50000"/>
                    <a:lumOff val="50000"/>
                  </a:schemeClr>
                </a:solidFill>
                <a:latin typeface="Arial" charset="0"/>
                <a:ea typeface="Arial" charset="0"/>
                <a:cs typeface="Arial" charset="0"/>
              </a:rPr>
              <a:t>e designed to help you thrive</a:t>
            </a:r>
          </a:p>
        </p:txBody>
      </p:sp>
      <p:pic>
        <p:nvPicPr>
          <p:cNvPr id="26" name="Graphic 41">
            <a:extLst>
              <a:ext uri="{FF2B5EF4-FFF2-40B4-BE49-F238E27FC236}">
                <a16:creationId xmlns:a16="http://schemas.microsoft.com/office/drawing/2014/main" id="{2E70C959-978A-EE44-B937-F09EAF3E4C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86898" y="6236900"/>
            <a:ext cx="2355987" cy="259558"/>
          </a:xfrm>
          <a:prstGeom prst="rect">
            <a:avLst/>
          </a:prstGeom>
        </p:spPr>
      </p:pic>
      <p:sp>
        <p:nvSpPr>
          <p:cNvPr id="11" name="Title 1">
            <a:extLst>
              <a:ext uri="{FF2B5EF4-FFF2-40B4-BE49-F238E27FC236}">
                <a16:creationId xmlns:a16="http://schemas.microsoft.com/office/drawing/2014/main" id="{17828577-5197-174E-8A30-711232062315}"/>
              </a:ext>
            </a:extLst>
          </p:cNvPr>
          <p:cNvSpPr txBox="1">
            <a:spLocks/>
          </p:cNvSpPr>
          <p:nvPr/>
        </p:nvSpPr>
        <p:spPr bwMode="auto">
          <a:xfrm>
            <a:off x="509177" y="1029899"/>
            <a:ext cx="11097663" cy="482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800" b="1" dirty="0">
                <a:solidFill>
                  <a:srgbClr val="002F69"/>
                </a:solidFill>
                <a:ea typeface="Arial" charset="0"/>
                <a:cs typeface="Arial" charset="0"/>
              </a:rPr>
              <a:t>Mental health services </a:t>
            </a:r>
            <a:r>
              <a:rPr lang="en-US" sz="2800" dirty="0">
                <a:solidFill>
                  <a:srgbClr val="002F69"/>
                </a:solidFill>
                <a:ea typeface="Arial" charset="0"/>
                <a:cs typeface="Arial" charset="0"/>
              </a:rPr>
              <a:t>— care for the whole you</a:t>
            </a:r>
            <a:endParaRPr lang="en-US" sz="2800" b="1" dirty="0">
              <a:solidFill>
                <a:srgbClr val="002F69"/>
              </a:solidFill>
              <a:ea typeface="Arial" charset="0"/>
              <a:cs typeface="Arial" charset="0"/>
            </a:endParaRPr>
          </a:p>
        </p:txBody>
      </p:sp>
      <p:sp>
        <p:nvSpPr>
          <p:cNvPr id="20" name="TextBox 19">
            <a:extLst>
              <a:ext uri="{FF2B5EF4-FFF2-40B4-BE49-F238E27FC236}">
                <a16:creationId xmlns:a16="http://schemas.microsoft.com/office/drawing/2014/main" id="{C932FA00-EE3E-A54E-B709-B4EFD7BD379B}"/>
              </a:ext>
            </a:extLst>
          </p:cNvPr>
          <p:cNvSpPr txBox="1">
            <a:spLocks noChangeArrowheads="1"/>
          </p:cNvSpPr>
          <p:nvPr/>
        </p:nvSpPr>
        <p:spPr bwMode="auto">
          <a:xfrm>
            <a:off x="1341064" y="2676179"/>
            <a:ext cx="9466844" cy="2952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Aft>
                <a:spcPts val="600"/>
              </a:spcAft>
              <a:buClr>
                <a:srgbClr val="002F69"/>
              </a:buClr>
              <a:buFont typeface="Arial" charset="0"/>
              <a:buChar char="•"/>
              <a:defRPr/>
            </a:pPr>
            <a:r>
              <a:rPr lang="en-US" sz="1600" dirty="0">
                <a:solidFill>
                  <a:schemeClr val="tx1">
                    <a:lumMod val="65000"/>
                    <a:lumOff val="35000"/>
                  </a:schemeClr>
                </a:solidFill>
                <a:ea typeface="Arial" charset="0"/>
                <a:cs typeface="Arial" charset="0"/>
              </a:rPr>
              <a:t>Explore no-cost self-care tools, such as the Calm and myStrength apps,* to help manage anxiety and improve sleep, mood, relationships, and more at </a:t>
            </a:r>
            <a:r>
              <a:rPr lang="en-US" sz="1600" b="1" dirty="0">
                <a:solidFill>
                  <a:schemeClr val="tx1">
                    <a:lumMod val="65000"/>
                    <a:lumOff val="35000"/>
                  </a:schemeClr>
                </a:solidFill>
                <a:ea typeface="Arial" charset="0"/>
                <a:cs typeface="Arial" charset="0"/>
                <a:hlinkClick r:id="rId5"/>
              </a:rPr>
              <a:t>kp.org/selfcare</a:t>
            </a:r>
            <a:r>
              <a:rPr lang="en-US" sz="1600" dirty="0">
                <a:solidFill>
                  <a:schemeClr val="tx1">
                    <a:lumMod val="65000"/>
                    <a:lumOff val="35000"/>
                  </a:schemeClr>
                </a:solidFill>
                <a:ea typeface="Arial" charset="0"/>
                <a:cs typeface="Arial" charset="0"/>
              </a:rPr>
              <a:t>.</a:t>
            </a:r>
          </a:p>
          <a:p>
            <a:pPr>
              <a:spcAft>
                <a:spcPts val="600"/>
              </a:spcAft>
              <a:buClr>
                <a:srgbClr val="002F69"/>
              </a:buClr>
              <a:buFont typeface="Arial" charset="0"/>
              <a:buChar char="•"/>
              <a:defRPr/>
            </a:pPr>
            <a:r>
              <a:rPr lang="en-US" sz="1600" dirty="0">
                <a:solidFill>
                  <a:schemeClr val="tx1">
                    <a:lumMod val="65000"/>
                    <a:lumOff val="35000"/>
                  </a:schemeClr>
                </a:solidFill>
                <a:ea typeface="Arial" charset="0"/>
                <a:cs typeface="Arial" charset="0"/>
              </a:rPr>
              <a:t>Try an e-visit for anxiety, depression, and stress to get no-cost care in under an hour from a </a:t>
            </a:r>
            <a:br>
              <a:rPr lang="en-US" sz="1600" dirty="0">
                <a:solidFill>
                  <a:schemeClr val="tx1">
                    <a:lumMod val="65000"/>
                    <a:lumOff val="35000"/>
                  </a:schemeClr>
                </a:solidFill>
                <a:ea typeface="Arial" charset="0"/>
                <a:cs typeface="Arial" charset="0"/>
              </a:rPr>
            </a:br>
            <a:r>
              <a:rPr lang="en-US" sz="1600" dirty="0">
                <a:solidFill>
                  <a:schemeClr val="tx1">
                    <a:lumMod val="65000"/>
                    <a:lumOff val="35000"/>
                  </a:schemeClr>
                </a:solidFill>
                <a:ea typeface="Arial" charset="0"/>
                <a:cs typeface="Arial" charset="0"/>
              </a:rPr>
              <a:t>Kaiser Permanente clinician.</a:t>
            </a:r>
          </a:p>
          <a:p>
            <a:pPr>
              <a:spcAft>
                <a:spcPts val="600"/>
              </a:spcAft>
              <a:buClr>
                <a:srgbClr val="002F69"/>
              </a:buClr>
              <a:buFont typeface="Arial" charset="0"/>
              <a:buChar char="•"/>
              <a:defRPr/>
            </a:pPr>
            <a:r>
              <a:rPr lang="en-US" sz="1600" dirty="0">
                <a:solidFill>
                  <a:schemeClr val="tx1">
                    <a:lumMod val="65000"/>
                    <a:lumOff val="35000"/>
                  </a:schemeClr>
                </a:solidFill>
                <a:ea typeface="Arial" charset="0"/>
                <a:cs typeface="Arial" charset="0"/>
              </a:rPr>
              <a:t>Your personal doctor knows you best — your medical history, preferences, beliefs, and lifestyle. They’re trained to diagnose common conditions like stress, depression, and anxiety and can connect you to the care that’s right for your needs.</a:t>
            </a:r>
          </a:p>
          <a:p>
            <a:pPr>
              <a:spcAft>
                <a:spcPts val="600"/>
              </a:spcAft>
              <a:buClr>
                <a:srgbClr val="002F69"/>
              </a:buClr>
              <a:buFont typeface="Arial" charset="0"/>
              <a:buChar char="•"/>
              <a:defRPr/>
            </a:pPr>
            <a:r>
              <a:rPr lang="en-US" sz="1600" dirty="0">
                <a:solidFill>
                  <a:schemeClr val="tx1">
                    <a:lumMod val="65000"/>
                    <a:lumOff val="35000"/>
                  </a:schemeClr>
                </a:solidFill>
                <a:ea typeface="Arial" charset="0"/>
                <a:cs typeface="Arial" charset="0"/>
              </a:rPr>
              <a:t>Get support for a wide range of conditions, like anxiety, depression, substance use disorder, and autism spectrum disorders.</a:t>
            </a:r>
          </a:p>
          <a:p>
            <a:pPr marL="0" indent="0">
              <a:spcBef>
                <a:spcPts val="700"/>
              </a:spcBef>
              <a:spcAft>
                <a:spcPts val="600"/>
              </a:spcAft>
              <a:buClr>
                <a:srgbClr val="002F69"/>
              </a:buClr>
              <a:defRPr/>
            </a:pPr>
            <a:r>
              <a:rPr lang="en-US" sz="1600" dirty="0">
                <a:solidFill>
                  <a:schemeClr val="tx1">
                    <a:lumMod val="65000"/>
                    <a:lumOff val="35000"/>
                  </a:schemeClr>
                </a:solidFill>
              </a:rPr>
              <a:t>Learn more at </a:t>
            </a:r>
            <a:r>
              <a:rPr lang="en-US" sz="1600" b="1" dirty="0">
                <a:solidFill>
                  <a:srgbClr val="002F69"/>
                </a:solidFill>
                <a:ea typeface="MS PGothic" panose="020B0600070205080204" pitchFamily="34" charset="-128"/>
                <a:hlinkClick r:id="rId6"/>
              </a:rPr>
              <a:t>kp.org/mentalhealth</a:t>
            </a:r>
            <a:r>
              <a:rPr lang="en-US" sz="1600" dirty="0">
                <a:solidFill>
                  <a:srgbClr val="002F69"/>
                </a:solidFill>
                <a:ea typeface="MS PGothic" panose="020B0600070205080204" pitchFamily="34" charset="-128"/>
              </a:rPr>
              <a:t>.</a:t>
            </a:r>
          </a:p>
        </p:txBody>
      </p:sp>
      <p:sp>
        <p:nvSpPr>
          <p:cNvPr id="16" name="TextBox 15">
            <a:extLst>
              <a:ext uri="{FF2B5EF4-FFF2-40B4-BE49-F238E27FC236}">
                <a16:creationId xmlns:a16="http://schemas.microsoft.com/office/drawing/2014/main" id="{E3701C43-29C2-40C3-B15A-97C88D4E6A5E}"/>
              </a:ext>
            </a:extLst>
          </p:cNvPr>
          <p:cNvSpPr txBox="1">
            <a:spLocks noChangeArrowheads="1"/>
          </p:cNvSpPr>
          <p:nvPr/>
        </p:nvSpPr>
        <p:spPr bwMode="auto">
          <a:xfrm>
            <a:off x="524168" y="1613716"/>
            <a:ext cx="111831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solidFill>
                  <a:schemeClr val="tx1">
                    <a:lumMod val="65000"/>
                    <a:lumOff val="35000"/>
                  </a:schemeClr>
                </a:solidFill>
              </a:rPr>
              <a:t>Your thoughts and feelings can affect your overall well-being. We’re committed to helping you achieve and maintain optimal health for your mind, body, and spirit. </a:t>
            </a:r>
            <a:endParaRPr lang="en-US" sz="1800" baseline="30000" dirty="0">
              <a:solidFill>
                <a:schemeClr val="tx1">
                  <a:lumMod val="65000"/>
                  <a:lumOff val="35000"/>
                </a:schemeClr>
              </a:solidFill>
            </a:endParaRPr>
          </a:p>
        </p:txBody>
      </p:sp>
      <p:pic>
        <p:nvPicPr>
          <p:cNvPr id="18" name="Graphic 119">
            <a:extLst>
              <a:ext uri="{FF2B5EF4-FFF2-40B4-BE49-F238E27FC236}">
                <a16:creationId xmlns:a16="http://schemas.microsoft.com/office/drawing/2014/main" id="{E3A3DDB3-0CAD-134C-BA3B-F0E2E806EE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0657" y="2661189"/>
            <a:ext cx="645458" cy="645458"/>
          </a:xfrm>
          <a:prstGeom prst="rect">
            <a:avLst/>
          </a:prstGeom>
        </p:spPr>
      </p:pic>
      <p:sp>
        <p:nvSpPr>
          <p:cNvPr id="2" name="Slide Number Placeholder 1"/>
          <p:cNvSpPr>
            <a:spLocks noGrp="1"/>
          </p:cNvSpPr>
          <p:nvPr>
            <p:ph type="sldNum" sz="quarter" idx="12"/>
          </p:nvPr>
        </p:nvSpPr>
        <p:spPr>
          <a:xfrm>
            <a:off x="233271" y="6236901"/>
            <a:ext cx="828086" cy="3814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23E27A-96F4-1C4B-AEAF-A5029A330857}" type="slidenum">
              <a:rPr lang="en-US" smtClean="0"/>
              <a:pPr/>
              <a:t>8</a:t>
            </a:fld>
            <a:endParaRPr lang="en-US" dirty="0"/>
          </a:p>
        </p:txBody>
      </p:sp>
      <p:sp>
        <p:nvSpPr>
          <p:cNvPr id="12" name="TextBox 2">
            <a:extLst>
              <a:ext uri="{FF2B5EF4-FFF2-40B4-BE49-F238E27FC236}">
                <a16:creationId xmlns:a16="http://schemas.microsoft.com/office/drawing/2014/main" id="{94D052A1-C4F9-47D1-B904-87D64F43D50E}"/>
              </a:ext>
            </a:extLst>
          </p:cNvPr>
          <p:cNvSpPr txBox="1">
            <a:spLocks noChangeArrowheads="1"/>
          </p:cNvSpPr>
          <p:nvPr/>
        </p:nvSpPr>
        <p:spPr bwMode="auto">
          <a:xfrm>
            <a:off x="509177" y="5934480"/>
            <a:ext cx="833357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600" dirty="0">
                <a:solidFill>
                  <a:schemeClr val="tx1">
                    <a:lumMod val="65000"/>
                    <a:lumOff val="35000"/>
                  </a:schemeClr>
                </a:solidFill>
                <a:ea typeface="Arial" charset="0"/>
                <a:cs typeface="Arial" charset="0"/>
              </a:rPr>
              <a:t>*Calm and myStrength are only available to Kaiser Permanente members with medical coverage; myStrength is a wholly owned subsidiary of Livongo Health, Inc. </a:t>
            </a:r>
          </a:p>
        </p:txBody>
      </p:sp>
    </p:spTree>
    <p:extLst>
      <p:ext uri="{BB962C8B-B14F-4D97-AF65-F5344CB8AC3E}">
        <p14:creationId xmlns:p14="http://schemas.microsoft.com/office/powerpoint/2010/main" val="636978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08591" y="1302357"/>
            <a:ext cx="3477986" cy="2919677"/>
          </a:xfrm>
        </p:spPr>
        <p:txBody>
          <a:bodyPr>
            <a:noAutofit/>
          </a:bodyPr>
          <a:lstStyle/>
          <a:p>
            <a:r>
              <a:rPr lang="en-US" sz="3600" b="1" dirty="0">
                <a:solidFill>
                  <a:srgbClr val="125695"/>
                </a:solidFill>
                <a:latin typeface="Arial" charset="0"/>
                <a:ea typeface="Arial" charset="0"/>
                <a:cs typeface="Arial" charset="0"/>
              </a:rPr>
              <a:t>HOW MEMBERS ACCESS CARE</a:t>
            </a:r>
          </a:p>
        </p:txBody>
      </p:sp>
      <p:cxnSp>
        <p:nvCxnSpPr>
          <p:cNvPr id="12" name="Straight Connector 11">
            <a:extLst>
              <a:ext uri="{FF2B5EF4-FFF2-40B4-BE49-F238E27FC236}">
                <a16:creationId xmlns:a16="http://schemas.microsoft.com/office/drawing/2014/main" id="{769BE0B2-708E-45EE-B527-715B842098A3}"/>
              </a:ext>
            </a:extLst>
          </p:cNvPr>
          <p:cNvCxnSpPr/>
          <p:nvPr/>
        </p:nvCxnSpPr>
        <p:spPr>
          <a:xfrm>
            <a:off x="0" y="775502"/>
            <a:ext cx="2673752" cy="0"/>
          </a:xfrm>
          <a:prstGeom prst="line">
            <a:avLst/>
          </a:prstGeom>
          <a:ln>
            <a:solidFill>
              <a:srgbClr val="0067A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9C7244D-49CE-4A99-93BB-DEBDFCF9135C}"/>
              </a:ext>
            </a:extLst>
          </p:cNvPr>
          <p:cNvSpPr txBox="1"/>
          <p:nvPr/>
        </p:nvSpPr>
        <p:spPr>
          <a:xfrm>
            <a:off x="200849" y="6417844"/>
            <a:ext cx="2322432" cy="230832"/>
          </a:xfrm>
          <a:prstGeom prst="rect">
            <a:avLst/>
          </a:prstGeom>
          <a:noFill/>
        </p:spPr>
        <p:txBody>
          <a:bodyPr wrap="square" rtlCol="0">
            <a:spAutoFit/>
          </a:bodyPr>
          <a:lstStyle/>
          <a:p>
            <a:fld id="{F49D388D-EBE7-7941-84C1-178F3321DAF4}" type="slidenum">
              <a:rPr lang="en-US" sz="900" smtClean="0">
                <a:solidFill>
                  <a:schemeClr val="tx1">
                    <a:lumMod val="50000"/>
                    <a:lumOff val="50000"/>
                  </a:schemeClr>
                </a:solidFill>
                <a:latin typeface="Arial" charset="0"/>
                <a:ea typeface="Arial" charset="0"/>
                <a:cs typeface="Arial" charset="0"/>
              </a:rPr>
              <a:t>9</a:t>
            </a:fld>
            <a:r>
              <a:rPr lang="en-US" sz="900" dirty="0">
                <a:solidFill>
                  <a:schemeClr val="tx1">
                    <a:lumMod val="50000"/>
                    <a:lumOff val="50000"/>
                  </a:schemeClr>
                </a:solidFill>
                <a:latin typeface="Arial" charset="0"/>
                <a:ea typeface="Arial" charset="0"/>
                <a:cs typeface="Arial" charset="0"/>
              </a:rPr>
              <a:t>  </a:t>
            </a:r>
            <a:r>
              <a:rPr lang="en-US" sz="800" dirty="0">
                <a:solidFill>
                  <a:schemeClr val="tx1">
                    <a:lumMod val="50000"/>
                    <a:lumOff val="50000"/>
                  </a:schemeClr>
                </a:solidFill>
                <a:latin typeface="Arial" charset="0"/>
                <a:ea typeface="Arial" charset="0"/>
                <a:cs typeface="Arial" charset="0"/>
              </a:rPr>
              <a:t>|</a:t>
            </a:r>
            <a:r>
              <a:rPr lang="en-US" sz="900" dirty="0">
                <a:solidFill>
                  <a:schemeClr val="tx1">
                    <a:lumMod val="50000"/>
                    <a:lumOff val="50000"/>
                  </a:schemeClr>
                </a:solidFill>
                <a:latin typeface="Arial" charset="0"/>
                <a:ea typeface="Arial" charset="0"/>
                <a:cs typeface="Arial" charset="0"/>
              </a:rPr>
              <a:t>  2020 OPEN ENROLLMENT</a:t>
            </a:r>
          </a:p>
        </p:txBody>
      </p:sp>
      <p:sp>
        <p:nvSpPr>
          <p:cNvPr id="15" name="TextBox 14">
            <a:extLst>
              <a:ext uri="{FF2B5EF4-FFF2-40B4-BE49-F238E27FC236}">
                <a16:creationId xmlns:a16="http://schemas.microsoft.com/office/drawing/2014/main" id="{B5E7878E-A23F-489E-A407-A7325372297F}"/>
              </a:ext>
            </a:extLst>
          </p:cNvPr>
          <p:cNvSpPr txBox="1"/>
          <p:nvPr/>
        </p:nvSpPr>
        <p:spPr>
          <a:xfrm>
            <a:off x="957418" y="280804"/>
            <a:ext cx="2753679" cy="523220"/>
          </a:xfrm>
          <a:prstGeom prst="rect">
            <a:avLst/>
          </a:prstGeom>
          <a:noFill/>
        </p:spPr>
        <p:txBody>
          <a:bodyPr wrap="square" rtlCol="0">
            <a:spAutoFit/>
          </a:bodyPr>
          <a:lstStyle/>
          <a:p>
            <a:r>
              <a:rPr lang="en-US" sz="1400" dirty="0">
                <a:solidFill>
                  <a:srgbClr val="0067A5"/>
                </a:solidFill>
                <a:latin typeface="Arial" charset="0"/>
                <a:cs typeface="Arial" charset="0"/>
              </a:rPr>
              <a:t>GETTING CARE:</a:t>
            </a:r>
          </a:p>
          <a:p>
            <a:r>
              <a:rPr lang="en-US" sz="1400" b="1" dirty="0">
                <a:solidFill>
                  <a:srgbClr val="0067A5"/>
                </a:solidFill>
                <a:latin typeface="Arial" charset="0"/>
                <a:ea typeface="Arial" charset="0"/>
                <a:cs typeface="Arial" charset="0"/>
              </a:rPr>
              <a:t>MENTAL HEALTH</a:t>
            </a:r>
          </a:p>
        </p:txBody>
      </p:sp>
      <p:pic>
        <p:nvPicPr>
          <p:cNvPr id="8" name="Picture 7">
            <a:extLst>
              <a:ext uri="{FF2B5EF4-FFF2-40B4-BE49-F238E27FC236}">
                <a16:creationId xmlns:a16="http://schemas.microsoft.com/office/drawing/2014/main" id="{3C05F9DB-FF2F-0A4F-9305-AD884329F197}"/>
              </a:ext>
            </a:extLst>
          </p:cNvPr>
          <p:cNvPicPr>
            <a:picLocks noChangeAspect="1"/>
          </p:cNvPicPr>
          <p:nvPr/>
        </p:nvPicPr>
        <p:blipFill rotWithShape="1">
          <a:blip r:embed="rId3">
            <a:extLst>
              <a:ext uri="{28A0092B-C50C-407E-A947-70E740481C1C}">
                <a14:useLocalDpi xmlns:a14="http://schemas.microsoft.com/office/drawing/2010/main" val="0"/>
              </a:ext>
            </a:extLst>
          </a:blip>
          <a:srcRect t="3103"/>
          <a:stretch/>
        </p:blipFill>
        <p:spPr>
          <a:xfrm>
            <a:off x="3032760" y="0"/>
            <a:ext cx="9159240" cy="6858000"/>
          </a:xfrm>
          <a:prstGeom prst="rect">
            <a:avLst/>
          </a:prstGeom>
        </p:spPr>
      </p:pic>
    </p:spTree>
    <p:extLst>
      <p:ext uri="{BB962C8B-B14F-4D97-AF65-F5344CB8AC3E}">
        <p14:creationId xmlns:p14="http://schemas.microsoft.com/office/powerpoint/2010/main" val="2508541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Gray Font + Blue Foo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anual or How-To" ma:contentTypeID="0x010100FED70E2A38438D4EBB022D01B3E52AEF003001771DF943A84D89084EEE89F37DE5" ma:contentTypeVersion="39" ma:contentTypeDescription="Create a new manual or how-to document." ma:contentTypeScope="" ma:versionID="4138379490a66ff0fbb8a5bc14f60412">
  <xsd:schema xmlns:xsd="http://www.w3.org/2001/XMLSchema" xmlns:xs="http://www.w3.org/2001/XMLSchema" xmlns:p="http://schemas.microsoft.com/office/2006/metadata/properties" xmlns:ns1="http://schemas.microsoft.com/sharepoint/v3" xmlns:ns2="f6cb9796-f70d-4240-b358-b67b1add8756" xmlns:ns3="139bdad5-8907-48a3-bf20-f7237a319300" xmlns:ns4="http://schemas.microsoft.com/sharepoint.v3" targetNamespace="http://schemas.microsoft.com/office/2006/metadata/properties" ma:root="true" ma:fieldsID="efd95e413c378907a153d5f51e96dad0" ns1:_="" ns2:_="" ns3:_="" ns4:_="">
    <xsd:import namespace="http://schemas.microsoft.com/sharepoint/v3"/>
    <xsd:import namespace="f6cb9796-f70d-4240-b358-b67b1add8756"/>
    <xsd:import namespace="139bdad5-8907-48a3-bf20-f7237a319300"/>
    <xsd:import namespace="http://schemas.microsoft.com/sharepoint.v3"/>
    <xsd:element name="properties">
      <xsd:complexType>
        <xsd:sequence>
          <xsd:element name="documentManagement">
            <xsd:complexType>
              <xsd:all>
                <xsd:element ref="ns2:Title_x0020__x0028_with_x0020_link_x0020_to_x0020_item_x0029_" minOccurs="0"/>
                <xsd:element ref="ns2:Date1"/>
                <xsd:element ref="ns2:Effective_x0020_Start_x0020_Date" minOccurs="0"/>
                <xsd:element ref="ns2:Effective_x0020_End_x0020_Date" minOccurs="0"/>
                <xsd:element ref="ns2:Last_x0020_Review_x0020_Date"/>
                <xsd:element ref="ns2:Next_x0020_Review_x0020_Date"/>
                <xsd:element ref="ns2:Archive_x0020_Date" minOccurs="0"/>
                <xsd:element ref="ns2:Form_x0020_ID" minOccurs="0"/>
                <xsd:element ref="ns3:Provider" minOccurs="0"/>
                <xsd:element ref="ns3:Elective" minOccurs="0"/>
                <xsd:element ref="ns4:CategoryDescription" minOccurs="0"/>
                <xsd:element ref="ns1:Language" minOccurs="0"/>
                <xsd:element ref="ns2:TaxCatchAllLabel" minOccurs="0"/>
                <xsd:element ref="ns3:nc77ef6978a44d3291c9a32fdf6ebfa0" minOccurs="0"/>
                <xsd:element ref="ns2:TaxCatchAll" minOccurs="0"/>
                <xsd:element ref="ns3:odb4b902bdd64a64a48929ef7b1f6c5f" minOccurs="0"/>
                <xsd:element ref="ns3:e3db46b17c4549f581d63ba062db160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6" nillable="true" ma:displayName="Language" ma:default="English"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f6cb9796-f70d-4240-b358-b67b1add8756" elementFormDefault="qualified">
    <xsd:import namespace="http://schemas.microsoft.com/office/2006/documentManagement/types"/>
    <xsd:import namespace="http://schemas.microsoft.com/office/infopath/2007/PartnerControls"/>
    <xsd:element name="Title_x0020__x0028_with_x0020_link_x0020_to_x0020_item_x0029_" ma:index="2" nillable="true" ma:displayName="Title (with link to item)" ma:description="The user-friendly title of the item with a hyperlink to the item" ma:format="Hyperlink" ma:internalName="Title_x0020__x0028_with_x0020_link_x0020_to_x0020_item_x0029_">
      <xsd:complexType>
        <xsd:complexContent>
          <xsd:extension base="dms:URL">
            <xsd:sequence>
              <xsd:element name="Url" type="dms:ValidUrl" minOccurs="0" nillable="true"/>
              <xsd:element name="Description" type="xsd:string" nillable="true"/>
            </xsd:sequence>
          </xsd:extension>
        </xsd:complexContent>
      </xsd:complexType>
    </xsd:element>
    <xsd:element name="Date1" ma:index="3" ma:displayName="Date" ma:description="Date of document." ma:format="DateOnly" ma:internalName="Date1" ma:readOnly="false">
      <xsd:simpleType>
        <xsd:restriction base="dms:DateTime"/>
      </xsd:simpleType>
    </xsd:element>
    <xsd:element name="Effective_x0020_Start_x0020_Date" ma:index="4" nillable="true" ma:displayName="Effective Start Date" ma:description="Choose a start date." ma:format="DateOnly" ma:internalName="Effective_x0020_Start_x0020_Date">
      <xsd:simpleType>
        <xsd:restriction base="dms:DateTime"/>
      </xsd:simpleType>
    </xsd:element>
    <xsd:element name="Effective_x0020_End_x0020_Date" ma:index="5" nillable="true" ma:displayName="Effective End Date" ma:description="Choose an end date." ma:format="DateOnly" ma:internalName="Effective_x0020_End_x0020_Date">
      <xsd:simpleType>
        <xsd:restriction base="dms:DateTime"/>
      </xsd:simpleType>
    </xsd:element>
    <xsd:element name="Last_x0020_Review_x0020_Date" ma:index="6" ma:displayName="Last Review Date" ma:default="[today]" ma:description="The date this page or item was last reviewed for accuracy." ma:format="DateOnly" ma:internalName="Last_x0020_Review_x0020_Date" ma:readOnly="false">
      <xsd:simpleType>
        <xsd:restriction base="dms:DateTime"/>
      </xsd:simpleType>
    </xsd:element>
    <xsd:element name="Next_x0020_Review_x0020_Date" ma:index="7" ma:displayName="Next Review Date" ma:description="The date this page or item should next be reviewed for accuracy. It should be no more than 1 year after the LAST REVIEW DATE." ma:format="DateOnly" ma:internalName="Next_x0020_Review_x0020_Date" ma:readOnly="false">
      <xsd:simpleType>
        <xsd:restriction base="dms:DateTime"/>
      </xsd:simpleType>
    </xsd:element>
    <xsd:element name="Archive_x0020_Date" ma:index="8" nillable="true" ma:displayName="Archive Date" ma:description="The date this page or item should no longer be visible to the public." ma:format="DateOnly" ma:internalName="Archive_x0020_Date">
      <xsd:simpleType>
        <xsd:restriction base="dms:DateTime"/>
      </xsd:simpleType>
    </xsd:element>
    <xsd:element name="Form_x0020_ID" ma:index="9" nillable="true" ma:displayName="Form ID" ma:description="A unique ID or number for this document." ma:internalName="Form_x0020_ID">
      <xsd:simpleType>
        <xsd:restriction base="dms:Text">
          <xsd:maxLength value="255"/>
        </xsd:restriction>
      </xsd:simpleType>
    </xsd:element>
    <xsd:element name="TaxCatchAllLabel" ma:index="19" nillable="true" ma:displayName="Taxonomy Catch All Column1" ma:hidden="true" ma:list="{291160d9-2344-403e-8f2f-3565e61e4719}" ma:internalName="TaxCatchAllLabel" ma:readOnly="true" ma:showField="CatchAllDataLabel" ma:web="f6cb9796-f70d-4240-b358-b67b1add8756">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291160d9-2344-403e-8f2f-3565e61e4719}" ma:internalName="TaxCatchAll" ma:showField="CatchAllData" ma:web="f6cb9796-f70d-4240-b358-b67b1add875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9bdad5-8907-48a3-bf20-f7237a319300" elementFormDefault="qualified">
    <xsd:import namespace="http://schemas.microsoft.com/office/2006/documentManagement/types"/>
    <xsd:import namespace="http://schemas.microsoft.com/office/infopath/2007/PartnerControls"/>
    <xsd:element name="Provider" ma:index="13" nillable="true" ma:displayName="Provider" ma:description="Name of company or benefit provider." ma:format="Dropdown" ma:internalName="Provider">
      <xsd:simpleType>
        <xsd:restriction base="dms:Choice">
          <xsd:enumeration value="Voya"/>
          <xsd:enumeration value="Kaiser"/>
        </xsd:restriction>
      </xsd:simpleType>
    </xsd:element>
    <xsd:element name="Elective" ma:index="14" nillable="true" ma:displayName="Elective" ma:default="1" ma:description="Check yes if this info is about an elective, optional, or opt-in employee benefit or program. Uncheck for no." ma:internalName="Elective">
      <xsd:simpleType>
        <xsd:restriction base="dms:Boolean"/>
      </xsd:simpleType>
    </xsd:element>
    <xsd:element name="nc77ef6978a44d3291c9a32fdf6ebfa0" ma:index="21" nillable="true" ma:taxonomy="true" ma:internalName="nc77ef6978a44d3291c9a32fdf6ebfa0" ma:taxonomyFieldName="Bargaining_x0020_Unit2" ma:displayName="Bargaining Unit" ma:default="" ma:fieldId="{7c77ef69-78a4-4d32-91c9-a32fdf6ebfa0}" ma:taxonomyMulti="true" ma:sspId="e83a5536-75d5-4f2a-8f1b-06bce14ff827" ma:termSetId="95b85803-1edd-4f96-8547-d191fa4fca82" ma:anchorId="21e155f3-ced9-41de-9c8b-d30c274c8702" ma:open="false" ma:isKeyword="false">
      <xsd:complexType>
        <xsd:sequence>
          <xsd:element ref="pc:Terms" minOccurs="0" maxOccurs="1"/>
        </xsd:sequence>
      </xsd:complexType>
    </xsd:element>
    <xsd:element name="odb4b902bdd64a64a48929ef7b1f6c5f" ma:index="24" nillable="true" ma:taxonomy="true" ma:internalName="odb4b902bdd64a64a48929ef7b1f6c5f" ma:taxonomyFieldName="Benefit_x0020_Type2" ma:displayName="Benefit Type" ma:default="" ma:fieldId="{8db4b902-bdd6-4a64-a489-29ef7b1f6c5f}" ma:taxonomyMulti="true" ma:sspId="e83a5536-75d5-4f2a-8f1b-06bce14ff827" ma:termSetId="95b85803-1edd-4f96-8547-d191fa4fca82" ma:anchorId="ade77653-370b-42f5-9005-26ee286a757b" ma:open="false" ma:isKeyword="false">
      <xsd:complexType>
        <xsd:sequence>
          <xsd:element ref="pc:Terms" minOccurs="0" maxOccurs="1"/>
        </xsd:sequence>
      </xsd:complexType>
    </xsd:element>
    <xsd:element name="e3db46b17c4549f581d63ba062db1609" ma:index="27" nillable="true" ma:taxonomy="true" ma:internalName="e3db46b17c4549f581d63ba062db1609" ma:taxonomyFieldName="Personnel_x0020_Action" ma:displayName="Personnel Action" ma:default="" ma:fieldId="{e3db46b1-7c45-49f5-81d6-3ba062db1609}" ma:taxonomyMulti="true" ma:sspId="e83a5536-75d5-4f2a-8f1b-06bce14ff827" ma:termSetId="95b85803-1edd-4f96-8547-d191fa4fca82" ma:anchorId="b8e7e623-e20a-408c-a42e-cd87442c260b"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5" nillable="true" ma:displayName="Description" ma:internalName="Category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6cb9796-f70d-4240-b358-b67b1add8756">
      <Value>7290</Value>
    </TaxCatchAll>
    <Effective_x0020_Start_x0020_Date xmlns="f6cb9796-f70d-4240-b358-b67b1add8756">2020-11-12T08:00:00+00:00</Effective_x0020_Start_x0020_Date>
    <Form_x0020_ID xmlns="f6cb9796-f70d-4240-b358-b67b1add8756" xsi:nil="true"/>
    <Language xmlns="http://schemas.microsoft.com/sharepoint/v3">English</Language>
    <odb4b902bdd64a64a48929ef7b1f6c5f xmlns="139bdad5-8907-48a3-bf20-f7237a319300">
      <Terms xmlns="http://schemas.microsoft.com/office/infopath/2007/PartnerControls"/>
    </odb4b902bdd64a64a48929ef7b1f6c5f>
    <Provider xmlns="139bdad5-8907-48a3-bf20-f7237a319300" xsi:nil="true"/>
    <e3db46b17c4549f581d63ba062db1609 xmlns="139bdad5-8907-48a3-bf20-f7237a319300">
      <Terms xmlns="http://schemas.microsoft.com/office/infopath/2007/PartnerControls">
        <TermInfo xmlns="http://schemas.microsoft.com/office/infopath/2007/PartnerControls">
          <TermName xmlns="http://schemas.microsoft.com/office/infopath/2007/PartnerControls">Open Enrollment</TermName>
          <TermId xmlns="http://schemas.microsoft.com/office/infopath/2007/PartnerControls">54ddcee0-413b-4541-b099-5e693b82e7b9</TermId>
        </TermInfo>
      </Terms>
    </e3db46b17c4549f581d63ba062db1609>
    <Date1 xmlns="f6cb9796-f70d-4240-b358-b67b1add8756">2020-11-12T08:00:00+00:00</Date1>
    <Effective_x0020_End_x0020_Date xmlns="f6cb9796-f70d-4240-b358-b67b1add8756" xsi:nil="true"/>
    <Title_x0020__x0028_with_x0020_link_x0020_to_x0020_item_x0029_ xmlns="f6cb9796-f70d-4240-b358-b67b1add8756">
      <Url>https://www.cityofsalem.net/hrdocs/kaiser-presentation.pptx</Url>
      <Description>Kaiser Permanente Presentation</Description>
    </Title_x0020__x0028_with_x0020_link_x0020_to_x0020_item_x0029_>
    <Next_x0020_Review_x0020_Date xmlns="f6cb9796-f70d-4240-b358-b67b1add8756">2021-10-01T07:00:00+00:00</Next_x0020_Review_x0020_Date>
    <nc77ef6978a44d3291c9a32fdf6ebfa0 xmlns="139bdad5-8907-48a3-bf20-f7237a319300">
      <Terms xmlns="http://schemas.microsoft.com/office/infopath/2007/PartnerControls"/>
    </nc77ef6978a44d3291c9a32fdf6ebfa0>
    <Elective xmlns="139bdad5-8907-48a3-bf20-f7237a319300">true</Elective>
    <Last_x0020_Review_x0020_Date xmlns="f6cb9796-f70d-4240-b358-b67b1add8756">2020-11-12T08:00:00+00:00</Last_x0020_Review_x0020_Date>
    <CategoryDescription xmlns="http://schemas.microsoft.com/sharepoint.v3">fair webinar</CategoryDescription>
    <Archive_x0020_Date xmlns="f6cb9796-f70d-4240-b358-b67b1add875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363B714-938D-4EB2-9D34-B2F01590FCB4}"/>
</file>

<file path=customXml/itemProps2.xml><?xml version="1.0" encoding="utf-8"?>
<ds:datastoreItem xmlns:ds="http://schemas.openxmlformats.org/officeDocument/2006/customXml" ds:itemID="{543F1606-911B-42A7-82C1-B4D50D8638C2}">
  <ds:schemaRefs>
    <ds:schemaRef ds:uri="http://purl.org/dc/elements/1.1/"/>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 ds:uri="de083bab-00fc-4880-98fc-853f688ff178"/>
    <ds:schemaRef ds:uri="http://schemas.microsoft.com/office/2006/documentManagement/types"/>
    <ds:schemaRef ds:uri="http://schemas.microsoft.com/office/infopath/2007/PartnerControls"/>
    <ds:schemaRef ds:uri="6a36275b-3aaf-41e4-8c27-cd2778c118ef"/>
    <ds:schemaRef ds:uri="2311db62-80e5-4c71-ad0b-a4422c15e1ca"/>
  </ds:schemaRefs>
</ds:datastoreItem>
</file>

<file path=customXml/itemProps3.xml><?xml version="1.0" encoding="utf-8"?>
<ds:datastoreItem xmlns:ds="http://schemas.openxmlformats.org/officeDocument/2006/customXml" ds:itemID="{12EECFAC-3ED1-441D-932E-551BA74350DD}">
  <ds:schemaRefs>
    <ds:schemaRef ds:uri="http://schemas.microsoft.com/sharepoint/v3/contenttype/forms"/>
  </ds:schemaRefs>
</ds:datastoreItem>
</file>

<file path=customXml/itemProps4.xml><?xml version="1.0" encoding="utf-8"?>
<ds:datastoreItem xmlns:ds="http://schemas.openxmlformats.org/officeDocument/2006/customXml" ds:itemID="{811FF797-A1C2-4220-A542-846F012D6A3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67504</TotalTime>
  <Words>3357</Words>
  <Application>Microsoft Office PowerPoint</Application>
  <PresentationFormat>Widescreen</PresentationFormat>
  <Paragraphs>314</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Quattrocento Sans</vt:lpstr>
      <vt:lpstr>Wingdings</vt:lpstr>
      <vt:lpstr>Gray Font + Blue Footer</vt:lpstr>
      <vt:lpstr>White + 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MEMBERS ACCESS CARE</vt:lpstr>
      <vt:lpstr>How to Find an Alternative Care Provider</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Kaiser Permanente Presentation</dc:title>
  <dc:creator>Jun X. Hanawa</dc:creator>
  <cp:lastModifiedBy>Carrie Wagner</cp:lastModifiedBy>
  <cp:revision>518</cp:revision>
  <cp:lastPrinted>2018-07-30T21:49:51Z</cp:lastPrinted>
  <dcterms:created xsi:type="dcterms:W3CDTF">2017-04-07T18:12:38Z</dcterms:created>
  <dcterms:modified xsi:type="dcterms:W3CDTF">2020-10-22T19:40:50Z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0x010100FED70E2A38438D4EBB022D01B3E52AEF003001771DF943A84D89084EEE89F37DE5</vt:lpwstr>
  </property>
  <property fmtid="{D5CDD505-2E9C-101B-9397-08002B2CF9AE}" pid="3" name="HPIDistributionOptions">
    <vt:lpwstr>220;#External use - Ok to distribute|f530c521-c865-492c-ab6a-6616658127fb</vt:lpwstr>
  </property>
  <property fmtid="{D5CDD505-2E9C-101B-9397-08002B2CF9AE}" pid="4" name="c58197a402844ecd816aa8ca8ccfd47e">
    <vt:lpwstr>External use - Ok to distribute|f530c521-c865-492c-ab6a-6616658127fb</vt:lpwstr>
  </property>
  <property fmtid="{D5CDD505-2E9C-101B-9397-08002B2CF9AE}" pid="5" name="HPILanguage">
    <vt:lpwstr/>
  </property>
  <property fmtid="{D5CDD505-2E9C-101B-9397-08002B2CF9AE}" pid="6" name="kdf792ea22b24bb7a4a94edbec2b0f4d">
    <vt:lpwstr/>
  </property>
  <property fmtid="{D5CDD505-2E9C-101B-9397-08002B2CF9AE}" pid="7" name="cb7cdb739a5740ca8c6d6be39ef7e66f">
    <vt:lpwstr>#Marketing|6c239707-2e12-499c-bd2d-ce922531c506;#Enrollment|6953c014-1771-404e-a6f5-f25f271bee76</vt:lpwstr>
  </property>
  <property fmtid="{D5CDD505-2E9C-101B-9397-08002B2CF9AE}" pid="8" name="g3f37e44716d4e2fa6febacf58155248">
    <vt:lpwstr>member|37aa2ce3-c0d5-4660-b4f8-286493f40c1d;consumer|35fa5aa0-ac68-4471-9e6a-c79d84879354;open enrollment|a64e0f05-d840-45bb-b9df-c3169ccb10a7;enrollment|5b31f233-dcda-41b1-a907-b0e215423da9;marketing material|be73fd46-bb9f-44c9-8d8a-e4380fcb536f</vt:lpwstr>
  </property>
  <property fmtid="{D5CDD505-2E9C-101B-9397-08002B2CF9AE}" pid="9" name="TaxCatchAll">
    <vt:lpwstr>220;#External use - Ok to distribute|f530c521-c865-492c-ab6a-6616658127fb;#371;#member|37aa2ce3-c0d5-4660-b4f8-286493f40c1d;#386;#Northwest|6c394711-6682-4c5f-98ee-cc3395ac4a87;#62;#open enrollment|a64e0f05-d840-45bb-b9df-c3169ccb10a7;#367;#marketing mate</vt:lpwstr>
  </property>
  <property fmtid="{D5CDD505-2E9C-101B-9397-08002B2CF9AE}" pid="10" name="HPIKeywords">
    <vt:lpwstr>371;#member|37aa2ce3-c0d5-4660-b4f8-286493f40c1d;#68;#consumer|35fa5aa0-ac68-4471-9e6a-c79d84879354;#62;#open enrollment|a64e0f05-d840-45bb-b9df-c3169ccb10a7;#121;#enrollment|5b31f233-dcda-41b1-a907-b0e215423da9;#367;#marketing material|be73fd46-bb9f-44c9</vt:lpwstr>
  </property>
  <property fmtid="{D5CDD505-2E9C-101B-9397-08002B2CF9AE}" pid="11" name="j405839e8a874c67974da76a29375a05">
    <vt:lpwstr>Northwest|6c394711-6682-4c5f-98ee-cc3395ac4a87</vt:lpwstr>
  </property>
  <property fmtid="{D5CDD505-2E9C-101B-9397-08002B2CF9AE}" pid="12" name="HPIRegion">
    <vt:lpwstr>386;#Northwest|6c394711-6682-4c5f-98ee-cc3395ac4a87</vt:lpwstr>
  </property>
  <property fmtid="{D5CDD505-2E9C-101B-9397-08002B2CF9AE}" pid="13" name="HPICategory">
    <vt:lpwstr>65;##Marketing|6c239707-2e12-499c-bd2d-ce922531c506;#785;##Enrollment|6953c014-1771-404e-a6f5-f25f271bee76</vt:lpwstr>
  </property>
  <property fmtid="{D5CDD505-2E9C-101B-9397-08002B2CF9AE}" pid="14" name="HPIAssociatedPages">
    <vt:lpwstr>1942;#36384 Open Enrollment for Members and Consumers - NW|a92fe119-dac1-4618-84f4-f5dab5247860</vt:lpwstr>
  </property>
  <property fmtid="{D5CDD505-2E9C-101B-9397-08002B2CF9AE}" pid="15" name="HPIPageSections">
    <vt:lpwstr>8;#Section 1|09077aaf-d8cd-4ba5-b551-40d001bca8b1</vt:lpwstr>
  </property>
  <property fmtid="{D5CDD505-2E9C-101B-9397-08002B2CF9AE}" pid="16" name="l0bd4fce218f442cbdff4b8400943baf">
    <vt:lpwstr/>
  </property>
  <property fmtid="{D5CDD505-2E9C-101B-9397-08002B2CF9AE}" pid="17" name="l86ec8f59bd94bd59a447937b4f69990">
    <vt:lpwstr>36384 Open Enrollment for Members and Consumers - NW|a92fe119-dac1-4618-84f4-f5dab5247860</vt:lpwstr>
  </property>
  <property fmtid="{D5CDD505-2E9C-101B-9397-08002B2CF9AE}" pid="18" name="HPIDocumentOptions">
    <vt:lpwstr/>
  </property>
  <property fmtid="{D5CDD505-2E9C-101B-9397-08002B2CF9AE}" pid="19" name="m5bc533ed8f642439ee055801e1b124a">
    <vt:lpwstr>Section 1|09077aaf-d8cd-4ba5-b551-40d001bca8b1</vt:lpwstr>
  </property>
  <property fmtid="{D5CDD505-2E9C-101B-9397-08002B2CF9AE}" pid="20" name="_dlc_DocIdItemGuid">
    <vt:lpwstr>d73fead4-fbdf-42d4-b15f-742ed666f068</vt:lpwstr>
  </property>
  <property fmtid="{D5CDD505-2E9C-101B-9397-08002B2CF9AE}" pid="21" name="Personnel Action">
    <vt:lpwstr>7290;#Open Enrollment|54ddcee0-413b-4541-b099-5e693b82e7b9</vt:lpwstr>
  </property>
  <property fmtid="{D5CDD505-2E9C-101B-9397-08002B2CF9AE}" pid="22" name="Bargaining Unit2">
    <vt:lpwstr/>
  </property>
  <property fmtid="{D5CDD505-2E9C-101B-9397-08002B2CF9AE}" pid="23" name="Benefit Type2">
    <vt:lpwstr/>
  </property>
</Properties>
</file>