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72" r:id="rId5"/>
    <p:sldId id="487" r:id="rId6"/>
    <p:sldId id="474" r:id="rId7"/>
    <p:sldId id="488" r:id="rId8"/>
    <p:sldId id="475" r:id="rId9"/>
    <p:sldId id="494" r:id="rId10"/>
    <p:sldId id="495" r:id="rId11"/>
    <p:sldId id="496" r:id="rId12"/>
    <p:sldId id="476" r:id="rId13"/>
    <p:sldId id="478" r:id="rId14"/>
    <p:sldId id="497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dre Humphrey" initials="DH" lastIdx="1" clrIdx="0">
    <p:extLst>
      <p:ext uri="{19B8F6BF-5375-455C-9EA6-DF929625EA0E}">
        <p15:presenceInfo xmlns:p15="http://schemas.microsoft.com/office/powerpoint/2012/main" userId="S-1-5-21-436374069-1592454029-725345543-64192" providerId="AD"/>
      </p:ext>
    </p:extLst>
  </p:cmAuthor>
  <p:cmAuthor id="2" name="Toni Ostrom" initials="TO" lastIdx="21" clrIdx="1">
    <p:extLst>
      <p:ext uri="{19B8F6BF-5375-455C-9EA6-DF929625EA0E}">
        <p15:presenceInfo xmlns:p15="http://schemas.microsoft.com/office/powerpoint/2012/main" userId="S-1-5-21-436374069-1592454029-725345543-56364" providerId="AD"/>
      </p:ext>
    </p:extLst>
  </p:cmAuthor>
  <p:cmAuthor id="3" name="Dana Rittenberry" initials="DR" lastIdx="4" clrIdx="2">
    <p:extLst>
      <p:ext uri="{19B8F6BF-5375-455C-9EA6-DF929625EA0E}">
        <p15:presenceInfo xmlns:p15="http://schemas.microsoft.com/office/powerpoint/2012/main" userId="S-1-5-21-436374069-1592454029-725345543-53958" providerId="AD"/>
      </p:ext>
    </p:extLst>
  </p:cmAuthor>
  <p:cmAuthor id="4" name="Aubree A. Swalko" initials="AAS" lastIdx="2" clrIdx="3">
    <p:extLst>
      <p:ext uri="{19B8F6BF-5375-455C-9EA6-DF929625EA0E}">
        <p15:presenceInfo xmlns:p15="http://schemas.microsoft.com/office/powerpoint/2012/main" userId="S-1-5-21-436374069-1592454029-725345543-19558" providerId="AD"/>
      </p:ext>
    </p:extLst>
  </p:cmAuthor>
  <p:cmAuthor id="5" name="Alethea Sabia" initials="AS" lastIdx="5" clrIdx="4">
    <p:extLst>
      <p:ext uri="{19B8F6BF-5375-455C-9EA6-DF929625EA0E}">
        <p15:presenceInfo xmlns:p15="http://schemas.microsoft.com/office/powerpoint/2012/main" userId="S-1-5-21-436374069-1592454029-725345543-53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035"/>
    <a:srgbClr val="81D086"/>
    <a:srgbClr val="41A928"/>
    <a:srgbClr val="338420"/>
    <a:srgbClr val="0099A8"/>
    <a:srgbClr val="7BCCC4"/>
    <a:srgbClr val="F58466"/>
    <a:srgbClr val="9781BC"/>
    <a:srgbClr val="009ADE"/>
    <a:srgbClr val="FF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37" autoAdjust="0"/>
  </p:normalViewPr>
  <p:slideViewPr>
    <p:cSldViewPr>
      <p:cViewPr varScale="1">
        <p:scale>
          <a:sx n="101" d="100"/>
          <a:sy n="101" d="100"/>
        </p:scale>
        <p:origin x="282" y="108"/>
      </p:cViewPr>
      <p:guideLst>
        <p:guide orient="horz" pos="2160"/>
        <p:guide pos="2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68" y="102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17A51A4-D994-409D-A8E9-AE3418AC1D9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AD354BC-EBE1-4101-88E1-CE1B5C3E3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A0DE9FC-83F8-4AEB-BE08-975F4492EB02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6A60BF-AC73-4A77-A113-0667CD8FA3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1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8B73-AB1F-4B41-802A-40047FB54C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9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3159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3159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3159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3159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4259" y="2123230"/>
            <a:ext cx="5690015" cy="115416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ts val="4500"/>
              </a:lnSpc>
              <a:defRPr sz="40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23525" y="3467338"/>
            <a:ext cx="4262955" cy="652091"/>
          </a:xfrm>
          <a:prstGeom prst="rect">
            <a:avLst/>
          </a:prstGeom>
          <a:solidFill>
            <a:srgbClr val="2DB035"/>
          </a:solidFill>
        </p:spPr>
        <p:txBody>
          <a:bodyPr>
            <a:normAutofit/>
          </a:bodyPr>
          <a:lstStyle>
            <a:lvl1pPr algn="l">
              <a:defRPr sz="2400">
                <a:solidFill>
                  <a:srgbClr val="81D08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023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00" y="6244693"/>
            <a:ext cx="822960" cy="3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DB035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62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03167" y="1281545"/>
            <a:ext cx="8278168" cy="4720590"/>
          </a:xfrm>
        </p:spPr>
        <p:txBody>
          <a:bodyPr>
            <a:normAutofit/>
          </a:bodyPr>
          <a:lstStyle>
            <a:lvl1pPr marL="228600" indent="-228600">
              <a:spcBef>
                <a:spcPts val="1800"/>
              </a:spcBef>
              <a:buFont typeface="Calibri" panose="020F0502020204030204" pitchFamily="34" charset="0"/>
              <a:buChar char="•"/>
              <a:defRPr sz="2400"/>
            </a:lvl1pPr>
            <a:lvl2pPr marL="685800" indent="-228600">
              <a:spcBef>
                <a:spcPts val="0"/>
              </a:spcBef>
              <a:buFont typeface="Calibri" panose="020F0502020204030204" pitchFamily="34" charset="0"/>
              <a:buChar char="−"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◦"/>
              <a:defRPr sz="2200"/>
            </a:lvl3pPr>
            <a:lvl4pPr marL="1600200" indent="-228600">
              <a:buFont typeface="Calibri" panose="020F0502020204030204" pitchFamily="34" charset="0"/>
              <a:buChar char="▪"/>
              <a:defRPr sz="2200"/>
            </a:lvl4pPr>
            <a:lvl5pPr marL="2057400" indent="-228600">
              <a:buFont typeface="Calibri" panose="020F0502020204030204" pitchFamily="34" charset="0"/>
              <a:buChar char="▫"/>
              <a:defRPr sz="2200"/>
            </a:lvl5pPr>
            <a:lvl7pPr marL="2514600" indent="-228600">
              <a:buFont typeface="Calibri" panose="020F0502020204030204" pitchFamily="34" charset="0"/>
              <a:buChar char="-"/>
              <a:defRPr sz="2200"/>
            </a:lvl7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Bullet</a:t>
            </a:r>
          </a:p>
          <a:p>
            <a:pPr lvl="6"/>
            <a:r>
              <a:rPr lang="en-US" dirty="0"/>
              <a:t>Bullet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rgbClr val="2DB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1"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30375" y="2276850"/>
            <a:ext cx="5683250" cy="1459405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42"/>
          <a:stretch/>
        </p:blipFill>
        <p:spPr>
          <a:xfrm>
            <a:off x="3543300" y="4619555"/>
            <a:ext cx="2057400" cy="5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0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D Headline 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3159" cy="644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7825" y="4594671"/>
            <a:ext cx="5921665" cy="227920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1070" y="1470345"/>
            <a:ext cx="7757810" cy="1689820"/>
          </a:xfrm>
        </p:spPr>
        <p:txBody>
          <a:bodyPr>
            <a:normAutofit/>
          </a:bodyPr>
          <a:lstStyle>
            <a:lvl1pPr>
              <a:defRPr sz="5500">
                <a:solidFill>
                  <a:srgbClr val="2DB035"/>
                </a:solidFill>
              </a:defRPr>
            </a:lvl1pPr>
          </a:lstStyle>
          <a:p>
            <a:pPr lvl="0"/>
            <a:r>
              <a:rPr lang="en-US" dirty="0"/>
              <a:t>Presentation Headline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9367" y="3352190"/>
            <a:ext cx="6183313" cy="46086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Subhead or 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3842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3167" y="290945"/>
            <a:ext cx="828363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03167" y="1281545"/>
            <a:ext cx="828363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Bullet	</a:t>
            </a:r>
          </a:p>
          <a:p>
            <a:pPr lvl="5"/>
            <a:r>
              <a:rPr lang="en-US" dirty="0"/>
              <a:t>Bullet</a:t>
            </a:r>
          </a:p>
          <a:p>
            <a:pPr lvl="6"/>
            <a:r>
              <a:rPr lang="en-US" dirty="0"/>
              <a:t>Bullet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4008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6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26" r:id="rId5"/>
    <p:sldLayoutId id="2147483746" r:id="rId6"/>
    <p:sldLayoutId id="2147483665" r:id="rId7"/>
    <p:sldLayoutId id="21474837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kern="1200" baseline="0">
          <a:solidFill>
            <a:srgbClr val="2DB03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lang="en-US" sz="2000" b="0" i="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8600" algn="l" defTabSz="1188720" rtl="0" eaLnBrk="1" latinLnBrk="0" hangingPunct="1">
        <a:lnSpc>
          <a:spcPct val="100000"/>
        </a:lnSpc>
        <a:spcBef>
          <a:spcPts val="1800"/>
        </a:spcBef>
        <a:buClrTx/>
        <a:buFont typeface="Calibri" panose="020F0502020204030204" pitchFamily="34" charset="0"/>
        <a:buChar char="•"/>
        <a:tabLst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685800" indent="-228600" algn="l" defTabSz="118872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Calibri" panose="020F0502020204030204" pitchFamily="34" charset="0"/>
        <a:buChar char="−"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143000" marR="0" indent="-228600" algn="l" defTabSz="118872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alibri" panose="020F0502020204030204" pitchFamily="34" charset="0"/>
        <a:buChar char="◦"/>
        <a:tabLst/>
        <a:defRPr sz="22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600200" indent="-228600" algn="l" defTabSz="118872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Calibri" panose="020F0502020204030204" pitchFamily="34" charset="0"/>
        <a:buChar char="▪"/>
        <a:tabLst/>
        <a:defRPr lang="en-US" sz="22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057400" indent="-228600" algn="l" defTabSz="118872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Calibri" panose="020F0502020204030204" pitchFamily="34" charset="0"/>
        <a:buChar char="▫"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2514600" indent="-228600" algn="l" defTabSz="1828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-"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B9493-AE1B-47DA-93D7-0AF57FAA0C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Of Salem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62829-7F3E-413B-B6A1-3D68F3F08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070" y="2507280"/>
            <a:ext cx="6183313" cy="4608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Dental Benefits</a:t>
            </a:r>
          </a:p>
          <a:p>
            <a:endParaRPr lang="en-US" dirty="0"/>
          </a:p>
        </p:txBody>
      </p:sp>
      <p:pic>
        <p:nvPicPr>
          <p:cNvPr id="5" name="57F176B6">
            <a:hlinkClick r:id="" action="ppaction://media"/>
            <a:extLst>
              <a:ext uri="{FF2B5EF4-FFF2-40B4-BE49-F238E27FC236}">
                <a16:creationId xmlns:a16="http://schemas.microsoft.com/office/drawing/2014/main" id="{E87A48FF-501B-4136-92E3-B4CD706725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9091" y="596373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8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193"/>
    </mc:Choice>
    <mc:Fallback xmlns="">
      <p:transition advTm="33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87" objId="5"/>
        <p14:stopEvt time="28891" objId="5"/>
        <p14:playEvt time="29132" objId="5"/>
        <p14:stopEvt time="31559" objId="5"/>
        <p14:playEvt time="31561" objId="5"/>
        <p14:stopEvt time="33193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Dashboard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Visit Member Dashboard at DeltaDentalOR.com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Take dental health evaluations and risk assessments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View your EOBs &amp; claims in real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View complete member handbook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Download and print ID cards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Access Cost Calculator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Set up electronic EOBs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23" y="2776115"/>
            <a:ext cx="3341014" cy="2726755"/>
          </a:xfrm>
          <a:prstGeom prst="rect">
            <a:avLst/>
          </a:prstGeom>
        </p:spPr>
      </p:pic>
      <p:pic>
        <p:nvPicPr>
          <p:cNvPr id="7" name="CA17BF78">
            <a:hlinkClick r:id="" action="ppaction://media"/>
            <a:extLst>
              <a:ext uri="{FF2B5EF4-FFF2-40B4-BE49-F238E27FC236}">
                <a16:creationId xmlns:a16="http://schemas.microsoft.com/office/drawing/2014/main" id="{6A2DB7EA-AB4D-4755-86ED-A6706D365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65" y="5994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04701" y="2545685"/>
            <a:ext cx="6934597" cy="1459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We are here to help!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Please contact our Dental Customer Service team at: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200" dirty="0"/>
              <a:t> 888-217-2365 or CustomerSupportOR@deltadentalor.com</a:t>
            </a:r>
          </a:p>
          <a:p>
            <a:pPr marL="0" indent="0" algn="l">
              <a:buNone/>
            </a:pPr>
            <a:endParaRPr lang="en-US" sz="2200" dirty="0"/>
          </a:p>
          <a:p>
            <a:pPr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1CC707-D864-4E49-8B49-96CAEF4DA4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6600" y="1470345"/>
            <a:ext cx="9144000" cy="1154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Questions?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b="1" dirty="0"/>
          </a:p>
        </p:txBody>
      </p:sp>
      <p:pic>
        <p:nvPicPr>
          <p:cNvPr id="3" name="7DE41595">
            <a:hlinkClick r:id="" action="ppaction://media"/>
            <a:extLst>
              <a:ext uri="{FF2B5EF4-FFF2-40B4-BE49-F238E27FC236}">
                <a16:creationId xmlns:a16="http://schemas.microsoft.com/office/drawing/2014/main" id="{D7609BD6-58C1-4FCD-8E09-7B78FBF56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257" y="6117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"/>
    </mc:Choice>
    <mc:Fallback xmlns="">
      <p:transition spd="slow" advClick="0" advTm="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Dental Premier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2916" y="1263390"/>
            <a:ext cx="8278168" cy="472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Our contracts are what controls costs. </a:t>
            </a:r>
          </a:p>
          <a:p>
            <a:r>
              <a:rPr lang="en-US" sz="2800" dirty="0"/>
              <a:t>Premier providers</a:t>
            </a:r>
          </a:p>
          <a:p>
            <a:pPr lvl="1"/>
            <a:r>
              <a:rPr lang="en-US" sz="2800" dirty="0"/>
              <a:t>Paid at in-network benefit level</a:t>
            </a:r>
          </a:p>
          <a:p>
            <a:pPr lvl="1"/>
            <a:r>
              <a:rPr lang="en-US" sz="2800" dirty="0"/>
              <a:t>Members are held harmless from balance bills</a:t>
            </a:r>
          </a:p>
          <a:p>
            <a:pPr lvl="1"/>
            <a:r>
              <a:rPr lang="en-US" sz="2800" dirty="0"/>
              <a:t>90% of dentists in Oregon and 79% of dentists nationally are in our Premier network</a:t>
            </a:r>
          </a:p>
          <a:p>
            <a:r>
              <a:rPr lang="en-US" sz="2800" dirty="0"/>
              <a:t>Non-contracted providers are paid at the out of network benefit level; members may be balance billed</a:t>
            </a:r>
          </a:p>
          <a:p>
            <a:endParaRPr lang="en-US" dirty="0"/>
          </a:p>
        </p:txBody>
      </p:sp>
      <p:pic>
        <p:nvPicPr>
          <p:cNvPr id="4" name="4F752218">
            <a:hlinkClick r:id="" action="ppaction://media"/>
            <a:extLst>
              <a:ext uri="{FF2B5EF4-FFF2-40B4-BE49-F238E27FC236}">
                <a16:creationId xmlns:a16="http://schemas.microsoft.com/office/drawing/2014/main" id="{58F04ABC-6F1F-4E09-BC5C-E44636CDB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113" y="616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Plan Benefit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58020"/>
              </p:ext>
            </p:extLst>
          </p:nvPr>
        </p:nvGraphicFramePr>
        <p:xfrm>
          <a:off x="641749" y="1567273"/>
          <a:ext cx="7806467" cy="3723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1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 year costs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n-US" sz="12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 Maximum, per member (Class 2 &amp; Class 3)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year deductible,</a:t>
                      </a:r>
                      <a:r>
                        <a:rPr lang="en-US" sz="12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1 (services do not apply to the plan year maximum)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 Examinations / X-rays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Prophylaxis (cleanings) / Periodontal Maintenance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Sealants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Maintainers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Topical Application</a:t>
                      </a:r>
                      <a:r>
                        <a:rPr lang="en-US" sz="12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Fluoride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E542A6AC">
            <a:hlinkClick r:id="" action="ppaction://media"/>
            <a:extLst>
              <a:ext uri="{FF2B5EF4-FFF2-40B4-BE49-F238E27FC236}">
                <a16:creationId xmlns:a16="http://schemas.microsoft.com/office/drawing/2014/main" id="{8FE45861-5B1F-4E35-B4AD-5836516FD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488" y="618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Benefit Summary (continued)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801150"/>
              </p:ext>
            </p:extLst>
          </p:nvPr>
        </p:nvGraphicFramePr>
        <p:xfrm>
          <a:off x="597082" y="1335926"/>
          <a:ext cx="7949835" cy="4186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2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2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Restorative Fillings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Surgery (extractions &amp; certain minor surgical procedures)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Endodontics (treatment</a:t>
                      </a:r>
                      <a:r>
                        <a:rPr lang="en-US" sz="12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teeth with diseased or damaged nerves)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Periodontics (treatment of disease</a:t>
                      </a:r>
                      <a:r>
                        <a:rPr lang="en-US" sz="12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of the gums and supporting structures of the teeth)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3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Implants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Crowns and other cast restorations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Dentures and bridges (construction</a:t>
                      </a:r>
                      <a:r>
                        <a:rPr lang="en-US" sz="12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repair of fixed bridges, partial, and complete dentures)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DD15DF4E">
            <a:hlinkClick r:id="" action="ppaction://media"/>
            <a:extLst>
              <a:ext uri="{FF2B5EF4-FFF2-40B4-BE49-F238E27FC236}">
                <a16:creationId xmlns:a16="http://schemas.microsoft.com/office/drawing/2014/main" id="{8873A061-CA3A-4B94-8BB5-683F6B3A8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500" y="616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Plan Orthodontia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177447"/>
              </p:ext>
            </p:extLst>
          </p:nvPr>
        </p:nvGraphicFramePr>
        <p:xfrm>
          <a:off x="885120" y="2315255"/>
          <a:ext cx="6836090" cy="145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Lifetime</a:t>
                      </a:r>
                      <a:r>
                        <a:rPr lang="en-US" sz="14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maximum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members pay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age 19+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under age 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B1BED446">
            <a:hlinkClick r:id="" action="ppaction://media"/>
            <a:extLst>
              <a:ext uri="{FF2B5EF4-FFF2-40B4-BE49-F238E27FC236}">
                <a16:creationId xmlns:a16="http://schemas.microsoft.com/office/drawing/2014/main" id="{AD4F9D7A-3A6D-49A3-B868-2B0F58E64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124" y="58101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Plan Benefit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783694"/>
              </p:ext>
            </p:extLst>
          </p:nvPr>
        </p:nvGraphicFramePr>
        <p:xfrm>
          <a:off x="641749" y="1567273"/>
          <a:ext cx="7806467" cy="3723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1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 year costs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 Maximum, per member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year deductible,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member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 Examinations / X-rays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year – 70%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year – 80%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year – 90%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year – 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Prophylaxis (cleanings) / Periodontal Maintenance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Sealants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Maintainers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Topical Application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Fluoride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761F763-51B2-4A55-8966-5C4E15B10679}"/>
              </a:ext>
            </a:extLst>
          </p:cNvPr>
          <p:cNvSpPr txBox="1"/>
          <p:nvPr/>
        </p:nvSpPr>
        <p:spPr>
          <a:xfrm>
            <a:off x="641749" y="5436338"/>
            <a:ext cx="780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*Under this plan, payments increase by 10% each eligibility year provided the individual has visited the dentist at least once during the year. Failure to do so will cause a 10% reduction in payment the following year, although payment will never fall below 70%.</a:t>
            </a:r>
          </a:p>
        </p:txBody>
      </p:sp>
      <p:pic>
        <p:nvPicPr>
          <p:cNvPr id="8" name="9534AEB1">
            <a:hlinkClick r:id="" action="ppaction://media"/>
            <a:extLst>
              <a:ext uri="{FF2B5EF4-FFF2-40B4-BE49-F238E27FC236}">
                <a16:creationId xmlns:a16="http://schemas.microsoft.com/office/drawing/2014/main" id="{373F31A7-AF34-408D-AC93-4AE59402D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00" y="5994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Benefit Summary (continued)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813768"/>
              </p:ext>
            </p:extLst>
          </p:nvPr>
        </p:nvGraphicFramePr>
        <p:xfrm>
          <a:off x="597082" y="1335926"/>
          <a:ext cx="7949835" cy="4312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2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2 &amp; 3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Restorative Fillings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year – 70%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year – 80%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year – 90%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year – 100%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Surgery (extractions &amp; certain minor surgical procedures)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Endodontics (treatment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teeth with diseased or damaged nerves)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Periodontics (treatment of disease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of the gums and supporting structures of the teeth)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Crowns and other cast restorations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87952"/>
                  </a:ext>
                </a:extLst>
              </a:tr>
              <a:tr h="418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4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Implants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Dentures and bridges (construction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repair of fixed bridges, partial, and complete dentures)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763834-E9CB-4C94-883B-3A6BB247B8E4}"/>
              </a:ext>
            </a:extLst>
          </p:cNvPr>
          <p:cNvSpPr txBox="1"/>
          <p:nvPr/>
        </p:nvSpPr>
        <p:spPr>
          <a:xfrm>
            <a:off x="597082" y="5685861"/>
            <a:ext cx="780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*Under this plan, payments increase by 10% each eligibility year provided the individual has visited the dentist at least once during the year. Failure to do so will cause a 10% reduction in payment the following year, although payment will never fall below 70%.</a:t>
            </a:r>
          </a:p>
        </p:txBody>
      </p:sp>
      <p:pic>
        <p:nvPicPr>
          <p:cNvPr id="3" name="36A9DD33">
            <a:hlinkClick r:id="" action="ppaction://media"/>
            <a:extLst>
              <a:ext uri="{FF2B5EF4-FFF2-40B4-BE49-F238E27FC236}">
                <a16:creationId xmlns:a16="http://schemas.microsoft.com/office/drawing/2014/main" id="{B9C1D412-CB04-4C3E-916F-65A5937AE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358" y="620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Plan Orthodontia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885120" y="2315255"/>
          <a:ext cx="6836090" cy="145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Lifetime</a:t>
                      </a:r>
                      <a:r>
                        <a:rPr lang="en-US" sz="1400" b="0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maximum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members pay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age 19+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under age 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5776477A">
            <a:hlinkClick r:id="" action="ppaction://media"/>
            <a:extLst>
              <a:ext uri="{FF2B5EF4-FFF2-40B4-BE49-F238E27FC236}">
                <a16:creationId xmlns:a16="http://schemas.microsoft.com/office/drawing/2014/main" id="{7CE8B650-6AD8-4DF2-A269-2BD6B578B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120" y="5994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Health, Total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4180-89A3-4842-922A-40F901D63D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you are </a:t>
            </a:r>
            <a:r>
              <a:rPr lang="en-US" u="sng" dirty="0"/>
              <a:t>diabetic</a:t>
            </a:r>
            <a:r>
              <a:rPr lang="en-US" dirty="0"/>
              <a:t> or </a:t>
            </a:r>
            <a:r>
              <a:rPr lang="en-US" u="sng" dirty="0"/>
              <a:t>pregnant</a:t>
            </a:r>
            <a:r>
              <a:rPr lang="en-US" dirty="0"/>
              <a:t> in your third trimester, the </a:t>
            </a:r>
            <a:r>
              <a:rPr lang="en-US" b="1" dirty="0"/>
              <a:t>Oral Health, Total Health program </a:t>
            </a:r>
            <a:r>
              <a:rPr lang="en-US" dirty="0"/>
              <a:t>offers more ways to care for your teeth and mouth and keep the rest of your body healthy, too</a:t>
            </a:r>
          </a:p>
          <a:p>
            <a:r>
              <a:rPr lang="en-US" dirty="0"/>
              <a:t>Diabetes increases the risk of cavities, periodontal (gum) disease, tooth loss, dry mouth and infection</a:t>
            </a:r>
          </a:p>
          <a:p>
            <a:r>
              <a:rPr lang="en-US" dirty="0"/>
              <a:t>Pregnant women who have periodontal (gum) disease are more likely to have a premature and underweight baby</a:t>
            </a:r>
          </a:p>
          <a:p>
            <a:r>
              <a:rPr lang="en-US" dirty="0"/>
              <a:t>Added benefit of additional cleanings</a:t>
            </a:r>
          </a:p>
          <a:p>
            <a:r>
              <a:rPr lang="en-US" dirty="0"/>
              <a:t>Easy to enroll</a:t>
            </a:r>
          </a:p>
        </p:txBody>
      </p:sp>
      <p:pic>
        <p:nvPicPr>
          <p:cNvPr id="7" name="DAD684EC">
            <a:hlinkClick r:id="" action="ppaction://media"/>
            <a:extLst>
              <a:ext uri="{FF2B5EF4-FFF2-40B4-BE49-F238E27FC236}">
                <a16:creationId xmlns:a16="http://schemas.microsoft.com/office/drawing/2014/main" id="{5CF5E779-AE83-4C89-9751-F4E49B028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5994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heme/theme1.xml><?xml version="1.0" encoding="utf-8"?>
<a:theme xmlns:a="http://schemas.openxmlformats.org/drawingml/2006/main" name="Master page">
  <a:themeElements>
    <a:clrScheme name="Custom 1">
      <a:dk1>
        <a:srgbClr val="000000"/>
      </a:dk1>
      <a:lt1>
        <a:srgbClr val="FFFFFF"/>
      </a:lt1>
      <a:dk2>
        <a:srgbClr val="B0006D"/>
      </a:dk2>
      <a:lt2>
        <a:srgbClr val="F2F2F2"/>
      </a:lt2>
      <a:accent1>
        <a:srgbClr val="B0006D"/>
      </a:accent1>
      <a:accent2>
        <a:srgbClr val="3AA9B8"/>
      </a:accent2>
      <a:accent3>
        <a:srgbClr val="ABDCD5"/>
      </a:accent3>
      <a:accent4>
        <a:srgbClr val="FFF381"/>
      </a:accent4>
      <a:accent5>
        <a:srgbClr val="FABEA7"/>
      </a:accent5>
      <a:accent6>
        <a:srgbClr val="D9D9D9"/>
      </a:accent6>
      <a:hlink>
        <a:srgbClr val="00828F"/>
      </a:hlink>
      <a:folHlink>
        <a:srgbClr val="0262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nual or How-To" ma:contentTypeID="0x010100FED70E2A38438D4EBB022D01B3E52AEF003001771DF943A84D89084EEE89F37DE5" ma:contentTypeVersion="39" ma:contentTypeDescription="Create a new manual or how-to document." ma:contentTypeScope="" ma:versionID="4138379490a66ff0fbb8a5bc14f60412">
  <xsd:schema xmlns:xsd="http://www.w3.org/2001/XMLSchema" xmlns:xs="http://www.w3.org/2001/XMLSchema" xmlns:p="http://schemas.microsoft.com/office/2006/metadata/properties" xmlns:ns1="http://schemas.microsoft.com/sharepoint/v3" xmlns:ns2="f6cb9796-f70d-4240-b358-b67b1add8756" xmlns:ns3="139bdad5-8907-48a3-bf20-f7237a319300" xmlns:ns4="http://schemas.microsoft.com/sharepoint.v3" targetNamespace="http://schemas.microsoft.com/office/2006/metadata/properties" ma:root="true" ma:fieldsID="efd95e413c378907a153d5f51e96dad0" ns1:_="" ns2:_="" ns3:_="" ns4:_="">
    <xsd:import namespace="http://schemas.microsoft.com/sharepoint/v3"/>
    <xsd:import namespace="f6cb9796-f70d-4240-b358-b67b1add8756"/>
    <xsd:import namespace="139bdad5-8907-48a3-bf20-f7237a319300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Title_x0020__x0028_with_x0020_link_x0020_to_x0020_item_x0029_" minOccurs="0"/>
                <xsd:element ref="ns2:Date1"/>
                <xsd:element ref="ns2:Effective_x0020_Start_x0020_Date" minOccurs="0"/>
                <xsd:element ref="ns2:Effective_x0020_End_x0020_Date" minOccurs="0"/>
                <xsd:element ref="ns2:Last_x0020_Review_x0020_Date"/>
                <xsd:element ref="ns2:Next_x0020_Review_x0020_Date"/>
                <xsd:element ref="ns2:Archive_x0020_Date" minOccurs="0"/>
                <xsd:element ref="ns2:Form_x0020_ID" minOccurs="0"/>
                <xsd:element ref="ns3:Provider" minOccurs="0"/>
                <xsd:element ref="ns3:Elective" minOccurs="0"/>
                <xsd:element ref="ns4:CategoryDescription" minOccurs="0"/>
                <xsd:element ref="ns1:Language" minOccurs="0"/>
                <xsd:element ref="ns2:TaxCatchAllLabel" minOccurs="0"/>
                <xsd:element ref="ns3:nc77ef6978a44d3291c9a32fdf6ebfa0" minOccurs="0"/>
                <xsd:element ref="ns2:TaxCatchAll" minOccurs="0"/>
                <xsd:element ref="ns3:odb4b902bdd64a64a48929ef7b1f6c5f" minOccurs="0"/>
                <xsd:element ref="ns3:e3db46b17c4549f581d63ba062db160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6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b9796-f70d-4240-b358-b67b1add8756" elementFormDefault="qualified">
    <xsd:import namespace="http://schemas.microsoft.com/office/2006/documentManagement/types"/>
    <xsd:import namespace="http://schemas.microsoft.com/office/infopath/2007/PartnerControls"/>
    <xsd:element name="Title_x0020__x0028_with_x0020_link_x0020_to_x0020_item_x0029_" ma:index="2" nillable="true" ma:displayName="Title (with link to item)" ma:description="The user-friendly title of the item with a hyperlink to the item" ma:format="Hyperlink" ma:internalName="Title_x0020__x0028_with_x0020_link_x0020_to_x0020_item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1" ma:index="3" ma:displayName="Date" ma:description="Date of document." ma:format="DateOnly" ma:internalName="Date1" ma:readOnly="false">
      <xsd:simpleType>
        <xsd:restriction base="dms:DateTime"/>
      </xsd:simpleType>
    </xsd:element>
    <xsd:element name="Effective_x0020_Start_x0020_Date" ma:index="4" nillable="true" ma:displayName="Effective Start Date" ma:description="Choose a start date." ma:format="DateOnly" ma:internalName="Effective_x0020_Start_x0020_Date">
      <xsd:simpleType>
        <xsd:restriction base="dms:DateTime"/>
      </xsd:simpleType>
    </xsd:element>
    <xsd:element name="Effective_x0020_End_x0020_Date" ma:index="5" nillable="true" ma:displayName="Effective End Date" ma:description="Choose an end date." ma:format="DateOnly" ma:internalName="Effective_x0020_End_x0020_Date">
      <xsd:simpleType>
        <xsd:restriction base="dms:DateTime"/>
      </xsd:simpleType>
    </xsd:element>
    <xsd:element name="Last_x0020_Review_x0020_Date" ma:index="6" ma:displayName="Last Review Date" ma:default="[today]" ma:description="The date this page or item was last reviewed for accuracy." ma:format="DateOnly" ma:internalName="Last_x0020_Review_x0020_Date" ma:readOnly="false">
      <xsd:simpleType>
        <xsd:restriction base="dms:DateTime"/>
      </xsd:simpleType>
    </xsd:element>
    <xsd:element name="Next_x0020_Review_x0020_Date" ma:index="7" ma:displayName="Next Review Date" ma:description="The date this page or item should next be reviewed for accuracy. It should be no more than 1 year after the LAST REVIEW DATE." ma:format="DateOnly" ma:internalName="Next_x0020_Review_x0020_Date" ma:readOnly="false">
      <xsd:simpleType>
        <xsd:restriction base="dms:DateTime"/>
      </xsd:simpleType>
    </xsd:element>
    <xsd:element name="Archive_x0020_Date" ma:index="8" nillable="true" ma:displayName="Archive Date" ma:description="The date this page or item should no longer be visible to the public." ma:format="DateOnly" ma:internalName="Archive_x0020_Date">
      <xsd:simpleType>
        <xsd:restriction base="dms:DateTime"/>
      </xsd:simpleType>
    </xsd:element>
    <xsd:element name="Form_x0020_ID" ma:index="9" nillable="true" ma:displayName="Form ID" ma:description="A unique ID or number for this document." ma:internalName="Form_x0020_ID">
      <xsd:simpleType>
        <xsd:restriction base="dms:Text">
          <xsd:maxLength value="255"/>
        </xsd:restriction>
      </xsd:simpleType>
    </xsd:element>
    <xsd:element name="TaxCatchAllLabel" ma:index="19" nillable="true" ma:displayName="Taxonomy Catch All Column1" ma:hidden="true" ma:list="{291160d9-2344-403e-8f2f-3565e61e4719}" ma:internalName="TaxCatchAllLabel" ma:readOnly="true" ma:showField="CatchAllDataLabel" ma:web="f6cb9796-f70d-4240-b358-b67b1add8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291160d9-2344-403e-8f2f-3565e61e4719}" ma:internalName="TaxCatchAll" ma:showField="CatchAllData" ma:web="f6cb9796-f70d-4240-b358-b67b1add8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bdad5-8907-48a3-bf20-f7237a319300" elementFormDefault="qualified">
    <xsd:import namespace="http://schemas.microsoft.com/office/2006/documentManagement/types"/>
    <xsd:import namespace="http://schemas.microsoft.com/office/infopath/2007/PartnerControls"/>
    <xsd:element name="Provider" ma:index="13" nillable="true" ma:displayName="Provider" ma:description="Name of company or benefit provider." ma:format="Dropdown" ma:internalName="Provider">
      <xsd:simpleType>
        <xsd:restriction base="dms:Choice">
          <xsd:enumeration value="Voya"/>
          <xsd:enumeration value="Kaiser"/>
        </xsd:restriction>
      </xsd:simpleType>
    </xsd:element>
    <xsd:element name="Elective" ma:index="14" nillable="true" ma:displayName="Elective" ma:default="1" ma:description="Check yes if this info is about an elective, optional, or opt-in employee benefit or program. Uncheck for no." ma:internalName="Elective">
      <xsd:simpleType>
        <xsd:restriction base="dms:Boolean"/>
      </xsd:simpleType>
    </xsd:element>
    <xsd:element name="nc77ef6978a44d3291c9a32fdf6ebfa0" ma:index="21" nillable="true" ma:taxonomy="true" ma:internalName="nc77ef6978a44d3291c9a32fdf6ebfa0" ma:taxonomyFieldName="Bargaining_x0020_Unit2" ma:displayName="Bargaining Unit" ma:default="" ma:fieldId="{7c77ef69-78a4-4d32-91c9-a32fdf6ebfa0}" ma:taxonomyMulti="true" ma:sspId="e83a5536-75d5-4f2a-8f1b-06bce14ff827" ma:termSetId="95b85803-1edd-4f96-8547-d191fa4fca82" ma:anchorId="21e155f3-ced9-41de-9c8b-d30c274c8702" ma:open="false" ma:isKeyword="false">
      <xsd:complexType>
        <xsd:sequence>
          <xsd:element ref="pc:Terms" minOccurs="0" maxOccurs="1"/>
        </xsd:sequence>
      </xsd:complexType>
    </xsd:element>
    <xsd:element name="odb4b902bdd64a64a48929ef7b1f6c5f" ma:index="24" nillable="true" ma:taxonomy="true" ma:internalName="odb4b902bdd64a64a48929ef7b1f6c5f" ma:taxonomyFieldName="Benefit_x0020_Type2" ma:displayName="Benefit Type" ma:default="" ma:fieldId="{8db4b902-bdd6-4a64-a489-29ef7b1f6c5f}" ma:taxonomyMulti="true" ma:sspId="e83a5536-75d5-4f2a-8f1b-06bce14ff827" ma:termSetId="95b85803-1edd-4f96-8547-d191fa4fca82" ma:anchorId="ade77653-370b-42f5-9005-26ee286a757b" ma:open="false" ma:isKeyword="false">
      <xsd:complexType>
        <xsd:sequence>
          <xsd:element ref="pc:Terms" minOccurs="0" maxOccurs="1"/>
        </xsd:sequence>
      </xsd:complexType>
    </xsd:element>
    <xsd:element name="e3db46b17c4549f581d63ba062db1609" ma:index="27" nillable="true" ma:taxonomy="true" ma:internalName="e3db46b17c4549f581d63ba062db1609" ma:taxonomyFieldName="Personnel_x0020_Action" ma:displayName="Personnel Action" ma:default="" ma:fieldId="{e3db46b1-7c45-49f5-81d6-3ba062db1609}" ma:taxonomyMulti="true" ma:sspId="e83a5536-75d5-4f2a-8f1b-06bce14ff827" ma:termSetId="95b85803-1edd-4f96-8547-d191fa4fca82" ma:anchorId="b8e7e623-e20a-408c-a42e-cd87442c260b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5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_x0020_Start_x0020_Date xmlns="f6cb9796-f70d-4240-b358-b67b1add8756">2021-10-08T07:00:00+00:00</Effective_x0020_Start_x0020_Date>
    <Form_x0020_ID xmlns="f6cb9796-f70d-4240-b358-b67b1add8756" xsi:nil="true"/>
    <Language xmlns="http://schemas.microsoft.com/sharepoint/v3">English</Language>
    <odb4b902bdd64a64a48929ef7b1f6c5f xmlns="139bdad5-8907-48a3-bf20-f7237a319300">
      <Terms xmlns="http://schemas.microsoft.com/office/infopath/2007/PartnerControls"/>
    </odb4b902bdd64a64a48929ef7b1f6c5f>
    <TaxCatchAll xmlns="f6cb9796-f70d-4240-b358-b67b1add8756">
      <Value>7290</Value>
    </TaxCatchAll>
    <Provider xmlns="139bdad5-8907-48a3-bf20-f7237a319300" xsi:nil="true"/>
    <e3db46b17c4549f581d63ba062db1609 xmlns="139bdad5-8907-48a3-bf20-f7237a3193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Open Enrollment</TermName>
          <TermId xmlns="http://schemas.microsoft.com/office/infopath/2007/PartnerControls">54ddcee0-413b-4541-b099-5e693b82e7b9</TermId>
        </TermInfo>
      </Terms>
    </e3db46b17c4549f581d63ba062db1609>
    <Date1 xmlns="f6cb9796-f70d-4240-b358-b67b1add8756">2021-10-08T07:00:00+00:00</Date1>
    <Effective_x0020_End_x0020_Date xmlns="f6cb9796-f70d-4240-b358-b67b1add8756" xsi:nil="true"/>
    <Title_x0020__x0028_with_x0020_link_x0020_to_x0020_item_x0029_ xmlns="f6cb9796-f70d-4240-b358-b67b1add8756">
      <Url>https://www.cityofsalem.net/hrdocs/moda-delta-dental-presentation.pptx</Url>
      <Description>Moda Delta Dental Presentation</Description>
    </Title_x0020__x0028_with_x0020_link_x0020_to_x0020_item_x0029_>
    <Next_x0020_Review_x0020_Date xmlns="f6cb9796-f70d-4240-b358-b67b1add8756">2022-10-01T07:00:00+00:00</Next_x0020_Review_x0020_Date>
    <nc77ef6978a44d3291c9a32fdf6ebfa0 xmlns="139bdad5-8907-48a3-bf20-f7237a319300">
      <Terms xmlns="http://schemas.microsoft.com/office/infopath/2007/PartnerControls"/>
    </nc77ef6978a44d3291c9a32fdf6ebfa0>
    <Last_x0020_Review_x0020_Date xmlns="f6cb9796-f70d-4240-b358-b67b1add8756">2021-10-08T07:00:00+00:00</Last_x0020_Review_x0020_Date>
    <CategoryDescription xmlns="http://schemas.microsoft.com/sharepoint.v3">fair presentation</CategoryDescription>
    <Archive_x0020_Date xmlns="f6cb9796-f70d-4240-b358-b67b1add8756" xsi:nil="true"/>
    <Elective xmlns="139bdad5-8907-48a3-bf20-f7237a319300">false</Elective>
  </documentManagement>
</p:properties>
</file>

<file path=customXml/itemProps1.xml><?xml version="1.0" encoding="utf-8"?>
<ds:datastoreItem xmlns:ds="http://schemas.openxmlformats.org/officeDocument/2006/customXml" ds:itemID="{4B35FF35-9298-4B02-AF40-A15D475673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56A06-92D1-4FFA-BF36-340DAC3F587A}"/>
</file>

<file path=customXml/itemProps3.xml><?xml version="1.0" encoding="utf-8"?>
<ds:datastoreItem xmlns:ds="http://schemas.openxmlformats.org/officeDocument/2006/customXml" ds:itemID="{06F9ACCF-3B5F-4EC2-8058-303D478098A9}">
  <ds:schemaRefs>
    <ds:schemaRef ds:uri="http://www.w3.org/XML/1998/namespace"/>
    <ds:schemaRef ds:uri="http://schemas.microsoft.com/office/infopath/2007/PartnerControls"/>
    <ds:schemaRef ds:uri="http://purl.org/dc/dcmitype/"/>
    <ds:schemaRef ds:uri="479750a1-5eb5-4987-b0a3-846dedb6b803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8088815b-fdf4-4688-b4bb-a8dbbada1d87"/>
    <ds:schemaRef ds:uri="f1f38dd8-8b92-44ed-9d38-740566a348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702</Words>
  <Application>Microsoft Office PowerPoint</Application>
  <PresentationFormat>On-screen Show (4:3)</PresentationFormat>
  <Paragraphs>127</Paragraphs>
  <Slides>11</Slides>
  <Notes>8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Master page</vt:lpstr>
      <vt:lpstr>PowerPoint Presentation</vt:lpstr>
      <vt:lpstr>Delta Dental Premier Network</vt:lpstr>
      <vt:lpstr>Constant Plan Benefit Summary</vt:lpstr>
      <vt:lpstr>Constant Benefit Summary (continued)</vt:lpstr>
      <vt:lpstr>Constant Plan Orthodontia Coverage</vt:lpstr>
      <vt:lpstr>Incentive Plan Benefit Summary</vt:lpstr>
      <vt:lpstr>Incentive Benefit Summary (continued)</vt:lpstr>
      <vt:lpstr>Incentive Plan Orthodontia Coverage</vt:lpstr>
      <vt:lpstr>Oral Health, Total Health</vt:lpstr>
      <vt:lpstr>Member Dashboard</vt:lpstr>
      <vt:lpstr>Questions? </vt:lpstr>
    </vt:vector>
  </TitlesOfParts>
  <Company>The ODS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 Delta Dental Presentation</dc:title>
  <dc:creator>Windows User</dc:creator>
  <cp:lastModifiedBy>Carrie Wagner</cp:lastModifiedBy>
  <cp:revision>389</cp:revision>
  <cp:lastPrinted>2018-09-07T19:01:26Z</cp:lastPrinted>
  <dcterms:created xsi:type="dcterms:W3CDTF">2015-11-02T19:55:24Z</dcterms:created>
  <dcterms:modified xsi:type="dcterms:W3CDTF">2021-10-08T19:37:45Z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0x010100FED70E2A38438D4EBB022D01B3E52AEF003001771DF943A84D89084EEE89F37DE5</vt:lpwstr>
  </property>
  <property fmtid="{D5CDD505-2E9C-101B-9397-08002B2CF9AE}" pid="3" name="Bargaining Unit2">
    <vt:lpwstr/>
  </property>
  <property fmtid="{D5CDD505-2E9C-101B-9397-08002B2CF9AE}" pid="4" name="Personnel Action">
    <vt:lpwstr>7290;#Open Enrollment|54ddcee0-413b-4541-b099-5e693b82e7b9</vt:lpwstr>
  </property>
  <property fmtid="{D5CDD505-2E9C-101B-9397-08002B2CF9AE}" pid="5" name="Benefit Type2">
    <vt:lpwstr/>
  </property>
</Properties>
</file>